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1" Type="http://schemas.openxmlformats.org/officeDocument/2006/relationships/hyperlink" Target="https://en.wikipedia.org/wiki/Probability_theory" TargetMode="External"/><Relationship Id="rId10" Type="http://schemas.openxmlformats.org/officeDocument/2006/relationships/hyperlink" Target="https://en.wikipedia.org/wiki/Domain_of_a_function" TargetMode="External"/><Relationship Id="rId13" Type="http://schemas.openxmlformats.org/officeDocument/2006/relationships/hyperlink" Target="https://en.wikipedia.org/wiki/Function_(mathematics)" TargetMode="External"/><Relationship Id="rId12" Type="http://schemas.openxmlformats.org/officeDocument/2006/relationships/hyperlink" Target="https://en.wikipedia.org/wiki/Continuous_random_variable" TargetMode="External"/><Relationship Id="rId1" Type="http://schemas.openxmlformats.org/officeDocument/2006/relationships/notesMaster" Target="../notesMasters/notesMaster1.xml"/><Relationship Id="rId2" Type="http://schemas.openxmlformats.org/officeDocument/2006/relationships/hyperlink" Target="https://en.wikipedia.org/wiki/Probability_theory" TargetMode="External"/><Relationship Id="rId3" Type="http://schemas.openxmlformats.org/officeDocument/2006/relationships/hyperlink" Target="https://en.wikipedia.org/wiki/Statistics" TargetMode="External"/><Relationship Id="rId4" Type="http://schemas.openxmlformats.org/officeDocument/2006/relationships/hyperlink" Target="https://en.wikipedia.org/wiki/Discrete_random_variable" TargetMode="External"/><Relationship Id="rId9" Type="http://schemas.openxmlformats.org/officeDocument/2006/relationships/hyperlink" Target="https://en.wikipedia.org/wiki/Multivariate_random_variable" TargetMode="External"/><Relationship Id="rId14" Type="http://schemas.openxmlformats.org/officeDocument/2006/relationships/hyperlink" Target="https://en.wikipedia.org/wiki/Sample_space" TargetMode="External"/><Relationship Id="rId5" Type="http://schemas.openxmlformats.org/officeDocument/2006/relationships/hyperlink" Target="https://en.wikipedia.org/wiki/Random_variable" TargetMode="External"/><Relationship Id="rId6" Type="http://schemas.openxmlformats.org/officeDocument/2006/relationships/hyperlink" Target="https://en.wikipedia.org/wiki/Probability_mass_function#cite_note-1" TargetMode="External"/><Relationship Id="rId7" Type="http://schemas.openxmlformats.org/officeDocument/2006/relationships/hyperlink" Target="https://en.wikipedia.org/wiki/Discrete_probability_distribution" TargetMode="External"/><Relationship Id="rId8" Type="http://schemas.openxmlformats.org/officeDocument/2006/relationships/hyperlink" Target="https://en.wikipedia.org/wiki/Scalar_variable" TargetMode="External"/></Relationships>
</file>

<file path=ppt/notesSlides/_rels/notesSlide5.xml.rels><?xml version="1.0" encoding="UTF-8" standalone="yes"?><Relationships xmlns="http://schemas.openxmlformats.org/package/2006/relationships"><Relationship Id="rId11" Type="http://schemas.openxmlformats.org/officeDocument/2006/relationships/hyperlink" Target="https://en.wikipedia.org/wiki/Probability_theory" TargetMode="External"/><Relationship Id="rId10" Type="http://schemas.openxmlformats.org/officeDocument/2006/relationships/hyperlink" Target="https://en.wikipedia.org/wiki/Domain_of_a_function" TargetMode="External"/><Relationship Id="rId13" Type="http://schemas.openxmlformats.org/officeDocument/2006/relationships/hyperlink" Target="https://en.wikipedia.org/wiki/Function_(mathematics)" TargetMode="External"/><Relationship Id="rId12" Type="http://schemas.openxmlformats.org/officeDocument/2006/relationships/hyperlink" Target="https://en.wikipedia.org/wiki/Continuous_random_variable" TargetMode="External"/><Relationship Id="rId1" Type="http://schemas.openxmlformats.org/officeDocument/2006/relationships/notesMaster" Target="../notesMasters/notesMaster1.xml"/><Relationship Id="rId2" Type="http://schemas.openxmlformats.org/officeDocument/2006/relationships/hyperlink" Target="https://en.wikipedia.org/wiki/Probability_theory" TargetMode="External"/><Relationship Id="rId3" Type="http://schemas.openxmlformats.org/officeDocument/2006/relationships/hyperlink" Target="https://en.wikipedia.org/wiki/Statistics" TargetMode="External"/><Relationship Id="rId4" Type="http://schemas.openxmlformats.org/officeDocument/2006/relationships/hyperlink" Target="https://en.wikipedia.org/wiki/Discrete_random_variable" TargetMode="External"/><Relationship Id="rId9" Type="http://schemas.openxmlformats.org/officeDocument/2006/relationships/hyperlink" Target="https://en.wikipedia.org/wiki/Multivariate_random_variable" TargetMode="External"/><Relationship Id="rId14" Type="http://schemas.openxmlformats.org/officeDocument/2006/relationships/hyperlink" Target="https://en.wikipedia.org/wiki/Sample_space" TargetMode="External"/><Relationship Id="rId5" Type="http://schemas.openxmlformats.org/officeDocument/2006/relationships/hyperlink" Target="https://en.wikipedia.org/wiki/Random_variable" TargetMode="External"/><Relationship Id="rId6" Type="http://schemas.openxmlformats.org/officeDocument/2006/relationships/hyperlink" Target="https://en.wikipedia.org/wiki/Probability_mass_function#cite_note-1" TargetMode="External"/><Relationship Id="rId7" Type="http://schemas.openxmlformats.org/officeDocument/2006/relationships/hyperlink" Target="https://en.wikipedia.org/wiki/Discrete_probability_distribution" TargetMode="External"/><Relationship Id="rId8" Type="http://schemas.openxmlformats.org/officeDocument/2006/relationships/hyperlink" Target="https://en.wikipedia.org/wiki/Scalar_variable" TargetMode="External"/></Relationships>
</file>

<file path=ppt/notesSlides/_rels/notesSlide6.xml.rels><?xml version="1.0" encoding="UTF-8" standalone="yes"?><Relationships xmlns="http://schemas.openxmlformats.org/package/2006/relationships"><Relationship Id="rId11" Type="http://schemas.openxmlformats.org/officeDocument/2006/relationships/hyperlink" Target="https://en.wikipedia.org/wiki/Probability_theory" TargetMode="External"/><Relationship Id="rId10" Type="http://schemas.openxmlformats.org/officeDocument/2006/relationships/hyperlink" Target="https://en.wikipedia.org/wiki/Domain_of_a_function" TargetMode="External"/><Relationship Id="rId13" Type="http://schemas.openxmlformats.org/officeDocument/2006/relationships/hyperlink" Target="https://en.wikipedia.org/wiki/Function_(mathematics)" TargetMode="External"/><Relationship Id="rId12" Type="http://schemas.openxmlformats.org/officeDocument/2006/relationships/hyperlink" Target="https://en.wikipedia.org/wiki/Continuous_random_variable" TargetMode="External"/><Relationship Id="rId1" Type="http://schemas.openxmlformats.org/officeDocument/2006/relationships/notesMaster" Target="../notesMasters/notesMaster1.xml"/><Relationship Id="rId2" Type="http://schemas.openxmlformats.org/officeDocument/2006/relationships/hyperlink" Target="https://en.wikipedia.org/wiki/Probability_theory" TargetMode="External"/><Relationship Id="rId3" Type="http://schemas.openxmlformats.org/officeDocument/2006/relationships/hyperlink" Target="https://en.wikipedia.org/wiki/Statistics" TargetMode="External"/><Relationship Id="rId4" Type="http://schemas.openxmlformats.org/officeDocument/2006/relationships/hyperlink" Target="https://en.wikipedia.org/wiki/Discrete_random_variable" TargetMode="External"/><Relationship Id="rId9" Type="http://schemas.openxmlformats.org/officeDocument/2006/relationships/hyperlink" Target="https://en.wikipedia.org/wiki/Multivariate_random_variable" TargetMode="External"/><Relationship Id="rId14" Type="http://schemas.openxmlformats.org/officeDocument/2006/relationships/hyperlink" Target="https://en.wikipedia.org/wiki/Sample_space" TargetMode="External"/><Relationship Id="rId5" Type="http://schemas.openxmlformats.org/officeDocument/2006/relationships/hyperlink" Target="https://en.wikipedia.org/wiki/Random_variable" TargetMode="External"/><Relationship Id="rId6" Type="http://schemas.openxmlformats.org/officeDocument/2006/relationships/hyperlink" Target="https://en.wikipedia.org/wiki/Probability_mass_function#cite_note-1" TargetMode="External"/><Relationship Id="rId7" Type="http://schemas.openxmlformats.org/officeDocument/2006/relationships/hyperlink" Target="https://en.wikipedia.org/wiki/Discrete_probability_distribution" TargetMode="External"/><Relationship Id="rId8" Type="http://schemas.openxmlformats.org/officeDocument/2006/relationships/hyperlink" Target="https://en.wikipedia.org/wiki/Scalar_variable"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7" name="Shape 1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Clr>
                <a:schemeClr val="dk1"/>
              </a:buClr>
              <a:buSzPct val="100000"/>
              <a:buFont typeface="Arial"/>
              <a:buNone/>
            </a:pPr>
            <a:r>
              <a:rPr lang="en"/>
              <a:t>The distribution of the marginal variables (the marginal distribution) is obtained by marginalizing over the distribution of the variables being discarded, and the discarded variables are said to have been marginalized out.</a:t>
            </a:r>
          </a:p>
          <a:p>
            <a:pPr lvl="0">
              <a:spcBef>
                <a:spcPts val="0"/>
              </a:spcBef>
              <a:buClr>
                <a:schemeClr val="dk1"/>
              </a:buClr>
              <a:buSzPct val="100000"/>
              <a:buFont typeface="Arial"/>
              <a:buNone/>
            </a:pPr>
            <a:r>
              <a:rPr lang="en"/>
              <a:t>Given two random variables X and Y whose joint distribution is known, the marginal distribution of X is simply the probability distribution of X averaging over information about Y. It is the probability distribution of X when the value of Y is not known.</a:t>
            </a:r>
          </a:p>
          <a:p>
            <a:pPr lvl="0" rt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0" name="Shape 1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4" name="Shape 21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sz="1150">
                <a:solidFill>
                  <a:srgbClr val="242729"/>
                </a:solidFill>
                <a:highlight>
                  <a:srgbClr val="F0F0F0"/>
                </a:highlight>
              </a:rPr>
              <a:t>We prefer natural logs (that is, logarithms base </a:t>
            </a:r>
            <a:r>
              <a:rPr i="1" lang="en" sz="1350">
                <a:solidFill>
                  <a:srgbClr val="242729"/>
                </a:solidFill>
                <a:highlight>
                  <a:srgbClr val="F0F0F0"/>
                </a:highlight>
              </a:rPr>
              <a:t>e</a:t>
            </a:r>
            <a:r>
              <a:rPr lang="en" sz="1150">
                <a:solidFill>
                  <a:srgbClr val="242729"/>
                </a:solidFill>
                <a:highlight>
                  <a:srgbClr val="F0F0F0"/>
                </a:highlight>
              </a:rPr>
              <a:t>e) because, as described above, coefficients on the natural-log scale are directly interpretable as approximate proportional differences: with a coefficient of 0.06, a difference of 1 in </a:t>
            </a:r>
            <a:r>
              <a:rPr i="1" lang="en" sz="1350">
                <a:solidFill>
                  <a:srgbClr val="242729"/>
                </a:solidFill>
                <a:highlight>
                  <a:srgbClr val="F0F0F0"/>
                </a:highlight>
              </a:rPr>
              <a:t>x</a:t>
            </a:r>
            <a:r>
              <a:rPr lang="en" sz="1150">
                <a:solidFill>
                  <a:srgbClr val="242729"/>
                </a:solidFill>
                <a:highlight>
                  <a:srgbClr val="F0F0F0"/>
                </a:highlight>
              </a:rPr>
              <a:t>x corresponds to an approximate 6% difference in </a:t>
            </a:r>
            <a:r>
              <a:rPr i="1" lang="en" sz="1350">
                <a:solidFill>
                  <a:srgbClr val="242729"/>
                </a:solidFill>
                <a:highlight>
                  <a:srgbClr val="F0F0F0"/>
                </a:highlight>
              </a:rPr>
              <a:t>y</a:t>
            </a:r>
            <a:r>
              <a:rPr lang="en" sz="1150">
                <a:solidFill>
                  <a:srgbClr val="242729"/>
                </a:solidFill>
                <a:highlight>
                  <a:srgbClr val="F0F0F0"/>
                </a:highlight>
              </a:rPr>
              <a:t>y, and so forth.</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4" name="Shape 224"/>
        <p:cNvGrpSpPr/>
        <p:nvPr/>
      </p:nvGrpSpPr>
      <p:grpSpPr>
        <a:xfrm>
          <a:off x="0" y="0"/>
          <a:ext cx="0" cy="0"/>
          <a:chOff x="0" y="0"/>
          <a:chExt cx="0" cy="0"/>
        </a:xfrm>
      </p:grpSpPr>
      <p:sp>
        <p:nvSpPr>
          <p:cNvPr id="225" name="Shape 2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6" name="Shape 22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9" name="Shape 239"/>
        <p:cNvGrpSpPr/>
        <p:nvPr/>
      </p:nvGrpSpPr>
      <p:grpSpPr>
        <a:xfrm>
          <a:off x="0" y="0"/>
          <a:ext cx="0" cy="0"/>
          <a:chOff x="0" y="0"/>
          <a:chExt cx="0" cy="0"/>
        </a:xfrm>
      </p:grpSpPr>
      <p:sp>
        <p:nvSpPr>
          <p:cNvPr id="240" name="Shape 2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1" name="Shape 24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1" name="Shape 251"/>
        <p:cNvGrpSpPr/>
        <p:nvPr/>
      </p:nvGrpSpPr>
      <p:grpSpPr>
        <a:xfrm>
          <a:off x="0" y="0"/>
          <a:ext cx="0" cy="0"/>
          <a:chOff x="0" y="0"/>
          <a:chExt cx="0" cy="0"/>
        </a:xfrm>
      </p:grpSpPr>
      <p:sp>
        <p:nvSpPr>
          <p:cNvPr id="252" name="Shape 2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3" name="Shape 25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6" name="Shape 266"/>
        <p:cNvGrpSpPr/>
        <p:nvPr/>
      </p:nvGrpSpPr>
      <p:grpSpPr>
        <a:xfrm>
          <a:off x="0" y="0"/>
          <a:ext cx="0" cy="0"/>
          <a:chOff x="0" y="0"/>
          <a:chExt cx="0" cy="0"/>
        </a:xfrm>
      </p:grpSpPr>
      <p:sp>
        <p:nvSpPr>
          <p:cNvPr id="267" name="Shape 2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8" name="Shape 26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2" name="Shape 6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Dynamics is often stochastic, hence can’t optimize for a particular outcome, but only optimize to obtain a good distribution over outcomes ! Probability provides a framework to reason in this setting " Result: ability to find good control policies for stochastic dynamics and environments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8" name="Shape 278"/>
        <p:cNvGrpSpPr/>
        <p:nvPr/>
      </p:nvGrpSpPr>
      <p:grpSpPr>
        <a:xfrm>
          <a:off x="0" y="0"/>
          <a:ext cx="0" cy="0"/>
          <a:chOff x="0" y="0"/>
          <a:chExt cx="0" cy="0"/>
        </a:xfrm>
      </p:grpSpPr>
      <p:sp>
        <p:nvSpPr>
          <p:cNvPr id="279" name="Shape 2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0" name="Shape 28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3" name="Shape 293"/>
        <p:cNvGrpSpPr/>
        <p:nvPr/>
      </p:nvGrpSpPr>
      <p:grpSpPr>
        <a:xfrm>
          <a:off x="0" y="0"/>
          <a:ext cx="0" cy="0"/>
          <a:chOff x="0" y="0"/>
          <a:chExt cx="0" cy="0"/>
        </a:xfrm>
      </p:grpSpPr>
      <p:sp>
        <p:nvSpPr>
          <p:cNvPr id="294" name="Shape 2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5" name="Shape 29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Suppose that to each point of a sample space we assign a number. We then have a function defined on the sample space. This function is called a random variable (or stochastic variable) or more precisely a random function (stochastic function). It is usually denoted by a capital letter such as X or Y. In general, a random variable has some specified physical, geometrical, or other significance</a:t>
            </a:r>
          </a:p>
          <a:p>
            <a:pPr lvl="0">
              <a:spcBef>
                <a:spcPts val="0"/>
              </a:spcBef>
              <a:buNone/>
            </a:pPr>
            <a:r>
              <a:t/>
            </a:r>
            <a:endParaRPr/>
          </a:p>
          <a:p>
            <a:pPr lvl="0">
              <a:spcBef>
                <a:spcPts val="0"/>
              </a:spcBef>
              <a:buNone/>
            </a:pPr>
            <a:r>
              <a:rPr lang="en" sz="1050">
                <a:solidFill>
                  <a:srgbClr val="222222"/>
                </a:solidFill>
                <a:highlight>
                  <a:srgbClr val="FFFFFF"/>
                </a:highlight>
              </a:rPr>
              <a:t>In </a:t>
            </a:r>
            <a:r>
              <a:rPr lang="en" sz="1050" u="sng">
                <a:solidFill>
                  <a:srgbClr val="0B0080"/>
                </a:solidFill>
                <a:highlight>
                  <a:srgbClr val="FFFFFF"/>
                </a:highlight>
                <a:hlinkClick r:id="rId2"/>
              </a:rPr>
              <a:t>probability</a:t>
            </a:r>
            <a:r>
              <a:rPr lang="en" sz="1050">
                <a:solidFill>
                  <a:srgbClr val="222222"/>
                </a:solidFill>
                <a:highlight>
                  <a:srgbClr val="FFFFFF"/>
                </a:highlight>
              </a:rPr>
              <a:t> and </a:t>
            </a:r>
            <a:r>
              <a:rPr lang="en" sz="1050" u="sng">
                <a:solidFill>
                  <a:srgbClr val="0B0080"/>
                </a:solidFill>
                <a:highlight>
                  <a:srgbClr val="FFFFFF"/>
                </a:highlight>
                <a:hlinkClick r:id="rId3"/>
              </a:rPr>
              <a:t>statistics</a:t>
            </a:r>
            <a:r>
              <a:rPr lang="en" sz="1050">
                <a:solidFill>
                  <a:srgbClr val="222222"/>
                </a:solidFill>
                <a:highlight>
                  <a:srgbClr val="FFFFFF"/>
                </a:highlight>
              </a:rPr>
              <a:t>, a </a:t>
            </a:r>
            <a:r>
              <a:rPr b="1" lang="en" sz="1050">
                <a:solidFill>
                  <a:srgbClr val="222222"/>
                </a:solidFill>
                <a:highlight>
                  <a:srgbClr val="FFFFFF"/>
                </a:highlight>
              </a:rPr>
              <a:t>probability mass function</a:t>
            </a:r>
            <a:r>
              <a:rPr lang="en" sz="1050">
                <a:solidFill>
                  <a:srgbClr val="222222"/>
                </a:solidFill>
                <a:highlight>
                  <a:srgbClr val="FFFFFF"/>
                </a:highlight>
              </a:rPr>
              <a:t> (</a:t>
            </a:r>
            <a:r>
              <a:rPr b="1" lang="en" sz="1050">
                <a:solidFill>
                  <a:srgbClr val="222222"/>
                </a:solidFill>
                <a:highlight>
                  <a:srgbClr val="FFFFFF"/>
                </a:highlight>
              </a:rPr>
              <a:t>pmf</a:t>
            </a:r>
            <a:r>
              <a:rPr lang="en" sz="1050">
                <a:solidFill>
                  <a:srgbClr val="222222"/>
                </a:solidFill>
                <a:highlight>
                  <a:srgbClr val="FFFFFF"/>
                </a:highlight>
              </a:rPr>
              <a:t>) is a function that gives the probability that a </a:t>
            </a:r>
            <a:r>
              <a:rPr lang="en" sz="1050" u="sng">
                <a:solidFill>
                  <a:srgbClr val="0B0080"/>
                </a:solidFill>
                <a:highlight>
                  <a:srgbClr val="FFFFFF"/>
                </a:highlight>
                <a:hlinkClick r:id="rId4"/>
              </a:rPr>
              <a:t>discrete</a:t>
            </a:r>
            <a:r>
              <a:rPr lang="en" sz="1050">
                <a:solidFill>
                  <a:srgbClr val="222222"/>
                </a:solidFill>
                <a:highlight>
                  <a:srgbClr val="FFFFFF"/>
                </a:highlight>
              </a:rPr>
              <a:t> </a:t>
            </a:r>
            <a:r>
              <a:rPr lang="en" sz="1050" u="sng">
                <a:solidFill>
                  <a:srgbClr val="0B0080"/>
                </a:solidFill>
                <a:highlight>
                  <a:srgbClr val="FFFFFF"/>
                </a:highlight>
                <a:hlinkClick r:id="rId5"/>
              </a:rPr>
              <a:t>random variable</a:t>
            </a:r>
            <a:r>
              <a:rPr lang="en" sz="1050">
                <a:solidFill>
                  <a:srgbClr val="222222"/>
                </a:solidFill>
                <a:highlight>
                  <a:srgbClr val="FFFFFF"/>
                </a:highlight>
              </a:rPr>
              <a:t> is exactly equal to some value.</a:t>
            </a:r>
            <a:r>
              <a:rPr baseline="30000" lang="en" sz="1400" u="sng">
                <a:solidFill>
                  <a:srgbClr val="0B0080"/>
                </a:solidFill>
                <a:highlight>
                  <a:srgbClr val="FFFFFF"/>
                </a:highlight>
                <a:hlinkClick r:id="rId6"/>
              </a:rPr>
              <a:t>[1]</a:t>
            </a:r>
            <a:r>
              <a:rPr lang="en" sz="1050">
                <a:solidFill>
                  <a:srgbClr val="222222"/>
                </a:solidFill>
                <a:highlight>
                  <a:srgbClr val="FFFFFF"/>
                </a:highlight>
              </a:rPr>
              <a:t> The probability mass function is often the primary means of defining a </a:t>
            </a:r>
            <a:r>
              <a:rPr lang="en" sz="1050" u="sng">
                <a:solidFill>
                  <a:srgbClr val="0B0080"/>
                </a:solidFill>
                <a:highlight>
                  <a:srgbClr val="FFFFFF"/>
                </a:highlight>
                <a:hlinkClick r:id="rId7"/>
              </a:rPr>
              <a:t>discrete probability distribution</a:t>
            </a:r>
            <a:r>
              <a:rPr lang="en" sz="1050">
                <a:solidFill>
                  <a:srgbClr val="222222"/>
                </a:solidFill>
                <a:highlight>
                  <a:srgbClr val="FFFFFF"/>
                </a:highlight>
              </a:rPr>
              <a:t>, and such functions exist for either </a:t>
            </a:r>
            <a:r>
              <a:rPr lang="en" sz="1050" u="sng">
                <a:solidFill>
                  <a:srgbClr val="0B0080"/>
                </a:solidFill>
                <a:highlight>
                  <a:srgbClr val="FFFFFF"/>
                </a:highlight>
                <a:hlinkClick r:id="rId8"/>
              </a:rPr>
              <a:t>scalar</a:t>
            </a:r>
            <a:r>
              <a:rPr lang="en" sz="1050">
                <a:solidFill>
                  <a:srgbClr val="222222"/>
                </a:solidFill>
                <a:highlight>
                  <a:srgbClr val="FFFFFF"/>
                </a:highlight>
              </a:rPr>
              <a:t> or </a:t>
            </a:r>
            <a:r>
              <a:rPr lang="en" sz="1050" u="sng">
                <a:solidFill>
                  <a:srgbClr val="0B0080"/>
                </a:solidFill>
                <a:highlight>
                  <a:srgbClr val="FFFFFF"/>
                </a:highlight>
                <a:hlinkClick r:id="rId9"/>
              </a:rPr>
              <a:t>multivariate random variables</a:t>
            </a:r>
            <a:r>
              <a:rPr lang="en" sz="1050">
                <a:solidFill>
                  <a:srgbClr val="222222"/>
                </a:solidFill>
                <a:highlight>
                  <a:srgbClr val="FFFFFF"/>
                </a:highlight>
              </a:rPr>
              <a:t> whose </a:t>
            </a:r>
            <a:r>
              <a:rPr lang="en" sz="1050" u="sng">
                <a:solidFill>
                  <a:srgbClr val="0B0080"/>
                </a:solidFill>
                <a:highlight>
                  <a:srgbClr val="FFFFFF"/>
                </a:highlight>
                <a:hlinkClick r:id="rId10"/>
              </a:rPr>
              <a:t>domain</a:t>
            </a:r>
            <a:r>
              <a:rPr lang="en" sz="1050">
                <a:solidFill>
                  <a:srgbClr val="222222"/>
                </a:solidFill>
                <a:highlight>
                  <a:srgbClr val="FFFFFF"/>
                </a:highlight>
              </a:rPr>
              <a:t> is discrete</a:t>
            </a:r>
          </a:p>
          <a:p>
            <a:pPr lvl="0">
              <a:spcBef>
                <a:spcPts val="0"/>
              </a:spcBef>
              <a:buNone/>
            </a:pPr>
            <a:r>
              <a:t/>
            </a:r>
            <a:endParaRPr sz="1050">
              <a:solidFill>
                <a:srgbClr val="222222"/>
              </a:solidFill>
              <a:highlight>
                <a:srgbClr val="FFFFFF"/>
              </a:highlight>
            </a:endParaRPr>
          </a:p>
          <a:p>
            <a:pPr lvl="0" rtl="0">
              <a:spcBef>
                <a:spcPts val="0"/>
              </a:spcBef>
              <a:buNone/>
            </a:pPr>
            <a:r>
              <a:rPr lang="en" sz="1050">
                <a:solidFill>
                  <a:srgbClr val="222222"/>
                </a:solidFill>
                <a:highlight>
                  <a:srgbClr val="FFFFFF"/>
                </a:highlight>
              </a:rPr>
              <a:t>In </a:t>
            </a:r>
            <a:r>
              <a:rPr lang="en" sz="1050" u="sng">
                <a:solidFill>
                  <a:srgbClr val="0B0080"/>
                </a:solidFill>
                <a:highlight>
                  <a:srgbClr val="FFFFFF"/>
                </a:highlight>
                <a:hlinkClick r:id="rId11"/>
              </a:rPr>
              <a:t>probability theory</a:t>
            </a:r>
            <a:r>
              <a:rPr lang="en" sz="1050">
                <a:solidFill>
                  <a:srgbClr val="222222"/>
                </a:solidFill>
                <a:highlight>
                  <a:srgbClr val="FFFFFF"/>
                </a:highlight>
              </a:rPr>
              <a:t>, a </a:t>
            </a:r>
            <a:r>
              <a:rPr b="1" lang="en" sz="1050">
                <a:solidFill>
                  <a:srgbClr val="222222"/>
                </a:solidFill>
                <a:highlight>
                  <a:srgbClr val="FFFFFF"/>
                </a:highlight>
              </a:rPr>
              <a:t>probability density function</a:t>
            </a:r>
            <a:r>
              <a:rPr lang="en" sz="1050">
                <a:solidFill>
                  <a:srgbClr val="222222"/>
                </a:solidFill>
                <a:highlight>
                  <a:srgbClr val="FFFFFF"/>
                </a:highlight>
              </a:rPr>
              <a:t> (</a:t>
            </a:r>
            <a:r>
              <a:rPr b="1" lang="en" sz="1050">
                <a:solidFill>
                  <a:srgbClr val="222222"/>
                </a:solidFill>
                <a:highlight>
                  <a:srgbClr val="FFFFFF"/>
                </a:highlight>
              </a:rPr>
              <a:t>PDF</a:t>
            </a:r>
            <a:r>
              <a:rPr lang="en" sz="1050">
                <a:solidFill>
                  <a:srgbClr val="222222"/>
                </a:solidFill>
                <a:highlight>
                  <a:srgbClr val="FFFFFF"/>
                </a:highlight>
              </a:rPr>
              <a:t>), or </a:t>
            </a:r>
            <a:r>
              <a:rPr b="1" lang="en" sz="1050">
                <a:solidFill>
                  <a:srgbClr val="222222"/>
                </a:solidFill>
                <a:highlight>
                  <a:srgbClr val="FFFFFF"/>
                </a:highlight>
              </a:rPr>
              <a:t>density</a:t>
            </a:r>
            <a:r>
              <a:rPr lang="en" sz="1050">
                <a:solidFill>
                  <a:srgbClr val="222222"/>
                </a:solidFill>
                <a:highlight>
                  <a:srgbClr val="FFFFFF"/>
                </a:highlight>
              </a:rPr>
              <a:t> of a </a:t>
            </a:r>
            <a:r>
              <a:rPr lang="en" sz="1050" u="sng">
                <a:solidFill>
                  <a:srgbClr val="0B0080"/>
                </a:solidFill>
                <a:highlight>
                  <a:srgbClr val="FFFFFF"/>
                </a:highlight>
                <a:hlinkClick r:id="rId12"/>
              </a:rPr>
              <a:t>continuous random variable</a:t>
            </a:r>
            <a:r>
              <a:rPr lang="en" sz="1050">
                <a:solidFill>
                  <a:srgbClr val="222222"/>
                </a:solidFill>
                <a:highlight>
                  <a:srgbClr val="FFFFFF"/>
                </a:highlight>
              </a:rPr>
              <a:t>, is a </a:t>
            </a:r>
            <a:r>
              <a:rPr lang="en" sz="1050" u="sng">
                <a:solidFill>
                  <a:srgbClr val="0B0080"/>
                </a:solidFill>
                <a:highlight>
                  <a:srgbClr val="FFFFFF"/>
                </a:highlight>
                <a:hlinkClick r:id="rId13"/>
              </a:rPr>
              <a:t>function</a:t>
            </a:r>
            <a:r>
              <a:rPr lang="en" sz="1050">
                <a:solidFill>
                  <a:srgbClr val="222222"/>
                </a:solidFill>
                <a:highlight>
                  <a:srgbClr val="FFFFFF"/>
                </a:highlight>
              </a:rPr>
              <a:t>, whose value at any given sample (or point) in the </a:t>
            </a:r>
            <a:r>
              <a:rPr lang="en" sz="1050" u="sng">
                <a:solidFill>
                  <a:srgbClr val="0B0080"/>
                </a:solidFill>
                <a:highlight>
                  <a:srgbClr val="FFFFFF"/>
                </a:highlight>
                <a:hlinkClick r:id="rId14"/>
              </a:rPr>
              <a:t>sample space</a:t>
            </a:r>
            <a:r>
              <a:rPr lang="en" sz="1050">
                <a:solidFill>
                  <a:srgbClr val="222222"/>
                </a:solidFill>
                <a:highlight>
                  <a:srgbClr val="FFFFFF"/>
                </a:highlight>
              </a:rPr>
              <a:t> (the set of possible values taken by the random variable) can be interpreted as providing a </a:t>
            </a:r>
            <a:r>
              <a:rPr i="1" lang="en" sz="1050">
                <a:solidFill>
                  <a:srgbClr val="222222"/>
                </a:solidFill>
                <a:highlight>
                  <a:srgbClr val="FFFFFF"/>
                </a:highlight>
              </a:rPr>
              <a:t>relative likelihood</a:t>
            </a:r>
            <a:r>
              <a:rPr lang="en" sz="1050">
                <a:solidFill>
                  <a:srgbClr val="222222"/>
                </a:solidFill>
                <a:highlight>
                  <a:srgbClr val="FFFFFF"/>
                </a:highlight>
              </a:rPr>
              <a:t> that the value of the random variable would equal that sample.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Suppose that to each point of a sample space we assign a number. We then have a function defined on the sample space. This function is called a random variable (or stochastic variable) or more precisely a random function (stochastic function). It is usually denoted by a capital letter such as X or Y. In general, a random variable has some specified physical, geometrical, or other significance</a:t>
            </a:r>
          </a:p>
          <a:p>
            <a:pPr lvl="0" rtl="0">
              <a:spcBef>
                <a:spcPts val="0"/>
              </a:spcBef>
              <a:buNone/>
            </a:pPr>
            <a:r>
              <a:t/>
            </a:r>
            <a:endParaRPr/>
          </a:p>
          <a:p>
            <a:pPr lvl="0" rtl="0">
              <a:spcBef>
                <a:spcPts val="0"/>
              </a:spcBef>
              <a:buNone/>
            </a:pPr>
            <a:r>
              <a:rPr lang="en" sz="1050">
                <a:solidFill>
                  <a:srgbClr val="222222"/>
                </a:solidFill>
                <a:highlight>
                  <a:srgbClr val="FFFFFF"/>
                </a:highlight>
              </a:rPr>
              <a:t>In </a:t>
            </a:r>
            <a:r>
              <a:rPr lang="en" sz="1050" u="sng">
                <a:solidFill>
                  <a:srgbClr val="0B0080"/>
                </a:solidFill>
                <a:highlight>
                  <a:srgbClr val="FFFFFF"/>
                </a:highlight>
                <a:hlinkClick r:id="rId2"/>
              </a:rPr>
              <a:t>probability</a:t>
            </a:r>
            <a:r>
              <a:rPr lang="en" sz="1050">
                <a:solidFill>
                  <a:srgbClr val="222222"/>
                </a:solidFill>
                <a:highlight>
                  <a:srgbClr val="FFFFFF"/>
                </a:highlight>
              </a:rPr>
              <a:t> and </a:t>
            </a:r>
            <a:r>
              <a:rPr lang="en" sz="1050" u="sng">
                <a:solidFill>
                  <a:srgbClr val="0B0080"/>
                </a:solidFill>
                <a:highlight>
                  <a:srgbClr val="FFFFFF"/>
                </a:highlight>
                <a:hlinkClick r:id="rId3"/>
              </a:rPr>
              <a:t>statistics</a:t>
            </a:r>
            <a:r>
              <a:rPr lang="en" sz="1050">
                <a:solidFill>
                  <a:srgbClr val="222222"/>
                </a:solidFill>
                <a:highlight>
                  <a:srgbClr val="FFFFFF"/>
                </a:highlight>
              </a:rPr>
              <a:t>, a </a:t>
            </a:r>
            <a:r>
              <a:rPr b="1" lang="en" sz="1050">
                <a:solidFill>
                  <a:srgbClr val="222222"/>
                </a:solidFill>
                <a:highlight>
                  <a:srgbClr val="FFFFFF"/>
                </a:highlight>
              </a:rPr>
              <a:t>probability mass function</a:t>
            </a:r>
            <a:r>
              <a:rPr lang="en" sz="1050">
                <a:solidFill>
                  <a:srgbClr val="222222"/>
                </a:solidFill>
                <a:highlight>
                  <a:srgbClr val="FFFFFF"/>
                </a:highlight>
              </a:rPr>
              <a:t> (</a:t>
            </a:r>
            <a:r>
              <a:rPr b="1" lang="en" sz="1050">
                <a:solidFill>
                  <a:srgbClr val="222222"/>
                </a:solidFill>
                <a:highlight>
                  <a:srgbClr val="FFFFFF"/>
                </a:highlight>
              </a:rPr>
              <a:t>pmf</a:t>
            </a:r>
            <a:r>
              <a:rPr lang="en" sz="1050">
                <a:solidFill>
                  <a:srgbClr val="222222"/>
                </a:solidFill>
                <a:highlight>
                  <a:srgbClr val="FFFFFF"/>
                </a:highlight>
              </a:rPr>
              <a:t>) is a function that gives the probability that a </a:t>
            </a:r>
            <a:r>
              <a:rPr lang="en" sz="1050" u="sng">
                <a:solidFill>
                  <a:srgbClr val="0B0080"/>
                </a:solidFill>
                <a:highlight>
                  <a:srgbClr val="FFFFFF"/>
                </a:highlight>
                <a:hlinkClick r:id="rId4"/>
              </a:rPr>
              <a:t>discrete</a:t>
            </a:r>
            <a:r>
              <a:rPr lang="en" sz="1050">
                <a:solidFill>
                  <a:srgbClr val="222222"/>
                </a:solidFill>
                <a:highlight>
                  <a:srgbClr val="FFFFFF"/>
                </a:highlight>
              </a:rPr>
              <a:t> </a:t>
            </a:r>
            <a:r>
              <a:rPr lang="en" sz="1050" u="sng">
                <a:solidFill>
                  <a:srgbClr val="0B0080"/>
                </a:solidFill>
                <a:highlight>
                  <a:srgbClr val="FFFFFF"/>
                </a:highlight>
                <a:hlinkClick r:id="rId5"/>
              </a:rPr>
              <a:t>random variable</a:t>
            </a:r>
            <a:r>
              <a:rPr lang="en" sz="1050">
                <a:solidFill>
                  <a:srgbClr val="222222"/>
                </a:solidFill>
                <a:highlight>
                  <a:srgbClr val="FFFFFF"/>
                </a:highlight>
              </a:rPr>
              <a:t> is exactly equal to some value.</a:t>
            </a:r>
            <a:r>
              <a:rPr baseline="30000" lang="en" sz="1400" u="sng">
                <a:solidFill>
                  <a:srgbClr val="0B0080"/>
                </a:solidFill>
                <a:highlight>
                  <a:srgbClr val="FFFFFF"/>
                </a:highlight>
                <a:hlinkClick r:id="rId6"/>
              </a:rPr>
              <a:t>[1]</a:t>
            </a:r>
            <a:r>
              <a:rPr lang="en" sz="1050">
                <a:solidFill>
                  <a:srgbClr val="222222"/>
                </a:solidFill>
                <a:highlight>
                  <a:srgbClr val="FFFFFF"/>
                </a:highlight>
              </a:rPr>
              <a:t> The probability mass function is often the primary means of defining a </a:t>
            </a:r>
            <a:r>
              <a:rPr lang="en" sz="1050" u="sng">
                <a:solidFill>
                  <a:srgbClr val="0B0080"/>
                </a:solidFill>
                <a:highlight>
                  <a:srgbClr val="FFFFFF"/>
                </a:highlight>
                <a:hlinkClick r:id="rId7"/>
              </a:rPr>
              <a:t>discrete probability distribution</a:t>
            </a:r>
            <a:r>
              <a:rPr lang="en" sz="1050">
                <a:solidFill>
                  <a:srgbClr val="222222"/>
                </a:solidFill>
                <a:highlight>
                  <a:srgbClr val="FFFFFF"/>
                </a:highlight>
              </a:rPr>
              <a:t>, and such functions exist for either </a:t>
            </a:r>
            <a:r>
              <a:rPr lang="en" sz="1050" u="sng">
                <a:solidFill>
                  <a:srgbClr val="0B0080"/>
                </a:solidFill>
                <a:highlight>
                  <a:srgbClr val="FFFFFF"/>
                </a:highlight>
                <a:hlinkClick r:id="rId8"/>
              </a:rPr>
              <a:t>scalar</a:t>
            </a:r>
            <a:r>
              <a:rPr lang="en" sz="1050">
                <a:solidFill>
                  <a:srgbClr val="222222"/>
                </a:solidFill>
                <a:highlight>
                  <a:srgbClr val="FFFFFF"/>
                </a:highlight>
              </a:rPr>
              <a:t> or </a:t>
            </a:r>
            <a:r>
              <a:rPr lang="en" sz="1050" u="sng">
                <a:solidFill>
                  <a:srgbClr val="0B0080"/>
                </a:solidFill>
                <a:highlight>
                  <a:srgbClr val="FFFFFF"/>
                </a:highlight>
                <a:hlinkClick r:id="rId9"/>
              </a:rPr>
              <a:t>multivariate random variables</a:t>
            </a:r>
            <a:r>
              <a:rPr lang="en" sz="1050">
                <a:solidFill>
                  <a:srgbClr val="222222"/>
                </a:solidFill>
                <a:highlight>
                  <a:srgbClr val="FFFFFF"/>
                </a:highlight>
              </a:rPr>
              <a:t> whose </a:t>
            </a:r>
            <a:r>
              <a:rPr lang="en" sz="1050" u="sng">
                <a:solidFill>
                  <a:srgbClr val="0B0080"/>
                </a:solidFill>
                <a:highlight>
                  <a:srgbClr val="FFFFFF"/>
                </a:highlight>
                <a:hlinkClick r:id="rId10"/>
              </a:rPr>
              <a:t>domain</a:t>
            </a:r>
            <a:r>
              <a:rPr lang="en" sz="1050">
                <a:solidFill>
                  <a:srgbClr val="222222"/>
                </a:solidFill>
                <a:highlight>
                  <a:srgbClr val="FFFFFF"/>
                </a:highlight>
              </a:rPr>
              <a:t> is discrete</a:t>
            </a:r>
          </a:p>
          <a:p>
            <a:pPr lvl="0" rtl="0">
              <a:spcBef>
                <a:spcPts val="0"/>
              </a:spcBef>
              <a:buNone/>
            </a:pPr>
            <a:r>
              <a:t/>
            </a:r>
            <a:endParaRPr sz="1050">
              <a:solidFill>
                <a:srgbClr val="222222"/>
              </a:solidFill>
              <a:highlight>
                <a:srgbClr val="FFFFFF"/>
              </a:highlight>
            </a:endParaRPr>
          </a:p>
          <a:p>
            <a:pPr lvl="0" rtl="0">
              <a:spcBef>
                <a:spcPts val="0"/>
              </a:spcBef>
              <a:buNone/>
            </a:pPr>
            <a:r>
              <a:rPr lang="en" sz="1050">
                <a:solidFill>
                  <a:srgbClr val="222222"/>
                </a:solidFill>
                <a:highlight>
                  <a:srgbClr val="FFFFFF"/>
                </a:highlight>
              </a:rPr>
              <a:t>In </a:t>
            </a:r>
            <a:r>
              <a:rPr lang="en" sz="1050" u="sng">
                <a:solidFill>
                  <a:srgbClr val="0B0080"/>
                </a:solidFill>
                <a:highlight>
                  <a:srgbClr val="FFFFFF"/>
                </a:highlight>
                <a:hlinkClick r:id="rId11"/>
              </a:rPr>
              <a:t>probability theory</a:t>
            </a:r>
            <a:r>
              <a:rPr lang="en" sz="1050">
                <a:solidFill>
                  <a:srgbClr val="222222"/>
                </a:solidFill>
                <a:highlight>
                  <a:srgbClr val="FFFFFF"/>
                </a:highlight>
              </a:rPr>
              <a:t>, a </a:t>
            </a:r>
            <a:r>
              <a:rPr b="1" lang="en" sz="1050">
                <a:solidFill>
                  <a:srgbClr val="222222"/>
                </a:solidFill>
                <a:highlight>
                  <a:srgbClr val="FFFFFF"/>
                </a:highlight>
              </a:rPr>
              <a:t>probability density function</a:t>
            </a:r>
            <a:r>
              <a:rPr lang="en" sz="1050">
                <a:solidFill>
                  <a:srgbClr val="222222"/>
                </a:solidFill>
                <a:highlight>
                  <a:srgbClr val="FFFFFF"/>
                </a:highlight>
              </a:rPr>
              <a:t> (</a:t>
            </a:r>
            <a:r>
              <a:rPr b="1" lang="en" sz="1050">
                <a:solidFill>
                  <a:srgbClr val="222222"/>
                </a:solidFill>
                <a:highlight>
                  <a:srgbClr val="FFFFFF"/>
                </a:highlight>
              </a:rPr>
              <a:t>PDF</a:t>
            </a:r>
            <a:r>
              <a:rPr lang="en" sz="1050">
                <a:solidFill>
                  <a:srgbClr val="222222"/>
                </a:solidFill>
                <a:highlight>
                  <a:srgbClr val="FFFFFF"/>
                </a:highlight>
              </a:rPr>
              <a:t>), or </a:t>
            </a:r>
            <a:r>
              <a:rPr b="1" lang="en" sz="1050">
                <a:solidFill>
                  <a:srgbClr val="222222"/>
                </a:solidFill>
                <a:highlight>
                  <a:srgbClr val="FFFFFF"/>
                </a:highlight>
              </a:rPr>
              <a:t>density</a:t>
            </a:r>
            <a:r>
              <a:rPr lang="en" sz="1050">
                <a:solidFill>
                  <a:srgbClr val="222222"/>
                </a:solidFill>
                <a:highlight>
                  <a:srgbClr val="FFFFFF"/>
                </a:highlight>
              </a:rPr>
              <a:t> of a </a:t>
            </a:r>
            <a:r>
              <a:rPr lang="en" sz="1050" u="sng">
                <a:solidFill>
                  <a:srgbClr val="0B0080"/>
                </a:solidFill>
                <a:highlight>
                  <a:srgbClr val="FFFFFF"/>
                </a:highlight>
                <a:hlinkClick r:id="rId12"/>
              </a:rPr>
              <a:t>continuous random variable</a:t>
            </a:r>
            <a:r>
              <a:rPr lang="en" sz="1050">
                <a:solidFill>
                  <a:srgbClr val="222222"/>
                </a:solidFill>
                <a:highlight>
                  <a:srgbClr val="FFFFFF"/>
                </a:highlight>
              </a:rPr>
              <a:t>, is a </a:t>
            </a:r>
            <a:r>
              <a:rPr lang="en" sz="1050" u="sng">
                <a:solidFill>
                  <a:srgbClr val="0B0080"/>
                </a:solidFill>
                <a:highlight>
                  <a:srgbClr val="FFFFFF"/>
                </a:highlight>
                <a:hlinkClick r:id="rId13"/>
              </a:rPr>
              <a:t>function</a:t>
            </a:r>
            <a:r>
              <a:rPr lang="en" sz="1050">
                <a:solidFill>
                  <a:srgbClr val="222222"/>
                </a:solidFill>
                <a:highlight>
                  <a:srgbClr val="FFFFFF"/>
                </a:highlight>
              </a:rPr>
              <a:t>, whose value at any given sample (or point) in the </a:t>
            </a:r>
            <a:r>
              <a:rPr lang="en" sz="1050" u="sng">
                <a:solidFill>
                  <a:srgbClr val="0B0080"/>
                </a:solidFill>
                <a:highlight>
                  <a:srgbClr val="FFFFFF"/>
                </a:highlight>
                <a:hlinkClick r:id="rId14"/>
              </a:rPr>
              <a:t>sample space</a:t>
            </a:r>
            <a:r>
              <a:rPr lang="en" sz="1050">
                <a:solidFill>
                  <a:srgbClr val="222222"/>
                </a:solidFill>
                <a:highlight>
                  <a:srgbClr val="FFFFFF"/>
                </a:highlight>
              </a:rPr>
              <a:t> (the set of possible values taken by the random variable) can be interpreted as providing a </a:t>
            </a:r>
            <a:r>
              <a:rPr i="1" lang="en" sz="1050">
                <a:solidFill>
                  <a:srgbClr val="222222"/>
                </a:solidFill>
                <a:highlight>
                  <a:srgbClr val="FFFFFF"/>
                </a:highlight>
              </a:rPr>
              <a:t>relative likelihood</a:t>
            </a:r>
            <a:r>
              <a:rPr lang="en" sz="1050">
                <a:solidFill>
                  <a:srgbClr val="222222"/>
                </a:solidFill>
                <a:highlight>
                  <a:srgbClr val="FFFFFF"/>
                </a:highlight>
              </a:rPr>
              <a:t> that the value of the random variable would equal that sample.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3" name="Shape 11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Suppose that to each point of a sample space we assign a number. We then have a function defined on the sample space. This function is called a random variable (or stochastic variable) or more precisely a random function (stochastic function). It is usually denoted by a capital letter such as X or Y. In general, a random variable has some specified physical, geometrical, or other significance</a:t>
            </a:r>
          </a:p>
          <a:p>
            <a:pPr lvl="0" rtl="0">
              <a:spcBef>
                <a:spcPts val="0"/>
              </a:spcBef>
              <a:buNone/>
            </a:pPr>
            <a:r>
              <a:t/>
            </a:r>
            <a:endParaRPr/>
          </a:p>
          <a:p>
            <a:pPr lvl="0" rtl="0">
              <a:spcBef>
                <a:spcPts val="0"/>
              </a:spcBef>
              <a:buNone/>
            </a:pPr>
            <a:r>
              <a:rPr lang="en" sz="1050">
                <a:solidFill>
                  <a:srgbClr val="222222"/>
                </a:solidFill>
                <a:highlight>
                  <a:srgbClr val="FFFFFF"/>
                </a:highlight>
              </a:rPr>
              <a:t>In </a:t>
            </a:r>
            <a:r>
              <a:rPr lang="en" sz="1050" u="sng">
                <a:solidFill>
                  <a:srgbClr val="0B0080"/>
                </a:solidFill>
                <a:highlight>
                  <a:srgbClr val="FFFFFF"/>
                </a:highlight>
                <a:hlinkClick r:id="rId2"/>
              </a:rPr>
              <a:t>probability</a:t>
            </a:r>
            <a:r>
              <a:rPr lang="en" sz="1050">
                <a:solidFill>
                  <a:srgbClr val="222222"/>
                </a:solidFill>
                <a:highlight>
                  <a:srgbClr val="FFFFFF"/>
                </a:highlight>
              </a:rPr>
              <a:t> and </a:t>
            </a:r>
            <a:r>
              <a:rPr lang="en" sz="1050" u="sng">
                <a:solidFill>
                  <a:srgbClr val="0B0080"/>
                </a:solidFill>
                <a:highlight>
                  <a:srgbClr val="FFFFFF"/>
                </a:highlight>
                <a:hlinkClick r:id="rId3"/>
              </a:rPr>
              <a:t>statistics</a:t>
            </a:r>
            <a:r>
              <a:rPr lang="en" sz="1050">
                <a:solidFill>
                  <a:srgbClr val="222222"/>
                </a:solidFill>
                <a:highlight>
                  <a:srgbClr val="FFFFFF"/>
                </a:highlight>
              </a:rPr>
              <a:t>, a </a:t>
            </a:r>
            <a:r>
              <a:rPr b="1" lang="en" sz="1050">
                <a:solidFill>
                  <a:srgbClr val="222222"/>
                </a:solidFill>
                <a:highlight>
                  <a:srgbClr val="FFFFFF"/>
                </a:highlight>
              </a:rPr>
              <a:t>probability mass function</a:t>
            </a:r>
            <a:r>
              <a:rPr lang="en" sz="1050">
                <a:solidFill>
                  <a:srgbClr val="222222"/>
                </a:solidFill>
                <a:highlight>
                  <a:srgbClr val="FFFFFF"/>
                </a:highlight>
              </a:rPr>
              <a:t> (</a:t>
            </a:r>
            <a:r>
              <a:rPr b="1" lang="en" sz="1050">
                <a:solidFill>
                  <a:srgbClr val="222222"/>
                </a:solidFill>
                <a:highlight>
                  <a:srgbClr val="FFFFFF"/>
                </a:highlight>
              </a:rPr>
              <a:t>pmf</a:t>
            </a:r>
            <a:r>
              <a:rPr lang="en" sz="1050">
                <a:solidFill>
                  <a:srgbClr val="222222"/>
                </a:solidFill>
                <a:highlight>
                  <a:srgbClr val="FFFFFF"/>
                </a:highlight>
              </a:rPr>
              <a:t>) is a function that gives the probability that a </a:t>
            </a:r>
            <a:r>
              <a:rPr lang="en" sz="1050" u="sng">
                <a:solidFill>
                  <a:srgbClr val="0B0080"/>
                </a:solidFill>
                <a:highlight>
                  <a:srgbClr val="FFFFFF"/>
                </a:highlight>
                <a:hlinkClick r:id="rId4"/>
              </a:rPr>
              <a:t>discrete</a:t>
            </a:r>
            <a:r>
              <a:rPr lang="en" sz="1050">
                <a:solidFill>
                  <a:srgbClr val="222222"/>
                </a:solidFill>
                <a:highlight>
                  <a:srgbClr val="FFFFFF"/>
                </a:highlight>
              </a:rPr>
              <a:t> </a:t>
            </a:r>
            <a:r>
              <a:rPr lang="en" sz="1050" u="sng">
                <a:solidFill>
                  <a:srgbClr val="0B0080"/>
                </a:solidFill>
                <a:highlight>
                  <a:srgbClr val="FFFFFF"/>
                </a:highlight>
                <a:hlinkClick r:id="rId5"/>
              </a:rPr>
              <a:t>random variable</a:t>
            </a:r>
            <a:r>
              <a:rPr lang="en" sz="1050">
                <a:solidFill>
                  <a:srgbClr val="222222"/>
                </a:solidFill>
                <a:highlight>
                  <a:srgbClr val="FFFFFF"/>
                </a:highlight>
              </a:rPr>
              <a:t> is exactly equal to some value.</a:t>
            </a:r>
            <a:r>
              <a:rPr baseline="30000" lang="en" sz="1400" u="sng">
                <a:solidFill>
                  <a:srgbClr val="0B0080"/>
                </a:solidFill>
                <a:highlight>
                  <a:srgbClr val="FFFFFF"/>
                </a:highlight>
                <a:hlinkClick r:id="rId6"/>
              </a:rPr>
              <a:t>[1]</a:t>
            </a:r>
            <a:r>
              <a:rPr lang="en" sz="1050">
                <a:solidFill>
                  <a:srgbClr val="222222"/>
                </a:solidFill>
                <a:highlight>
                  <a:srgbClr val="FFFFFF"/>
                </a:highlight>
              </a:rPr>
              <a:t> The probability mass function is often the primary means of defining a </a:t>
            </a:r>
            <a:r>
              <a:rPr lang="en" sz="1050" u="sng">
                <a:solidFill>
                  <a:srgbClr val="0B0080"/>
                </a:solidFill>
                <a:highlight>
                  <a:srgbClr val="FFFFFF"/>
                </a:highlight>
                <a:hlinkClick r:id="rId7"/>
              </a:rPr>
              <a:t>discrete probability distribution</a:t>
            </a:r>
            <a:r>
              <a:rPr lang="en" sz="1050">
                <a:solidFill>
                  <a:srgbClr val="222222"/>
                </a:solidFill>
                <a:highlight>
                  <a:srgbClr val="FFFFFF"/>
                </a:highlight>
              </a:rPr>
              <a:t>, and such functions exist for either </a:t>
            </a:r>
            <a:r>
              <a:rPr lang="en" sz="1050" u="sng">
                <a:solidFill>
                  <a:srgbClr val="0B0080"/>
                </a:solidFill>
                <a:highlight>
                  <a:srgbClr val="FFFFFF"/>
                </a:highlight>
                <a:hlinkClick r:id="rId8"/>
              </a:rPr>
              <a:t>scalar</a:t>
            </a:r>
            <a:r>
              <a:rPr lang="en" sz="1050">
                <a:solidFill>
                  <a:srgbClr val="222222"/>
                </a:solidFill>
                <a:highlight>
                  <a:srgbClr val="FFFFFF"/>
                </a:highlight>
              </a:rPr>
              <a:t> or </a:t>
            </a:r>
            <a:r>
              <a:rPr lang="en" sz="1050" u="sng">
                <a:solidFill>
                  <a:srgbClr val="0B0080"/>
                </a:solidFill>
                <a:highlight>
                  <a:srgbClr val="FFFFFF"/>
                </a:highlight>
                <a:hlinkClick r:id="rId9"/>
              </a:rPr>
              <a:t>multivariate random variables</a:t>
            </a:r>
            <a:r>
              <a:rPr lang="en" sz="1050">
                <a:solidFill>
                  <a:srgbClr val="222222"/>
                </a:solidFill>
                <a:highlight>
                  <a:srgbClr val="FFFFFF"/>
                </a:highlight>
              </a:rPr>
              <a:t> whose </a:t>
            </a:r>
            <a:r>
              <a:rPr lang="en" sz="1050" u="sng">
                <a:solidFill>
                  <a:srgbClr val="0B0080"/>
                </a:solidFill>
                <a:highlight>
                  <a:srgbClr val="FFFFFF"/>
                </a:highlight>
                <a:hlinkClick r:id="rId10"/>
              </a:rPr>
              <a:t>domain</a:t>
            </a:r>
            <a:r>
              <a:rPr lang="en" sz="1050">
                <a:solidFill>
                  <a:srgbClr val="222222"/>
                </a:solidFill>
                <a:highlight>
                  <a:srgbClr val="FFFFFF"/>
                </a:highlight>
              </a:rPr>
              <a:t> is discrete</a:t>
            </a:r>
          </a:p>
          <a:p>
            <a:pPr lvl="0" rtl="0">
              <a:spcBef>
                <a:spcPts val="0"/>
              </a:spcBef>
              <a:buNone/>
            </a:pPr>
            <a:r>
              <a:t/>
            </a:r>
            <a:endParaRPr sz="1050">
              <a:solidFill>
                <a:srgbClr val="222222"/>
              </a:solidFill>
              <a:highlight>
                <a:srgbClr val="FFFFFF"/>
              </a:highlight>
            </a:endParaRPr>
          </a:p>
          <a:p>
            <a:pPr lvl="0" rtl="0">
              <a:spcBef>
                <a:spcPts val="0"/>
              </a:spcBef>
              <a:buNone/>
            </a:pPr>
            <a:r>
              <a:rPr lang="en" sz="1050">
                <a:solidFill>
                  <a:srgbClr val="222222"/>
                </a:solidFill>
                <a:highlight>
                  <a:srgbClr val="FFFFFF"/>
                </a:highlight>
              </a:rPr>
              <a:t>In </a:t>
            </a:r>
            <a:r>
              <a:rPr lang="en" sz="1050" u="sng">
                <a:solidFill>
                  <a:srgbClr val="0B0080"/>
                </a:solidFill>
                <a:highlight>
                  <a:srgbClr val="FFFFFF"/>
                </a:highlight>
                <a:hlinkClick r:id="rId11"/>
              </a:rPr>
              <a:t>probability theory</a:t>
            </a:r>
            <a:r>
              <a:rPr lang="en" sz="1050">
                <a:solidFill>
                  <a:srgbClr val="222222"/>
                </a:solidFill>
                <a:highlight>
                  <a:srgbClr val="FFFFFF"/>
                </a:highlight>
              </a:rPr>
              <a:t>, a </a:t>
            </a:r>
            <a:r>
              <a:rPr b="1" lang="en" sz="1050">
                <a:solidFill>
                  <a:srgbClr val="222222"/>
                </a:solidFill>
                <a:highlight>
                  <a:srgbClr val="FFFFFF"/>
                </a:highlight>
              </a:rPr>
              <a:t>probability density function</a:t>
            </a:r>
            <a:r>
              <a:rPr lang="en" sz="1050">
                <a:solidFill>
                  <a:srgbClr val="222222"/>
                </a:solidFill>
                <a:highlight>
                  <a:srgbClr val="FFFFFF"/>
                </a:highlight>
              </a:rPr>
              <a:t> (</a:t>
            </a:r>
            <a:r>
              <a:rPr b="1" lang="en" sz="1050">
                <a:solidFill>
                  <a:srgbClr val="222222"/>
                </a:solidFill>
                <a:highlight>
                  <a:srgbClr val="FFFFFF"/>
                </a:highlight>
              </a:rPr>
              <a:t>PDF</a:t>
            </a:r>
            <a:r>
              <a:rPr lang="en" sz="1050">
                <a:solidFill>
                  <a:srgbClr val="222222"/>
                </a:solidFill>
                <a:highlight>
                  <a:srgbClr val="FFFFFF"/>
                </a:highlight>
              </a:rPr>
              <a:t>), or </a:t>
            </a:r>
            <a:r>
              <a:rPr b="1" lang="en" sz="1050">
                <a:solidFill>
                  <a:srgbClr val="222222"/>
                </a:solidFill>
                <a:highlight>
                  <a:srgbClr val="FFFFFF"/>
                </a:highlight>
              </a:rPr>
              <a:t>density</a:t>
            </a:r>
            <a:r>
              <a:rPr lang="en" sz="1050">
                <a:solidFill>
                  <a:srgbClr val="222222"/>
                </a:solidFill>
                <a:highlight>
                  <a:srgbClr val="FFFFFF"/>
                </a:highlight>
              </a:rPr>
              <a:t> of a </a:t>
            </a:r>
            <a:r>
              <a:rPr lang="en" sz="1050" u="sng">
                <a:solidFill>
                  <a:srgbClr val="0B0080"/>
                </a:solidFill>
                <a:highlight>
                  <a:srgbClr val="FFFFFF"/>
                </a:highlight>
                <a:hlinkClick r:id="rId12"/>
              </a:rPr>
              <a:t>continuous random variable</a:t>
            </a:r>
            <a:r>
              <a:rPr lang="en" sz="1050">
                <a:solidFill>
                  <a:srgbClr val="222222"/>
                </a:solidFill>
                <a:highlight>
                  <a:srgbClr val="FFFFFF"/>
                </a:highlight>
              </a:rPr>
              <a:t>, is a </a:t>
            </a:r>
            <a:r>
              <a:rPr lang="en" sz="1050" u="sng">
                <a:solidFill>
                  <a:srgbClr val="0B0080"/>
                </a:solidFill>
                <a:highlight>
                  <a:srgbClr val="FFFFFF"/>
                </a:highlight>
                <a:hlinkClick r:id="rId13"/>
              </a:rPr>
              <a:t>function</a:t>
            </a:r>
            <a:r>
              <a:rPr lang="en" sz="1050">
                <a:solidFill>
                  <a:srgbClr val="222222"/>
                </a:solidFill>
                <a:highlight>
                  <a:srgbClr val="FFFFFF"/>
                </a:highlight>
              </a:rPr>
              <a:t>, whose value at any given sample (or point) in the </a:t>
            </a:r>
            <a:r>
              <a:rPr lang="en" sz="1050" u="sng">
                <a:solidFill>
                  <a:srgbClr val="0B0080"/>
                </a:solidFill>
                <a:highlight>
                  <a:srgbClr val="FFFFFF"/>
                </a:highlight>
                <a:hlinkClick r:id="rId14"/>
              </a:rPr>
              <a:t>sample space</a:t>
            </a:r>
            <a:r>
              <a:rPr lang="en" sz="1050">
                <a:solidFill>
                  <a:srgbClr val="222222"/>
                </a:solidFill>
                <a:highlight>
                  <a:srgbClr val="FFFFFF"/>
                </a:highlight>
              </a:rPr>
              <a:t> (the set of possible values taken by the random variable) can be interpreted as providing a </a:t>
            </a:r>
            <a:r>
              <a:rPr i="1" lang="en" sz="1050">
                <a:solidFill>
                  <a:srgbClr val="222222"/>
                </a:solidFill>
                <a:highlight>
                  <a:srgbClr val="FFFFFF"/>
                </a:highlight>
              </a:rPr>
              <a:t>relative likelihood</a:t>
            </a:r>
            <a:r>
              <a:rPr lang="en" sz="1050">
                <a:solidFill>
                  <a:srgbClr val="222222"/>
                </a:solidFill>
                <a:highlight>
                  <a:srgbClr val="FFFFFF"/>
                </a:highlight>
              </a:rPr>
              <a:t> that the value of the random variable would equal that sample.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sz="1200">
                <a:solidFill>
                  <a:srgbClr val="222222"/>
                </a:solidFill>
                <a:highlight>
                  <a:srgbClr val="FFFFFF"/>
                </a:highlight>
              </a:rPr>
              <a:t>A </a:t>
            </a:r>
            <a:r>
              <a:rPr b="1" lang="en" sz="1200">
                <a:solidFill>
                  <a:srgbClr val="222222"/>
                </a:solidFill>
                <a:highlight>
                  <a:srgbClr val="FFFFFF"/>
                </a:highlight>
              </a:rPr>
              <a:t>joint probability</a:t>
            </a:r>
            <a:r>
              <a:rPr lang="en" sz="1200">
                <a:solidFill>
                  <a:srgbClr val="222222"/>
                </a:solidFill>
                <a:highlight>
                  <a:srgbClr val="FFFFFF"/>
                </a:highlight>
              </a:rPr>
              <a:t> is a statistical measure where the likelihood of two events occurring together and at the same point in time are calculated. </a:t>
            </a:r>
            <a:r>
              <a:rPr b="1" lang="en" sz="1200">
                <a:solidFill>
                  <a:srgbClr val="222222"/>
                </a:solidFill>
                <a:highlight>
                  <a:srgbClr val="FFFFFF"/>
                </a:highlight>
              </a:rPr>
              <a:t>Joint probability</a:t>
            </a:r>
            <a:r>
              <a:rPr lang="en" sz="1200">
                <a:solidFill>
                  <a:srgbClr val="222222"/>
                </a:solidFill>
                <a:highlight>
                  <a:srgbClr val="FFFFFF"/>
                </a:highlight>
              </a:rPr>
              <a:t> is the </a:t>
            </a:r>
            <a:r>
              <a:rPr b="1" lang="en" sz="1200">
                <a:solidFill>
                  <a:srgbClr val="222222"/>
                </a:solidFill>
                <a:highlight>
                  <a:srgbClr val="FFFFFF"/>
                </a:highlight>
              </a:rPr>
              <a:t>probability</a:t>
            </a:r>
            <a:r>
              <a:rPr lang="en" sz="1200">
                <a:solidFill>
                  <a:srgbClr val="222222"/>
                </a:solidFill>
                <a:highlight>
                  <a:srgbClr val="FFFFFF"/>
                </a:highlight>
              </a:rPr>
              <a:t> of event Y occurring at the same time event X occurs.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5" name="Shape 145"/>
        <p:cNvGrpSpPr/>
        <p:nvPr/>
      </p:nvGrpSpPr>
      <p:grpSpPr>
        <a:xfrm>
          <a:off x="0" y="0"/>
          <a:ext cx="0" cy="0"/>
          <a:chOff x="0" y="0"/>
          <a:chExt cx="0" cy="0"/>
        </a:xfrm>
      </p:grpSpPr>
      <p:sp>
        <p:nvSpPr>
          <p:cNvPr id="146" name="Shape 14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7" name="Shape 14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png"/><Relationship Id="rId4" Type="http://schemas.openxmlformats.org/officeDocument/2006/relationships/image" Target="../media/image10.png"/><Relationship Id="rId5"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 Id="rId4" Type="http://schemas.openxmlformats.org/officeDocument/2006/relationships/image" Target="../media/image14.png"/><Relationship Id="rId5"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 Id="rId4" Type="http://schemas.openxmlformats.org/officeDocument/2006/relationships/image" Target="../media/image16.png"/><Relationship Id="rId5" Type="http://schemas.openxmlformats.org/officeDocument/2006/relationships/image" Target="../media/image2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 Id="rId4" Type="http://schemas.openxmlformats.org/officeDocument/2006/relationships/image" Target="../media/image24.png"/><Relationship Id="rId5"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png"/><Relationship Id="rId4" Type="http://schemas.openxmlformats.org/officeDocument/2006/relationships/image" Target="../media/image15.png"/><Relationship Id="rId5" Type="http://schemas.openxmlformats.org/officeDocument/2006/relationships/image" Target="../media/image25.png"/><Relationship Id="rId6" Type="http://schemas.openxmlformats.org/officeDocument/2006/relationships/image" Target="../media/image21.png"/><Relationship Id="rId7" Type="http://schemas.openxmlformats.org/officeDocument/2006/relationships/image" Target="../media/image17.png"/><Relationship Id="rId8" Type="http://schemas.openxmlformats.org/officeDocument/2006/relationships/image" Target="../media/image1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 Id="rId4" Type="http://schemas.openxmlformats.org/officeDocument/2006/relationships/image" Target="../media/image22.png"/><Relationship Id="rId5" Type="http://schemas.openxmlformats.org/officeDocument/2006/relationships/image" Target="../media/image1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png"/><Relationship Id="rId4" Type="http://schemas.openxmlformats.org/officeDocument/2006/relationships/image" Target="../media/image26.png"/><Relationship Id="rId5" Type="http://schemas.openxmlformats.org/officeDocument/2006/relationships/image" Target="../media/image30.png"/><Relationship Id="rId6" Type="http://schemas.openxmlformats.org/officeDocument/2006/relationships/image" Target="../media/image28.png"/><Relationship Id="rId7" Type="http://schemas.openxmlformats.org/officeDocument/2006/relationships/image" Target="../media/image27.png"/><Relationship Id="rId8" Type="http://schemas.openxmlformats.org/officeDocument/2006/relationships/image" Target="../media/image2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png"/><Relationship Id="rId4" Type="http://schemas.openxmlformats.org/officeDocument/2006/relationships/image" Target="../media/image29.png"/><Relationship Id="rId5" Type="http://schemas.openxmlformats.org/officeDocument/2006/relationships/image" Target="../media/image3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png"/><Relationship Id="rId4" Type="http://schemas.openxmlformats.org/officeDocument/2006/relationships/image" Target="../media/image31.png"/><Relationship Id="rId5" Type="http://schemas.openxmlformats.org/officeDocument/2006/relationships/image" Target="../media/image3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3.png"/><Relationship Id="rId7"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cxnSp>
        <p:nvCxnSpPr>
          <p:cNvPr id="54" name="Shape 54"/>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55" name="Shape 55"/>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56" name="Shape 56"/>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t/>
            </a:r>
            <a:endParaRPr>
              <a:solidFill>
                <a:srgbClr val="999999"/>
              </a:solidFill>
            </a:endParaRPr>
          </a:p>
        </p:txBody>
      </p:sp>
      <p:pic>
        <p:nvPicPr>
          <p:cNvPr id="57" name="Shape 57"/>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58" name="Shape 58"/>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59" name="Shape 59"/>
          <p:cNvSpPr txBox="1"/>
          <p:nvPr/>
        </p:nvSpPr>
        <p:spPr>
          <a:xfrm>
            <a:off x="869075" y="633475"/>
            <a:ext cx="7337100" cy="2951100"/>
          </a:xfrm>
          <a:prstGeom prst="rect">
            <a:avLst/>
          </a:prstGeom>
          <a:noFill/>
          <a:ln>
            <a:noFill/>
          </a:ln>
        </p:spPr>
        <p:txBody>
          <a:bodyPr anchorCtr="0" anchor="t" bIns="91425" lIns="91425" rIns="91425" tIns="91425">
            <a:noAutofit/>
          </a:bodyPr>
          <a:lstStyle/>
          <a:p>
            <a:pPr lvl="0" rtl="0" algn="ctr">
              <a:spcBef>
                <a:spcPts val="0"/>
              </a:spcBef>
              <a:buNone/>
            </a:pPr>
            <a:r>
              <a:rPr lang="en" sz="4800"/>
              <a:t>Review of</a:t>
            </a:r>
          </a:p>
          <a:p>
            <a:pPr lvl="0" rtl="0" algn="ctr">
              <a:spcBef>
                <a:spcPts val="0"/>
              </a:spcBef>
              <a:buNone/>
            </a:pPr>
            <a:r>
              <a:rPr lang="en" sz="4800"/>
              <a:t>Probability and </a:t>
            </a:r>
          </a:p>
          <a:p>
            <a:pPr lvl="0" rtl="0" algn="ctr">
              <a:spcBef>
                <a:spcPts val="0"/>
              </a:spcBef>
              <a:buNone/>
            </a:pPr>
            <a:r>
              <a:rPr lang="en" sz="4800"/>
              <a:t>Estimators</a:t>
            </a:r>
          </a:p>
          <a:p>
            <a:pPr lvl="0" rtl="0" algn="ctr">
              <a:spcBef>
                <a:spcPts val="0"/>
              </a:spcBef>
              <a:buNone/>
            </a:pPr>
            <a:r>
              <a:t/>
            </a:r>
            <a:endParaRPr sz="4800"/>
          </a:p>
          <a:p>
            <a:pPr lvl="0" rtl="0" algn="ctr">
              <a:spcBef>
                <a:spcPts val="0"/>
              </a:spcBef>
              <a:buNone/>
            </a:pPr>
            <a:r>
              <a:rPr lang="en" sz="1800"/>
              <a:t>Arun Das, Jason Rebello</a:t>
            </a:r>
          </a:p>
          <a:p>
            <a:pPr lvl="0" rtl="0" algn="ctr">
              <a:spcBef>
                <a:spcPts val="0"/>
              </a:spcBef>
              <a:buNone/>
            </a:pPr>
            <a:r>
              <a:rPr lang="en" sz="1800"/>
              <a:t>16/05/2017</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cxnSp>
        <p:nvCxnSpPr>
          <p:cNvPr id="159" name="Shape 159"/>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160" name="Shape 160"/>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161" name="Shape 161"/>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Law of Total Probability and Marginals </a:t>
            </a:r>
            <a:r>
              <a:rPr lang="en">
                <a:solidFill>
                  <a:srgbClr val="CC0000"/>
                </a:solidFill>
              </a:rPr>
              <a:t>| </a:t>
            </a:r>
          </a:p>
        </p:txBody>
      </p:sp>
      <p:pic>
        <p:nvPicPr>
          <p:cNvPr id="162" name="Shape 162"/>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163" name="Shape 163"/>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pic>
        <p:nvPicPr>
          <p:cNvPr descr="Law of total probability.png" id="164" name="Shape 164"/>
          <p:cNvPicPr preferRelativeResize="0"/>
          <p:nvPr/>
        </p:nvPicPr>
        <p:blipFill>
          <a:blip r:embed="rId4">
            <a:alphaModFix/>
          </a:blip>
          <a:stretch>
            <a:fillRect/>
          </a:stretch>
        </p:blipFill>
        <p:spPr>
          <a:xfrm>
            <a:off x="844775" y="469200"/>
            <a:ext cx="7562850" cy="40005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x="0" y="0"/>
          <a:ext cx="0" cy="0"/>
          <a:chOff x="0" y="0"/>
          <a:chExt cx="0" cy="0"/>
        </a:xfrm>
      </p:grpSpPr>
      <p:cxnSp>
        <p:nvCxnSpPr>
          <p:cNvPr id="169" name="Shape 169"/>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170" name="Shape 170"/>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171" name="Shape 171"/>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Probability Example |</a:t>
            </a:r>
          </a:p>
        </p:txBody>
      </p:sp>
      <p:pic>
        <p:nvPicPr>
          <p:cNvPr id="172" name="Shape 172"/>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173" name="Shape 173"/>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pic>
        <p:nvPicPr>
          <p:cNvPr descr="Joint prob example.png" id="174" name="Shape 174"/>
          <p:cNvPicPr preferRelativeResize="0"/>
          <p:nvPr/>
        </p:nvPicPr>
        <p:blipFill>
          <a:blip r:embed="rId4">
            <a:alphaModFix/>
          </a:blip>
          <a:stretch>
            <a:fillRect/>
          </a:stretch>
        </p:blipFill>
        <p:spPr>
          <a:xfrm>
            <a:off x="331475" y="2434300"/>
            <a:ext cx="3501175" cy="2197049"/>
          </a:xfrm>
          <a:prstGeom prst="rect">
            <a:avLst/>
          </a:prstGeom>
          <a:noFill/>
          <a:ln>
            <a:noFill/>
          </a:ln>
        </p:spPr>
      </p:pic>
      <p:pic>
        <p:nvPicPr>
          <p:cNvPr descr="Conditional Prob example.png" id="175" name="Shape 175"/>
          <p:cNvPicPr preferRelativeResize="0"/>
          <p:nvPr/>
        </p:nvPicPr>
        <p:blipFill>
          <a:blip r:embed="rId5">
            <a:alphaModFix/>
          </a:blip>
          <a:stretch>
            <a:fillRect/>
          </a:stretch>
        </p:blipFill>
        <p:spPr>
          <a:xfrm>
            <a:off x="254875" y="547862"/>
            <a:ext cx="3908400" cy="1779249"/>
          </a:xfrm>
          <a:prstGeom prst="rect">
            <a:avLst/>
          </a:prstGeom>
          <a:noFill/>
          <a:ln>
            <a:noFill/>
          </a:ln>
        </p:spPr>
      </p:pic>
      <p:sp>
        <p:nvSpPr>
          <p:cNvPr id="176" name="Shape 176"/>
          <p:cNvSpPr txBox="1"/>
          <p:nvPr/>
        </p:nvSpPr>
        <p:spPr>
          <a:xfrm>
            <a:off x="3939350" y="365125"/>
            <a:ext cx="5115900" cy="4419900"/>
          </a:xfrm>
          <a:prstGeom prst="rect">
            <a:avLst/>
          </a:prstGeom>
          <a:noFill/>
          <a:ln>
            <a:noFill/>
          </a:ln>
        </p:spPr>
        <p:txBody>
          <a:bodyPr anchorCtr="0" anchor="t" bIns="91425" lIns="91425" rIns="91425" tIns="91425">
            <a:noAutofit/>
          </a:bodyPr>
          <a:lstStyle/>
          <a:p>
            <a:pPr indent="-228600" lvl="0" marL="457200" rtl="0">
              <a:spcBef>
                <a:spcPts val="0"/>
              </a:spcBef>
              <a:buChar char="-"/>
            </a:pPr>
            <a:r>
              <a:rPr lang="en"/>
              <a:t>Calculate Marginal Probability of person being hit by car without paying attention to traffic light ?</a:t>
            </a:r>
          </a:p>
          <a:p>
            <a:pPr lvl="0" rtl="0">
              <a:spcBef>
                <a:spcPts val="0"/>
              </a:spcBef>
              <a:buNone/>
            </a:pPr>
            <a:r>
              <a:t/>
            </a:r>
            <a:endParaRPr/>
          </a:p>
          <a:p>
            <a:pPr indent="-228600" lvl="0" marL="457200" rtl="0">
              <a:spcBef>
                <a:spcPts val="0"/>
              </a:spcBef>
              <a:buChar char="-"/>
            </a:pPr>
            <a:r>
              <a:rPr lang="en"/>
              <a:t>Assume P(L=red) = 0.2, P(L=yellow)=0.1, P(L=green)=0.7</a:t>
            </a:r>
          </a:p>
          <a:p>
            <a:pPr lvl="0" rtl="0">
              <a:spcBef>
                <a:spcPts val="0"/>
              </a:spcBef>
              <a:buNone/>
            </a:pPr>
            <a:r>
              <a:t/>
            </a:r>
            <a:endParaRPr/>
          </a:p>
          <a:p>
            <a:pPr indent="-228600" lvl="0" marL="457200" rtl="0">
              <a:spcBef>
                <a:spcPts val="0"/>
              </a:spcBef>
              <a:buChar char="-"/>
            </a:pPr>
            <a:r>
              <a:rPr lang="en"/>
              <a:t>P(hit | colour)+P(not hit | colour) = 1</a:t>
            </a:r>
          </a:p>
          <a:p>
            <a:pPr lvl="0" rtl="0">
              <a:spcBef>
                <a:spcPts val="0"/>
              </a:spcBef>
              <a:buNone/>
            </a:pPr>
            <a:r>
              <a:t/>
            </a:r>
            <a:endParaRPr/>
          </a:p>
          <a:p>
            <a:pPr indent="-228600" lvl="0" marL="457200" rtl="0">
              <a:spcBef>
                <a:spcPts val="0"/>
              </a:spcBef>
              <a:buChar char="-"/>
            </a:pPr>
            <a:r>
              <a:rPr lang="en"/>
              <a:t>P(hit, L=red) = P(hit | L=red) * P(L=red) = 0.01*0.2 = 0.002</a:t>
            </a:r>
          </a:p>
          <a:p>
            <a:pPr lvl="0" rtl="0">
              <a:spcBef>
                <a:spcPts val="0"/>
              </a:spcBef>
              <a:buNone/>
            </a:pPr>
            <a:r>
              <a:t/>
            </a:r>
            <a:endParaRPr/>
          </a:p>
          <a:p>
            <a:pPr indent="-228600" lvl="0" marL="457200" rtl="0">
              <a:spcBef>
                <a:spcPts val="0"/>
              </a:spcBef>
              <a:buChar char="-"/>
            </a:pPr>
            <a:r>
              <a:rPr lang="en"/>
              <a:t>∑</a:t>
            </a:r>
            <a:r>
              <a:rPr baseline="-25000" lang="en"/>
              <a:t>colour</a:t>
            </a:r>
            <a:r>
              <a:rPr lang="en"/>
              <a:t>P(hit) = </a:t>
            </a:r>
            <a:r>
              <a:rPr lang="en">
                <a:solidFill>
                  <a:schemeClr val="dk1"/>
                </a:solidFill>
              </a:rPr>
              <a:t>∑</a:t>
            </a:r>
            <a:r>
              <a:rPr baseline="-25000" lang="en">
                <a:solidFill>
                  <a:schemeClr val="dk1"/>
                </a:solidFill>
              </a:rPr>
              <a:t>colour</a:t>
            </a:r>
            <a:r>
              <a:rPr lang="en"/>
              <a:t>P(hit,all colour)</a:t>
            </a:r>
          </a:p>
          <a:p>
            <a:pPr lvl="0" rtl="0">
              <a:spcBef>
                <a:spcPts val="0"/>
              </a:spcBef>
              <a:buNone/>
            </a:pPr>
            <a:r>
              <a:t/>
            </a:r>
            <a:endParaRPr/>
          </a:p>
          <a:p>
            <a:pPr lvl="0">
              <a:spcBef>
                <a:spcPts val="0"/>
              </a:spcBef>
              <a:buNone/>
            </a:pPr>
            <a:r>
              <a:rPr lang="en"/>
              <a:t>		= </a:t>
            </a:r>
            <a:r>
              <a:rPr lang="en">
                <a:solidFill>
                  <a:schemeClr val="dk1"/>
                </a:solidFill>
              </a:rPr>
              <a:t>∑</a:t>
            </a:r>
            <a:r>
              <a:rPr baseline="-25000" lang="en">
                <a:solidFill>
                  <a:schemeClr val="dk1"/>
                </a:solidFill>
              </a:rPr>
              <a:t>colour</a:t>
            </a:r>
            <a:r>
              <a:rPr lang="en"/>
              <a:t>P(hit | any colour) * P(any colour)</a:t>
            </a:r>
          </a:p>
          <a:p>
            <a:pPr lvl="0" rtl="0">
              <a:spcBef>
                <a:spcPts val="0"/>
              </a:spcBef>
              <a:buNone/>
            </a:pPr>
            <a:r>
              <a:t/>
            </a:r>
            <a:endParaRPr/>
          </a:p>
          <a:p>
            <a:pPr indent="457200" lvl="0" rtl="0">
              <a:spcBef>
                <a:spcPts val="0"/>
              </a:spcBef>
              <a:buNone/>
            </a:pPr>
            <a:r>
              <a:rPr lang="en"/>
              <a:t>	= P(hit | red) * P(red) + P(hit | yellow) * P(yellow)+  </a:t>
            </a:r>
          </a:p>
          <a:p>
            <a:pPr indent="0" lvl="0" marL="914400" rtl="0">
              <a:spcBef>
                <a:spcPts val="0"/>
              </a:spcBef>
              <a:buNone/>
            </a:pPr>
            <a:r>
              <a:rPr lang="en"/>
              <a:t>   P(hit | green) * P(green)</a:t>
            </a:r>
          </a:p>
          <a:p>
            <a:pPr indent="0" lvl="0" marL="914400" rtl="0">
              <a:spcBef>
                <a:spcPts val="0"/>
              </a:spcBef>
              <a:buNone/>
            </a:pPr>
            <a:r>
              <a:t/>
            </a:r>
            <a:endParaRPr/>
          </a:p>
          <a:p>
            <a:pPr indent="0" lvl="0" marL="914400" rtl="0">
              <a:spcBef>
                <a:spcPts val="0"/>
              </a:spcBef>
              <a:buNone/>
            </a:pPr>
            <a:r>
              <a:rPr lang="en"/>
              <a:t>= 0.01*0.2 + 0.1*0.1 + 0.8*0.7 = 0.572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0" name="Shape 180"/>
        <p:cNvGrpSpPr/>
        <p:nvPr/>
      </p:nvGrpSpPr>
      <p:grpSpPr>
        <a:xfrm>
          <a:off x="0" y="0"/>
          <a:ext cx="0" cy="0"/>
          <a:chOff x="0" y="0"/>
          <a:chExt cx="0" cy="0"/>
        </a:xfrm>
      </p:grpSpPr>
      <p:cxnSp>
        <p:nvCxnSpPr>
          <p:cNvPr id="181" name="Shape 181"/>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182" name="Shape 182"/>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183" name="Shape 183"/>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Parameter Inference</a:t>
            </a:r>
            <a:r>
              <a:rPr b="1" lang="en">
                <a:solidFill>
                  <a:srgbClr val="CC0000"/>
                </a:solidFill>
              </a:rPr>
              <a:t> </a:t>
            </a:r>
            <a:r>
              <a:rPr lang="en">
                <a:solidFill>
                  <a:srgbClr val="CC0000"/>
                </a:solidFill>
              </a:rPr>
              <a:t>| </a:t>
            </a:r>
          </a:p>
        </p:txBody>
      </p:sp>
      <p:pic>
        <p:nvPicPr>
          <p:cNvPr id="184" name="Shape 184"/>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185" name="Shape 185"/>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186" name="Shape 186"/>
          <p:cNvSpPr txBox="1"/>
          <p:nvPr/>
        </p:nvSpPr>
        <p:spPr>
          <a:xfrm>
            <a:off x="704350" y="553350"/>
            <a:ext cx="6876000" cy="3402000"/>
          </a:xfrm>
          <a:prstGeom prst="rect">
            <a:avLst/>
          </a:prstGeom>
          <a:noFill/>
          <a:ln>
            <a:noFill/>
          </a:ln>
        </p:spPr>
        <p:txBody>
          <a:bodyPr anchorCtr="0" anchor="t" bIns="91425" lIns="91425" rIns="91425" tIns="91425">
            <a:noAutofit/>
          </a:bodyPr>
          <a:lstStyle/>
          <a:p>
            <a:pPr lvl="0">
              <a:spcBef>
                <a:spcPts val="0"/>
              </a:spcBef>
              <a:buNone/>
            </a:pPr>
            <a:r>
              <a:rPr lang="en"/>
              <a:t>Experiment: We flip a coin 10 times and have the following outcome.</a:t>
            </a: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rPr lang="en"/>
              <a:t>What is the Probability that the next coin flip is T ?</a:t>
            </a:r>
          </a:p>
          <a:p>
            <a:pPr lvl="0">
              <a:spcBef>
                <a:spcPts val="0"/>
              </a:spcBef>
              <a:buNone/>
            </a:pPr>
            <a:r>
              <a:t/>
            </a:r>
            <a:endParaRPr/>
          </a:p>
          <a:p>
            <a:pPr lvl="0">
              <a:spcBef>
                <a:spcPts val="0"/>
              </a:spcBef>
              <a:buNone/>
            </a:pPr>
            <a:r>
              <a:t/>
            </a:r>
            <a:endParaRPr/>
          </a:p>
          <a:p>
            <a:pPr lvl="0">
              <a:spcBef>
                <a:spcPts val="0"/>
              </a:spcBef>
              <a:buNone/>
            </a:pPr>
            <a:r>
              <a:rPr lang="en"/>
              <a:t>≅ 0.3       </a:t>
            </a:r>
            <a:r>
              <a:rPr lang="en">
                <a:solidFill>
                  <a:schemeClr val="dk1"/>
                </a:solidFill>
              </a:rPr>
              <a:t>≅ 0.38     ≅ 0.5     ≅ 0.76     </a:t>
            </a:r>
          </a:p>
        </p:txBody>
      </p:sp>
      <p:pic>
        <p:nvPicPr>
          <p:cNvPr descr="coin sequence.png" id="187" name="Shape 187"/>
          <p:cNvPicPr preferRelativeResize="0"/>
          <p:nvPr/>
        </p:nvPicPr>
        <p:blipFill>
          <a:blip r:embed="rId4">
            <a:alphaModFix/>
          </a:blip>
          <a:stretch>
            <a:fillRect/>
          </a:stretch>
        </p:blipFill>
        <p:spPr>
          <a:xfrm>
            <a:off x="765475" y="1075675"/>
            <a:ext cx="4419600" cy="2952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cxnSp>
        <p:nvCxnSpPr>
          <p:cNvPr id="192" name="Shape 192"/>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193" name="Shape 193"/>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194" name="Shape 194"/>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Parameter Inference</a:t>
            </a:r>
            <a:r>
              <a:rPr b="1" lang="en">
                <a:solidFill>
                  <a:srgbClr val="CC0000"/>
                </a:solidFill>
              </a:rPr>
              <a:t> </a:t>
            </a:r>
            <a:r>
              <a:rPr lang="en">
                <a:solidFill>
                  <a:srgbClr val="CC0000"/>
                </a:solidFill>
              </a:rPr>
              <a:t>| </a:t>
            </a:r>
            <a:r>
              <a:rPr lang="en">
                <a:solidFill>
                  <a:srgbClr val="999999"/>
                </a:solidFill>
              </a:rPr>
              <a:t>Why is 0.3 a good estimate</a:t>
            </a:r>
          </a:p>
        </p:txBody>
      </p:sp>
      <p:pic>
        <p:nvPicPr>
          <p:cNvPr id="195" name="Shape 195"/>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196" name="Shape 196"/>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197" name="Shape 197"/>
          <p:cNvSpPr txBox="1"/>
          <p:nvPr/>
        </p:nvSpPr>
        <p:spPr>
          <a:xfrm>
            <a:off x="568450" y="532250"/>
            <a:ext cx="8026500" cy="4016700"/>
          </a:xfrm>
          <a:prstGeom prst="rect">
            <a:avLst/>
          </a:prstGeom>
          <a:noFill/>
          <a:ln>
            <a:noFill/>
          </a:ln>
        </p:spPr>
        <p:txBody>
          <a:bodyPr anchorCtr="0" anchor="t" bIns="91425" lIns="91425" rIns="91425" tIns="91425">
            <a:noAutofit/>
          </a:bodyPr>
          <a:lstStyle/>
          <a:p>
            <a:pPr lvl="0">
              <a:spcBef>
                <a:spcPts val="0"/>
              </a:spcBef>
              <a:buNone/>
            </a:pPr>
            <a:r>
              <a:rPr lang="en"/>
              <a:t>Every flip is random. So every sequence of flips is random. We have a parameter that tells us if the next flip is going to be tails.</a:t>
            </a: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rPr lang="en"/>
              <a:t>The sequence is modeled by the parameters 𝜃</a:t>
            </a:r>
            <a:r>
              <a:rPr baseline="-25000" lang="en"/>
              <a:t>1</a:t>
            </a:r>
            <a:r>
              <a:rPr lang="en"/>
              <a:t>, ….. </a:t>
            </a:r>
            <a:r>
              <a:rPr lang="en">
                <a:solidFill>
                  <a:schemeClr val="dk1"/>
                </a:solidFill>
              </a:rPr>
              <a:t>𝜃</a:t>
            </a:r>
            <a:r>
              <a:rPr baseline="-25000" lang="en">
                <a:solidFill>
                  <a:schemeClr val="dk1"/>
                </a:solidFill>
              </a:rPr>
              <a:t>10</a:t>
            </a:r>
          </a:p>
          <a:p>
            <a:pPr lvl="0">
              <a:spcBef>
                <a:spcPts val="0"/>
              </a:spcBef>
              <a:buNone/>
            </a:pPr>
            <a:r>
              <a:t/>
            </a:r>
            <a:endParaRPr>
              <a:solidFill>
                <a:schemeClr val="dk1"/>
              </a:solidFill>
            </a:endParaRPr>
          </a:p>
          <a:p>
            <a:pPr lvl="0">
              <a:spcBef>
                <a:spcPts val="0"/>
              </a:spcBef>
              <a:buNone/>
            </a:pPr>
            <a:r>
              <a:t/>
            </a:r>
            <a:endParaRPr>
              <a:solidFill>
                <a:schemeClr val="dk1"/>
              </a:solidFill>
            </a:endParaRPr>
          </a:p>
          <a:p>
            <a:pPr lvl="0">
              <a:spcBef>
                <a:spcPts val="0"/>
              </a:spcBef>
              <a:buNone/>
            </a:pPr>
            <a:r>
              <a:t/>
            </a:r>
            <a:endParaRPr>
              <a:solidFill>
                <a:schemeClr val="dk1"/>
              </a:solidFill>
            </a:endParaRPr>
          </a:p>
          <a:p>
            <a:pPr lvl="0">
              <a:spcBef>
                <a:spcPts val="0"/>
              </a:spcBef>
              <a:buNone/>
            </a:pPr>
            <a:r>
              <a:t/>
            </a:r>
            <a:endParaRPr>
              <a:solidFill>
                <a:schemeClr val="dk1"/>
              </a:solidFill>
            </a:endParaRPr>
          </a:p>
          <a:p>
            <a:pPr lvl="0">
              <a:spcBef>
                <a:spcPts val="0"/>
              </a:spcBef>
              <a:buNone/>
            </a:pPr>
            <a:r>
              <a:rPr lang="en">
                <a:solidFill>
                  <a:schemeClr val="dk1"/>
                </a:solidFill>
              </a:rPr>
              <a:t>Find  𝜃</a:t>
            </a:r>
            <a:r>
              <a:rPr baseline="-25000" lang="en">
                <a:solidFill>
                  <a:schemeClr val="dk1"/>
                </a:solidFill>
              </a:rPr>
              <a:t>i</a:t>
            </a:r>
            <a:r>
              <a:rPr lang="en">
                <a:solidFill>
                  <a:schemeClr val="dk1"/>
                </a:solidFill>
              </a:rPr>
              <a:t>’s  such that the above probability is as high as possible.</a:t>
            </a:r>
          </a:p>
          <a:p>
            <a:pPr lvl="0">
              <a:spcBef>
                <a:spcPts val="0"/>
              </a:spcBef>
              <a:buNone/>
            </a:pPr>
            <a:r>
              <a:t/>
            </a:r>
            <a:endParaRPr>
              <a:solidFill>
                <a:schemeClr val="dk1"/>
              </a:solidFill>
            </a:endParaRPr>
          </a:p>
          <a:p>
            <a:pPr lvl="0">
              <a:spcBef>
                <a:spcPts val="0"/>
              </a:spcBef>
              <a:buNone/>
            </a:pPr>
            <a:r>
              <a:t/>
            </a:r>
            <a:endParaRPr>
              <a:solidFill>
                <a:schemeClr val="dk1"/>
              </a:solidFill>
            </a:endParaRPr>
          </a:p>
          <a:p>
            <a:pPr lvl="0">
              <a:spcBef>
                <a:spcPts val="0"/>
              </a:spcBef>
              <a:buNone/>
            </a:pPr>
            <a:r>
              <a:rPr lang="en">
                <a:solidFill>
                  <a:schemeClr val="dk1"/>
                </a:solidFill>
              </a:rPr>
              <a:t>Maximize the likelihood of our observation (</a:t>
            </a:r>
            <a:r>
              <a:rPr lang="en">
                <a:solidFill>
                  <a:srgbClr val="0000FF"/>
                </a:solidFill>
              </a:rPr>
              <a:t>Maximum Likelihood</a:t>
            </a:r>
            <a:r>
              <a:rPr lang="en">
                <a:solidFill>
                  <a:schemeClr val="dk1"/>
                </a:solidFill>
              </a:rPr>
              <a:t>)</a:t>
            </a:r>
          </a:p>
          <a:p>
            <a:pPr lvl="0">
              <a:spcBef>
                <a:spcPts val="0"/>
              </a:spcBef>
              <a:buNone/>
            </a:pPr>
            <a:r>
              <a:t/>
            </a:r>
            <a:endParaRPr/>
          </a:p>
        </p:txBody>
      </p:sp>
      <p:pic>
        <p:nvPicPr>
          <p:cNvPr descr="ith flip.png" id="198" name="Shape 198"/>
          <p:cNvPicPr preferRelativeResize="0"/>
          <p:nvPr/>
        </p:nvPicPr>
        <p:blipFill>
          <a:blip r:embed="rId4">
            <a:alphaModFix/>
          </a:blip>
          <a:stretch>
            <a:fillRect/>
          </a:stretch>
        </p:blipFill>
        <p:spPr>
          <a:xfrm>
            <a:off x="841675" y="1196150"/>
            <a:ext cx="1362900" cy="331756"/>
          </a:xfrm>
          <a:prstGeom prst="rect">
            <a:avLst/>
          </a:prstGeom>
          <a:noFill/>
          <a:ln>
            <a:noFill/>
          </a:ln>
        </p:spPr>
      </p:pic>
      <p:pic>
        <p:nvPicPr>
          <p:cNvPr descr="theta1-10.png" id="199" name="Shape 199"/>
          <p:cNvPicPr preferRelativeResize="0"/>
          <p:nvPr/>
        </p:nvPicPr>
        <p:blipFill>
          <a:blip r:embed="rId5">
            <a:alphaModFix/>
          </a:blip>
          <a:stretch>
            <a:fillRect/>
          </a:stretch>
        </p:blipFill>
        <p:spPr>
          <a:xfrm>
            <a:off x="785812" y="2152650"/>
            <a:ext cx="3609975" cy="381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3" name="Shape 203"/>
        <p:cNvGrpSpPr/>
        <p:nvPr/>
      </p:nvGrpSpPr>
      <p:grpSpPr>
        <a:xfrm>
          <a:off x="0" y="0"/>
          <a:ext cx="0" cy="0"/>
          <a:chOff x="0" y="0"/>
          <a:chExt cx="0" cy="0"/>
        </a:xfrm>
      </p:grpSpPr>
      <p:cxnSp>
        <p:nvCxnSpPr>
          <p:cNvPr id="204" name="Shape 204"/>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205" name="Shape 205"/>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206" name="Shape 206"/>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Parameter Inference</a:t>
            </a:r>
            <a:r>
              <a:rPr b="1" lang="en">
                <a:solidFill>
                  <a:srgbClr val="CC0000"/>
                </a:solidFill>
              </a:rPr>
              <a:t> </a:t>
            </a:r>
            <a:r>
              <a:rPr lang="en">
                <a:solidFill>
                  <a:srgbClr val="CC0000"/>
                </a:solidFill>
              </a:rPr>
              <a:t>| </a:t>
            </a:r>
            <a:r>
              <a:rPr lang="en">
                <a:solidFill>
                  <a:srgbClr val="999999"/>
                </a:solidFill>
              </a:rPr>
              <a:t>Assumptions</a:t>
            </a:r>
          </a:p>
        </p:txBody>
      </p:sp>
      <p:pic>
        <p:nvPicPr>
          <p:cNvPr id="207" name="Shape 207"/>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208" name="Shape 208"/>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209" name="Shape 209"/>
          <p:cNvSpPr txBox="1"/>
          <p:nvPr/>
        </p:nvSpPr>
        <p:spPr>
          <a:xfrm>
            <a:off x="568450" y="532250"/>
            <a:ext cx="8026500" cy="4016700"/>
          </a:xfrm>
          <a:prstGeom prst="rect">
            <a:avLst/>
          </a:prstGeom>
          <a:noFill/>
          <a:ln>
            <a:noFill/>
          </a:ln>
        </p:spPr>
        <p:txBody>
          <a:bodyPr anchorCtr="0" anchor="t" bIns="91425" lIns="91425" rIns="91425" tIns="91425">
            <a:noAutofit/>
          </a:bodyPr>
          <a:lstStyle/>
          <a:p>
            <a:pPr lvl="0" rtl="0">
              <a:spcBef>
                <a:spcPts val="0"/>
              </a:spcBef>
              <a:buNone/>
            </a:pPr>
            <a:r>
              <a:rPr lang="en"/>
              <a:t>Assumption 1 (</a:t>
            </a:r>
            <a:r>
              <a:rPr lang="en">
                <a:solidFill>
                  <a:srgbClr val="0000FF"/>
                </a:solidFill>
              </a:rPr>
              <a:t>Independence</a:t>
            </a:r>
            <a:r>
              <a:rPr lang="en"/>
              <a:t>): The coin flips do not affect each other</a:t>
            </a:r>
          </a:p>
          <a:p>
            <a:pPr lvl="0" rtl="0">
              <a:spcBef>
                <a:spcPts val="0"/>
              </a:spcBef>
              <a:buNone/>
            </a:pPr>
            <a:r>
              <a:t/>
            </a:r>
            <a:endParaRPr/>
          </a:p>
          <a:p>
            <a:pPr lvl="0" rtl="0">
              <a:spcBef>
                <a:spcPts val="0"/>
              </a:spcBef>
              <a:buNone/>
            </a:pPr>
            <a:r>
              <a:t/>
            </a:r>
            <a:endParaRPr/>
          </a:p>
          <a:p>
            <a:pPr lvl="0" rt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rtl="0">
              <a:spcBef>
                <a:spcPts val="0"/>
              </a:spcBef>
              <a:buNone/>
            </a:pPr>
            <a:r>
              <a:rPr lang="en"/>
              <a:t>Assumption 2 (</a:t>
            </a:r>
            <a:r>
              <a:rPr lang="en">
                <a:solidFill>
                  <a:srgbClr val="0000FF"/>
                </a:solidFill>
              </a:rPr>
              <a:t>Identically Distributed</a:t>
            </a:r>
            <a:r>
              <a:rPr lang="en"/>
              <a:t>): The coin flips are qualitatively the same</a:t>
            </a:r>
          </a:p>
          <a:p>
            <a:pPr lvl="0" rtl="0">
              <a:spcBef>
                <a:spcPts val="0"/>
              </a:spcBef>
              <a:buNone/>
            </a:pPr>
            <a:r>
              <a:t/>
            </a:r>
            <a:endParaRPr>
              <a:solidFill>
                <a:schemeClr val="dk1"/>
              </a:solidFill>
            </a:endParaRPr>
          </a:p>
          <a:p>
            <a:pPr lvl="0" rtl="0">
              <a:spcBef>
                <a:spcPts val="0"/>
              </a:spcBef>
              <a:buNone/>
            </a:pPr>
            <a:r>
              <a:t/>
            </a:r>
            <a:endParaRPr>
              <a:solidFill>
                <a:schemeClr val="dk1"/>
              </a:solidFill>
            </a:endParaRPr>
          </a:p>
          <a:p>
            <a:pPr lvl="0" rtl="0">
              <a:spcBef>
                <a:spcPts val="0"/>
              </a:spcBef>
              <a:buNone/>
            </a:pPr>
            <a:r>
              <a:t/>
            </a:r>
            <a:endParaRPr>
              <a:solidFill>
                <a:schemeClr val="dk1"/>
              </a:solidFill>
            </a:endParaRPr>
          </a:p>
          <a:p>
            <a:pPr lvl="0" rtl="0">
              <a:spcBef>
                <a:spcPts val="0"/>
              </a:spcBef>
              <a:buNone/>
            </a:pPr>
            <a:r>
              <a:t/>
            </a:r>
            <a:endParaRPr>
              <a:solidFill>
                <a:schemeClr val="dk1"/>
              </a:solidFill>
            </a:endParaRPr>
          </a:p>
          <a:p>
            <a:pPr lvl="0" rtl="0">
              <a:spcBef>
                <a:spcPts val="0"/>
              </a:spcBef>
              <a:buNone/>
            </a:pPr>
            <a:r>
              <a:t/>
            </a:r>
            <a:endParaRPr>
              <a:solidFill>
                <a:schemeClr val="dk1"/>
              </a:solidFill>
            </a:endParaRPr>
          </a:p>
          <a:p>
            <a:pPr lvl="0" rtl="0">
              <a:spcBef>
                <a:spcPts val="0"/>
              </a:spcBef>
              <a:buNone/>
            </a:pPr>
            <a:r>
              <a:rPr b="1" lang="en">
                <a:solidFill>
                  <a:srgbClr val="FF0000"/>
                </a:solidFill>
              </a:rPr>
              <a:t>I</a:t>
            </a:r>
            <a:r>
              <a:rPr lang="en"/>
              <a:t>ndependent and</a:t>
            </a:r>
            <a:r>
              <a:rPr b="1" lang="en">
                <a:solidFill>
                  <a:srgbClr val="FF0000"/>
                </a:solidFill>
              </a:rPr>
              <a:t> I</a:t>
            </a:r>
            <a:r>
              <a:rPr lang="en"/>
              <a:t>dentically </a:t>
            </a:r>
            <a:r>
              <a:rPr b="1" lang="en">
                <a:solidFill>
                  <a:srgbClr val="FF0000"/>
                </a:solidFill>
              </a:rPr>
              <a:t>D</a:t>
            </a:r>
            <a:r>
              <a:rPr lang="en"/>
              <a:t>istributed : Each random variable has the same probability distribution as others and all are mutually independent </a:t>
            </a:r>
          </a:p>
        </p:txBody>
      </p:sp>
      <p:pic>
        <p:nvPicPr>
          <p:cNvPr descr="independence assumption.png" id="210" name="Shape 210"/>
          <p:cNvPicPr preferRelativeResize="0"/>
          <p:nvPr/>
        </p:nvPicPr>
        <p:blipFill>
          <a:blip r:embed="rId4">
            <a:alphaModFix/>
          </a:blip>
          <a:stretch>
            <a:fillRect/>
          </a:stretch>
        </p:blipFill>
        <p:spPr>
          <a:xfrm>
            <a:off x="652462" y="1023937"/>
            <a:ext cx="4638675" cy="1114425"/>
          </a:xfrm>
          <a:prstGeom prst="rect">
            <a:avLst/>
          </a:prstGeom>
          <a:noFill/>
          <a:ln>
            <a:noFill/>
          </a:ln>
        </p:spPr>
      </p:pic>
      <p:pic>
        <p:nvPicPr>
          <p:cNvPr descr="identical distribution.png" id="211" name="Shape 211"/>
          <p:cNvPicPr preferRelativeResize="0"/>
          <p:nvPr/>
        </p:nvPicPr>
        <p:blipFill>
          <a:blip r:embed="rId5">
            <a:alphaModFix/>
          </a:blip>
          <a:stretch>
            <a:fillRect/>
          </a:stretch>
        </p:blipFill>
        <p:spPr>
          <a:xfrm>
            <a:off x="747712" y="2838450"/>
            <a:ext cx="2924175" cy="6858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5" name="Shape 215"/>
        <p:cNvGrpSpPr/>
        <p:nvPr/>
      </p:nvGrpSpPr>
      <p:grpSpPr>
        <a:xfrm>
          <a:off x="0" y="0"/>
          <a:ext cx="0" cy="0"/>
          <a:chOff x="0" y="0"/>
          <a:chExt cx="0" cy="0"/>
        </a:xfrm>
      </p:grpSpPr>
      <p:cxnSp>
        <p:nvCxnSpPr>
          <p:cNvPr id="216" name="Shape 216"/>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217" name="Shape 217"/>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218" name="Shape 218"/>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Parameter Inference</a:t>
            </a:r>
            <a:r>
              <a:rPr b="1" lang="en">
                <a:solidFill>
                  <a:srgbClr val="CC0000"/>
                </a:solidFill>
              </a:rPr>
              <a:t> </a:t>
            </a:r>
            <a:r>
              <a:rPr lang="en">
                <a:solidFill>
                  <a:srgbClr val="CC0000"/>
                </a:solidFill>
              </a:rPr>
              <a:t>| </a:t>
            </a:r>
          </a:p>
        </p:txBody>
      </p:sp>
      <p:pic>
        <p:nvPicPr>
          <p:cNvPr id="219" name="Shape 219"/>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220" name="Shape 220"/>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pic>
        <p:nvPicPr>
          <p:cNvPr descr="Overall prob.png" id="221" name="Shape 221"/>
          <p:cNvPicPr preferRelativeResize="0"/>
          <p:nvPr/>
        </p:nvPicPr>
        <p:blipFill>
          <a:blip r:embed="rId4">
            <a:alphaModFix/>
          </a:blip>
          <a:stretch>
            <a:fillRect/>
          </a:stretch>
        </p:blipFill>
        <p:spPr>
          <a:xfrm>
            <a:off x="304800" y="469200"/>
            <a:ext cx="7082876" cy="1077100"/>
          </a:xfrm>
          <a:prstGeom prst="rect">
            <a:avLst/>
          </a:prstGeom>
          <a:noFill/>
          <a:ln>
            <a:noFill/>
          </a:ln>
        </p:spPr>
      </p:pic>
      <p:sp>
        <p:nvSpPr>
          <p:cNvPr id="222" name="Shape 222"/>
          <p:cNvSpPr txBox="1"/>
          <p:nvPr/>
        </p:nvSpPr>
        <p:spPr>
          <a:xfrm>
            <a:off x="369775" y="1651025"/>
            <a:ext cx="8144700" cy="2778300"/>
          </a:xfrm>
          <a:prstGeom prst="rect">
            <a:avLst/>
          </a:prstGeom>
          <a:noFill/>
          <a:ln>
            <a:noFill/>
          </a:ln>
        </p:spPr>
        <p:txBody>
          <a:bodyPr anchorCtr="0" anchor="t" bIns="91425" lIns="91425" rIns="91425" tIns="91425">
            <a:noAutofit/>
          </a:bodyPr>
          <a:lstStyle/>
          <a:p>
            <a:pPr lvl="0">
              <a:spcBef>
                <a:spcPts val="0"/>
              </a:spcBef>
              <a:buNone/>
            </a:pPr>
            <a:r>
              <a:rPr lang="en"/>
              <a:t>Find critical point of the above function.</a:t>
            </a:r>
          </a:p>
          <a:p>
            <a:pPr lvl="0">
              <a:spcBef>
                <a:spcPts val="0"/>
              </a:spcBef>
              <a:buNone/>
            </a:pPr>
            <a:r>
              <a:t/>
            </a:r>
            <a:endParaRPr/>
          </a:p>
          <a:p>
            <a:pPr lvl="0">
              <a:spcBef>
                <a:spcPts val="0"/>
              </a:spcBef>
              <a:buNone/>
            </a:pPr>
            <a:r>
              <a:rPr lang="en"/>
              <a:t>Monotonic functions preserve critical points. Use log to make things simpler </a:t>
            </a:r>
          </a:p>
          <a:p>
            <a:pPr lvl="0">
              <a:spcBef>
                <a:spcPts val="0"/>
              </a:spcBef>
              <a:buNone/>
            </a:pPr>
            <a:r>
              <a:t/>
            </a:r>
            <a:endParaRPr/>
          </a:p>
          <a:p>
            <a:pPr lvl="0">
              <a:spcBef>
                <a:spcPts val="0"/>
              </a:spcBef>
              <a:buNone/>
            </a:pPr>
            <a:r>
              <a:rPr lang="en"/>
              <a:t>argmax</a:t>
            </a:r>
            <a:r>
              <a:rPr baseline="-25000" lang="en"/>
              <a:t>𝜃</a:t>
            </a:r>
            <a:r>
              <a:rPr lang="en"/>
              <a:t> ln [ 𝜃</a:t>
            </a:r>
            <a:r>
              <a:rPr baseline="30000" lang="en"/>
              <a:t>3</a:t>
            </a:r>
            <a:r>
              <a:rPr lang="en"/>
              <a:t> (1-</a:t>
            </a:r>
            <a:r>
              <a:rPr lang="en">
                <a:solidFill>
                  <a:schemeClr val="dk1"/>
                </a:solidFill>
              </a:rPr>
              <a:t>𝜃</a:t>
            </a:r>
            <a:r>
              <a:rPr lang="en"/>
              <a:t>)</a:t>
            </a:r>
            <a:r>
              <a:rPr baseline="30000" lang="en"/>
              <a:t>7</a:t>
            </a:r>
            <a:r>
              <a:rPr lang="en"/>
              <a:t> ] </a:t>
            </a:r>
          </a:p>
          <a:p>
            <a:pPr lvl="0">
              <a:spcBef>
                <a:spcPts val="0"/>
              </a:spcBef>
              <a:buNone/>
            </a:pPr>
            <a:r>
              <a:t/>
            </a:r>
            <a:endParaRPr/>
          </a:p>
          <a:p>
            <a:pPr lvl="0">
              <a:spcBef>
                <a:spcPts val="0"/>
              </a:spcBef>
              <a:buNone/>
            </a:pPr>
            <a:r>
              <a:rPr lang="en"/>
              <a:t>= </a:t>
            </a:r>
            <a:r>
              <a:rPr lang="en">
                <a:solidFill>
                  <a:schemeClr val="dk1"/>
                </a:solidFill>
              </a:rPr>
              <a:t>argmax</a:t>
            </a:r>
            <a:r>
              <a:rPr baseline="-25000" lang="en">
                <a:solidFill>
                  <a:schemeClr val="dk1"/>
                </a:solidFill>
              </a:rPr>
              <a:t>𝜃</a:t>
            </a:r>
            <a:r>
              <a:rPr lang="en"/>
              <a:t> |T| ln </a:t>
            </a:r>
            <a:r>
              <a:rPr lang="en">
                <a:solidFill>
                  <a:schemeClr val="dk1"/>
                </a:solidFill>
              </a:rPr>
              <a:t>𝜃 + |H| ln (1-𝜃)</a:t>
            </a:r>
          </a:p>
          <a:p>
            <a:pPr lvl="0">
              <a:spcBef>
                <a:spcPts val="0"/>
              </a:spcBef>
              <a:buNone/>
            </a:pPr>
            <a:r>
              <a:t/>
            </a:r>
            <a:endParaRPr>
              <a:solidFill>
                <a:schemeClr val="dk1"/>
              </a:solidFill>
            </a:endParaRPr>
          </a:p>
          <a:p>
            <a:pPr lvl="0">
              <a:spcBef>
                <a:spcPts val="0"/>
              </a:spcBef>
              <a:buNone/>
            </a:pPr>
            <a:r>
              <a:rPr lang="en">
                <a:solidFill>
                  <a:schemeClr val="dk1"/>
                </a:solidFill>
              </a:rPr>
              <a:t>Taking the derivative and equating to 0.</a:t>
            </a:r>
          </a:p>
          <a:p>
            <a:pPr lvl="0">
              <a:spcBef>
                <a:spcPts val="0"/>
              </a:spcBef>
              <a:buNone/>
            </a:pPr>
            <a:r>
              <a:t/>
            </a:r>
            <a:endParaRPr>
              <a:solidFill>
                <a:schemeClr val="dk1"/>
              </a:solidFill>
            </a:endParaRPr>
          </a:p>
          <a:p>
            <a:pPr lvl="0">
              <a:spcBef>
                <a:spcPts val="0"/>
              </a:spcBef>
              <a:buNone/>
            </a:pPr>
            <a:r>
              <a:rPr lang="en">
                <a:solidFill>
                  <a:schemeClr val="dk1"/>
                </a:solidFill>
              </a:rPr>
              <a:t>				= 3/10 = 0.3</a:t>
            </a:r>
          </a:p>
          <a:p>
            <a:pPr lvl="0">
              <a:spcBef>
                <a:spcPts val="0"/>
              </a:spcBef>
              <a:buNone/>
            </a:pPr>
            <a:r>
              <a:t/>
            </a:r>
            <a:endParaRPr>
              <a:solidFill>
                <a:schemeClr val="dk1"/>
              </a:solidFill>
            </a:endParaRPr>
          </a:p>
          <a:p>
            <a:pPr lvl="0">
              <a:spcBef>
                <a:spcPts val="0"/>
              </a:spcBef>
              <a:buNone/>
            </a:pPr>
            <a:r>
              <a:rPr lang="en">
                <a:solidFill>
                  <a:schemeClr val="dk1"/>
                </a:solidFill>
              </a:rPr>
              <a:t>This justifies the answer of 0.3 to the original question.</a:t>
            </a:r>
          </a:p>
        </p:txBody>
      </p:sp>
      <p:pic>
        <p:nvPicPr>
          <p:cNvPr descr="theta mle.png" id="223" name="Shape 223"/>
          <p:cNvPicPr preferRelativeResize="0"/>
          <p:nvPr/>
        </p:nvPicPr>
        <p:blipFill>
          <a:blip r:embed="rId5">
            <a:alphaModFix/>
          </a:blip>
          <a:stretch>
            <a:fillRect/>
          </a:stretch>
        </p:blipFill>
        <p:spPr>
          <a:xfrm>
            <a:off x="928025" y="3810000"/>
            <a:ext cx="1281774" cy="32934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7" name="Shape 227"/>
        <p:cNvGrpSpPr/>
        <p:nvPr/>
      </p:nvGrpSpPr>
      <p:grpSpPr>
        <a:xfrm>
          <a:off x="0" y="0"/>
          <a:ext cx="0" cy="0"/>
          <a:chOff x="0" y="0"/>
          <a:chExt cx="0" cy="0"/>
        </a:xfrm>
      </p:grpSpPr>
      <p:cxnSp>
        <p:nvCxnSpPr>
          <p:cNvPr id="228" name="Shape 228"/>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229" name="Shape 229"/>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230" name="Shape 230"/>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Parameter Inference</a:t>
            </a:r>
            <a:r>
              <a:rPr b="1" lang="en">
                <a:solidFill>
                  <a:srgbClr val="CC0000"/>
                </a:solidFill>
              </a:rPr>
              <a:t> </a:t>
            </a:r>
            <a:r>
              <a:rPr lang="en">
                <a:solidFill>
                  <a:srgbClr val="CC0000"/>
                </a:solidFill>
              </a:rPr>
              <a:t>| </a:t>
            </a:r>
            <a:r>
              <a:rPr lang="en">
                <a:solidFill>
                  <a:srgbClr val="999999"/>
                </a:solidFill>
              </a:rPr>
              <a:t>Maximum Likelihood Estimation</a:t>
            </a:r>
          </a:p>
        </p:txBody>
      </p:sp>
      <p:pic>
        <p:nvPicPr>
          <p:cNvPr id="231" name="Shape 231"/>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232" name="Shape 232"/>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pic>
        <p:nvPicPr>
          <p:cNvPr descr="log likelihood wiki mle.png" id="233" name="Shape 233"/>
          <p:cNvPicPr preferRelativeResize="0"/>
          <p:nvPr/>
        </p:nvPicPr>
        <p:blipFill>
          <a:blip r:embed="rId4">
            <a:alphaModFix/>
          </a:blip>
          <a:stretch>
            <a:fillRect/>
          </a:stretch>
        </p:blipFill>
        <p:spPr>
          <a:xfrm>
            <a:off x="1920450" y="2679000"/>
            <a:ext cx="4152900" cy="828675"/>
          </a:xfrm>
          <a:prstGeom prst="rect">
            <a:avLst/>
          </a:prstGeom>
          <a:noFill/>
          <a:ln>
            <a:noFill/>
          </a:ln>
        </p:spPr>
      </p:pic>
      <p:pic>
        <p:nvPicPr>
          <p:cNvPr descr="Log wiki mle.png" id="234" name="Shape 234"/>
          <p:cNvPicPr preferRelativeResize="0"/>
          <p:nvPr/>
        </p:nvPicPr>
        <p:blipFill>
          <a:blip r:embed="rId5">
            <a:alphaModFix/>
          </a:blip>
          <a:stretch>
            <a:fillRect/>
          </a:stretch>
        </p:blipFill>
        <p:spPr>
          <a:xfrm>
            <a:off x="1615650" y="1755075"/>
            <a:ext cx="5775750" cy="725456"/>
          </a:xfrm>
          <a:prstGeom prst="rect">
            <a:avLst/>
          </a:prstGeom>
          <a:noFill/>
          <a:ln>
            <a:noFill/>
          </a:ln>
        </p:spPr>
      </p:pic>
      <p:pic>
        <p:nvPicPr>
          <p:cNvPr descr="wiki joint density mle.png" id="235" name="Shape 235"/>
          <p:cNvPicPr preferRelativeResize="0"/>
          <p:nvPr/>
        </p:nvPicPr>
        <p:blipFill>
          <a:blip r:embed="rId6">
            <a:alphaModFix/>
          </a:blip>
          <a:stretch>
            <a:fillRect/>
          </a:stretch>
        </p:blipFill>
        <p:spPr>
          <a:xfrm>
            <a:off x="2209800" y="945750"/>
            <a:ext cx="6610350" cy="447675"/>
          </a:xfrm>
          <a:prstGeom prst="rect">
            <a:avLst/>
          </a:prstGeom>
          <a:noFill/>
          <a:ln>
            <a:noFill/>
          </a:ln>
        </p:spPr>
      </p:pic>
      <p:pic>
        <p:nvPicPr>
          <p:cNvPr descr="wiki mle.png" id="236" name="Shape 236"/>
          <p:cNvPicPr preferRelativeResize="0"/>
          <p:nvPr/>
        </p:nvPicPr>
        <p:blipFill>
          <a:blip r:embed="rId7">
            <a:alphaModFix/>
          </a:blip>
          <a:stretch>
            <a:fillRect/>
          </a:stretch>
        </p:blipFill>
        <p:spPr>
          <a:xfrm>
            <a:off x="3276600" y="4060425"/>
            <a:ext cx="3952875" cy="695325"/>
          </a:xfrm>
          <a:prstGeom prst="rect">
            <a:avLst/>
          </a:prstGeom>
          <a:noFill/>
          <a:ln>
            <a:noFill/>
          </a:ln>
        </p:spPr>
      </p:pic>
      <p:sp>
        <p:nvSpPr>
          <p:cNvPr id="237" name="Shape 237"/>
          <p:cNvSpPr txBox="1"/>
          <p:nvPr/>
        </p:nvSpPr>
        <p:spPr>
          <a:xfrm>
            <a:off x="279850" y="374500"/>
            <a:ext cx="8504400" cy="828600"/>
          </a:xfrm>
          <a:prstGeom prst="rect">
            <a:avLst/>
          </a:prstGeom>
          <a:noFill/>
          <a:ln>
            <a:noFill/>
          </a:ln>
        </p:spPr>
        <p:txBody>
          <a:bodyPr anchorCtr="0" anchor="t" bIns="91425" lIns="91425" rIns="91425" tIns="91425">
            <a:noAutofit/>
          </a:bodyPr>
          <a:lstStyle/>
          <a:p>
            <a:pPr lvl="0">
              <a:spcBef>
                <a:spcPts val="0"/>
              </a:spcBef>
              <a:buNone/>
            </a:pPr>
            <a:r>
              <a:rPr lang="en"/>
              <a:t>Suppose there is a sample 𝑥</a:t>
            </a:r>
            <a:r>
              <a:rPr baseline="-25000" lang="en"/>
              <a:t>1</a:t>
            </a:r>
            <a:r>
              <a:rPr lang="en"/>
              <a:t> ..</a:t>
            </a:r>
            <a:r>
              <a:rPr lang="en"/>
              <a:t> </a:t>
            </a:r>
            <a:r>
              <a:rPr lang="en">
                <a:solidFill>
                  <a:schemeClr val="dk1"/>
                </a:solidFill>
              </a:rPr>
              <a:t>𝑥</a:t>
            </a:r>
            <a:r>
              <a:rPr baseline="-25000" lang="en">
                <a:solidFill>
                  <a:schemeClr val="dk1"/>
                </a:solidFill>
              </a:rPr>
              <a:t>n</a:t>
            </a:r>
            <a:r>
              <a:rPr lang="en">
                <a:solidFill>
                  <a:schemeClr val="dk1"/>
                </a:solidFill>
              </a:rPr>
              <a:t> of n independent and identically distributed observations coming from a distribution with an unknown probability density function.  </a:t>
            </a:r>
          </a:p>
          <a:p>
            <a:pPr lvl="0">
              <a:spcBef>
                <a:spcPts val="0"/>
              </a:spcBef>
              <a:buNone/>
            </a:pPr>
            <a:r>
              <a:t/>
            </a:r>
            <a:endParaRPr>
              <a:solidFill>
                <a:schemeClr val="dk1"/>
              </a:solidFill>
            </a:endParaRPr>
          </a:p>
          <a:p>
            <a:pPr lvl="0">
              <a:spcBef>
                <a:spcPts val="0"/>
              </a:spcBef>
              <a:buNone/>
            </a:pPr>
            <a:r>
              <a:rPr lang="en">
                <a:solidFill>
                  <a:srgbClr val="0000FF"/>
                </a:solidFill>
              </a:rPr>
              <a:t>Joint Density Function:</a:t>
            </a:r>
          </a:p>
          <a:p>
            <a:pPr lvl="0">
              <a:spcBef>
                <a:spcPts val="0"/>
              </a:spcBef>
              <a:buNone/>
            </a:pPr>
            <a:r>
              <a:t/>
            </a:r>
            <a:endParaRPr>
              <a:solidFill>
                <a:schemeClr val="dk1"/>
              </a:solidFill>
            </a:endParaRPr>
          </a:p>
          <a:p>
            <a:pPr lvl="0">
              <a:spcBef>
                <a:spcPts val="0"/>
              </a:spcBef>
              <a:buNone/>
            </a:pPr>
            <a:r>
              <a:rPr lang="en">
                <a:solidFill>
                  <a:schemeClr val="dk1"/>
                </a:solidFill>
              </a:rPr>
              <a:t>Consider the observed values to be fixed parameters and allow 𝜃 to vary freely</a:t>
            </a:r>
          </a:p>
          <a:p>
            <a:pPr lvl="0">
              <a:spcBef>
                <a:spcPts val="0"/>
              </a:spcBef>
              <a:buNone/>
            </a:pPr>
            <a:r>
              <a:t/>
            </a:r>
            <a:endParaRPr>
              <a:solidFill>
                <a:schemeClr val="dk1"/>
              </a:solidFill>
            </a:endParaRPr>
          </a:p>
          <a:p>
            <a:pPr lvl="0">
              <a:spcBef>
                <a:spcPts val="0"/>
              </a:spcBef>
              <a:buNone/>
            </a:pPr>
            <a:r>
              <a:rPr lang="en">
                <a:solidFill>
                  <a:srgbClr val="0000FF"/>
                </a:solidFill>
              </a:rPr>
              <a:t>Likelihood:</a:t>
            </a:r>
          </a:p>
          <a:p>
            <a:pPr lvl="0">
              <a:spcBef>
                <a:spcPts val="0"/>
              </a:spcBef>
              <a:buNone/>
            </a:pPr>
            <a:r>
              <a:t/>
            </a:r>
            <a:endParaRPr>
              <a:solidFill>
                <a:schemeClr val="dk1"/>
              </a:solidFill>
            </a:endParaRPr>
          </a:p>
          <a:p>
            <a:pPr lvl="0">
              <a:spcBef>
                <a:spcPts val="0"/>
              </a:spcBef>
              <a:buNone/>
            </a:pPr>
            <a:r>
              <a:t/>
            </a:r>
            <a:endParaRPr>
              <a:solidFill>
                <a:schemeClr val="dk1"/>
              </a:solidFill>
            </a:endParaRPr>
          </a:p>
          <a:p>
            <a:pPr lvl="0">
              <a:spcBef>
                <a:spcPts val="0"/>
              </a:spcBef>
              <a:buNone/>
            </a:pPr>
            <a:r>
              <a:rPr lang="en">
                <a:solidFill>
                  <a:schemeClr val="dk1"/>
                </a:solidFill>
              </a:rPr>
              <a:t>More convenient to work with natural log of the likelihood function</a:t>
            </a:r>
          </a:p>
          <a:p>
            <a:pPr lvl="0">
              <a:spcBef>
                <a:spcPts val="0"/>
              </a:spcBef>
              <a:buNone/>
            </a:pPr>
            <a:r>
              <a:t/>
            </a:r>
            <a:endParaRPr>
              <a:solidFill>
                <a:schemeClr val="dk1"/>
              </a:solidFill>
            </a:endParaRPr>
          </a:p>
          <a:p>
            <a:pPr lvl="0">
              <a:spcBef>
                <a:spcPts val="0"/>
              </a:spcBef>
              <a:buNone/>
            </a:pPr>
            <a:r>
              <a:rPr lang="en">
                <a:solidFill>
                  <a:srgbClr val="0000FF"/>
                </a:solidFill>
              </a:rPr>
              <a:t>Log-Likelihood:</a:t>
            </a:r>
          </a:p>
          <a:p>
            <a:pPr lvl="0">
              <a:spcBef>
                <a:spcPts val="0"/>
              </a:spcBef>
              <a:buNone/>
            </a:pPr>
            <a:r>
              <a:t/>
            </a:r>
            <a:endParaRPr>
              <a:solidFill>
                <a:srgbClr val="0000FF"/>
              </a:solidFill>
            </a:endParaRPr>
          </a:p>
          <a:p>
            <a:pPr lvl="0">
              <a:spcBef>
                <a:spcPts val="0"/>
              </a:spcBef>
              <a:buNone/>
            </a:pPr>
            <a:r>
              <a:t/>
            </a:r>
            <a:endParaRPr>
              <a:solidFill>
                <a:srgbClr val="0000FF"/>
              </a:solidFill>
            </a:endParaRPr>
          </a:p>
          <a:p>
            <a:pPr lvl="0">
              <a:spcBef>
                <a:spcPts val="0"/>
              </a:spcBef>
              <a:buNone/>
            </a:pPr>
            <a:r>
              <a:rPr lang="en">
                <a:solidFill>
                  <a:srgbClr val="0000FF"/>
                </a:solidFill>
              </a:rPr>
              <a:t>Average Log-Likelihood:</a:t>
            </a:r>
          </a:p>
          <a:p>
            <a:pPr lvl="0">
              <a:spcBef>
                <a:spcPts val="0"/>
              </a:spcBef>
              <a:buNone/>
            </a:pPr>
            <a:r>
              <a:t/>
            </a:r>
            <a:endParaRPr>
              <a:solidFill>
                <a:srgbClr val="0000FF"/>
              </a:solidFill>
            </a:endParaRPr>
          </a:p>
          <a:p>
            <a:pPr lvl="0">
              <a:spcBef>
                <a:spcPts val="0"/>
              </a:spcBef>
              <a:buNone/>
            </a:pPr>
            <a:r>
              <a:t/>
            </a:r>
            <a:endParaRPr>
              <a:solidFill>
                <a:srgbClr val="0000FF"/>
              </a:solidFill>
            </a:endParaRPr>
          </a:p>
          <a:p>
            <a:pPr lvl="0">
              <a:spcBef>
                <a:spcPts val="0"/>
              </a:spcBef>
              <a:buClr>
                <a:schemeClr val="dk1"/>
              </a:buClr>
              <a:buFont typeface="Arial"/>
              <a:buNone/>
            </a:pPr>
            <a:r>
              <a:rPr lang="en">
                <a:solidFill>
                  <a:srgbClr val="0000FF"/>
                </a:solidFill>
              </a:rPr>
              <a:t>Maximum Likelihood Estimator:</a:t>
            </a:r>
          </a:p>
        </p:txBody>
      </p:sp>
      <p:pic>
        <p:nvPicPr>
          <p:cNvPr descr="average wiki mle.png" id="238" name="Shape 238"/>
          <p:cNvPicPr preferRelativeResize="0"/>
          <p:nvPr/>
        </p:nvPicPr>
        <p:blipFill>
          <a:blip r:embed="rId8">
            <a:alphaModFix/>
          </a:blip>
          <a:stretch>
            <a:fillRect/>
          </a:stretch>
        </p:blipFill>
        <p:spPr>
          <a:xfrm>
            <a:off x="2422150" y="3299125"/>
            <a:ext cx="1362075" cy="7239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2" name="Shape 242"/>
        <p:cNvGrpSpPr/>
        <p:nvPr/>
      </p:nvGrpSpPr>
      <p:grpSpPr>
        <a:xfrm>
          <a:off x="0" y="0"/>
          <a:ext cx="0" cy="0"/>
          <a:chOff x="0" y="0"/>
          <a:chExt cx="0" cy="0"/>
        </a:xfrm>
      </p:grpSpPr>
      <p:cxnSp>
        <p:nvCxnSpPr>
          <p:cNvPr id="243" name="Shape 243"/>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244" name="Shape 244"/>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245" name="Shape 245"/>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Parameter Inference </a:t>
            </a:r>
            <a:r>
              <a:rPr lang="en">
                <a:solidFill>
                  <a:srgbClr val="CC0000"/>
                </a:solidFill>
              </a:rPr>
              <a:t>| </a:t>
            </a:r>
            <a:r>
              <a:rPr lang="en">
                <a:solidFill>
                  <a:srgbClr val="999999"/>
                </a:solidFill>
              </a:rPr>
              <a:t>Problems with MLE</a:t>
            </a:r>
          </a:p>
        </p:txBody>
      </p:sp>
      <p:pic>
        <p:nvPicPr>
          <p:cNvPr id="246" name="Shape 246"/>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247" name="Shape 247"/>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248" name="Shape 248"/>
          <p:cNvSpPr txBox="1"/>
          <p:nvPr/>
        </p:nvSpPr>
        <p:spPr>
          <a:xfrm>
            <a:off x="568450" y="532250"/>
            <a:ext cx="8026500" cy="4016700"/>
          </a:xfrm>
          <a:prstGeom prst="rect">
            <a:avLst/>
          </a:prstGeom>
          <a:noFill/>
          <a:ln>
            <a:noFill/>
          </a:ln>
        </p:spPr>
        <p:txBody>
          <a:bodyPr anchorCtr="0" anchor="t" bIns="91425" lIns="91425" rIns="91425" tIns="91425">
            <a:noAutofit/>
          </a:bodyPr>
          <a:lstStyle/>
          <a:p>
            <a:pPr lvl="0" rtl="0">
              <a:spcBef>
                <a:spcPts val="0"/>
              </a:spcBef>
              <a:buNone/>
            </a:pPr>
            <a:r>
              <a:rPr lang="en">
                <a:solidFill>
                  <a:schemeClr val="dk1"/>
                </a:solidFill>
              </a:rPr>
              <a:t>Let’s assume we tossed the coin twice and got the following sequence</a:t>
            </a: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rPr lang="en"/>
              <a:t>The probability of seeing a tails in the next toss is </a:t>
            </a:r>
          </a:p>
          <a:p>
            <a:pPr lvl="0">
              <a:spcBef>
                <a:spcPts val="0"/>
              </a:spcBef>
              <a:buNone/>
            </a:pPr>
            <a:r>
              <a:t/>
            </a:r>
            <a:endParaRPr/>
          </a:p>
          <a:p>
            <a:pPr lvl="0">
              <a:spcBef>
                <a:spcPts val="0"/>
              </a:spcBef>
              <a:buNone/>
            </a:pPr>
            <a:r>
              <a:t/>
            </a:r>
            <a:endParaRPr/>
          </a:p>
          <a:p>
            <a:pPr lvl="0">
              <a:spcBef>
                <a:spcPts val="0"/>
              </a:spcBef>
              <a:buNone/>
            </a:pPr>
            <a:r>
              <a:rPr lang="en"/>
              <a:t>Since no tails observed  𝜃</a:t>
            </a:r>
            <a:r>
              <a:rPr baseline="-25000" lang="en"/>
              <a:t>MLE</a:t>
            </a:r>
            <a:r>
              <a:rPr lang="en"/>
              <a:t> = 0</a:t>
            </a:r>
          </a:p>
          <a:p>
            <a:pPr lvl="0">
              <a:spcBef>
                <a:spcPts val="0"/>
              </a:spcBef>
              <a:buNone/>
            </a:pPr>
            <a:r>
              <a:t/>
            </a:r>
            <a:endParaRPr/>
          </a:p>
          <a:p>
            <a:pPr lvl="0">
              <a:spcBef>
                <a:spcPts val="0"/>
              </a:spcBef>
              <a:buNone/>
            </a:pPr>
            <a:r>
              <a:t/>
            </a:r>
            <a:endParaRPr/>
          </a:p>
          <a:p>
            <a:pPr lvl="0">
              <a:spcBef>
                <a:spcPts val="0"/>
              </a:spcBef>
              <a:buNone/>
            </a:pPr>
            <a:r>
              <a:rPr lang="en"/>
              <a:t>MLE is a point estimator and is prone to Overfitting.</a:t>
            </a:r>
          </a:p>
          <a:p>
            <a:pPr lvl="0">
              <a:spcBef>
                <a:spcPts val="0"/>
              </a:spcBef>
              <a:buNone/>
            </a:pPr>
            <a:r>
              <a:t/>
            </a:r>
            <a:endParaRPr/>
          </a:p>
          <a:p>
            <a:pPr lvl="0">
              <a:spcBef>
                <a:spcPts val="0"/>
              </a:spcBef>
              <a:buNone/>
            </a:pPr>
            <a:r>
              <a:t/>
            </a:r>
            <a:endParaRPr/>
          </a:p>
          <a:p>
            <a:pPr lvl="0">
              <a:spcBef>
                <a:spcPts val="0"/>
              </a:spcBef>
              <a:buNone/>
            </a:pPr>
            <a:r>
              <a:rPr lang="en"/>
              <a:t>How do we solve this ?  Assume a prior on 𝜃 </a:t>
            </a:r>
          </a:p>
          <a:p>
            <a:pPr lvl="0">
              <a:spcBef>
                <a:spcPts val="0"/>
              </a:spcBef>
              <a:buNone/>
            </a:pPr>
            <a:r>
              <a:t/>
            </a:r>
            <a:endParaRPr/>
          </a:p>
          <a:p>
            <a:pPr lvl="0" rtl="0">
              <a:spcBef>
                <a:spcPts val="0"/>
              </a:spcBef>
              <a:buNone/>
            </a:pPr>
            <a:r>
              <a:t/>
            </a:r>
            <a:endParaRPr/>
          </a:p>
        </p:txBody>
      </p:sp>
      <p:pic>
        <p:nvPicPr>
          <p:cNvPr descr="two heads.png" id="249" name="Shape 249"/>
          <p:cNvPicPr preferRelativeResize="0"/>
          <p:nvPr/>
        </p:nvPicPr>
        <p:blipFill>
          <a:blip r:embed="rId4">
            <a:alphaModFix/>
          </a:blip>
          <a:stretch>
            <a:fillRect/>
          </a:stretch>
        </p:blipFill>
        <p:spPr>
          <a:xfrm>
            <a:off x="1679875" y="967550"/>
            <a:ext cx="943848" cy="335950"/>
          </a:xfrm>
          <a:prstGeom prst="rect">
            <a:avLst/>
          </a:prstGeom>
          <a:noFill/>
          <a:ln>
            <a:noFill/>
          </a:ln>
        </p:spPr>
      </p:pic>
      <p:pic>
        <p:nvPicPr>
          <p:cNvPr descr="theta mle.png" id="250" name="Shape 250"/>
          <p:cNvPicPr preferRelativeResize="0"/>
          <p:nvPr/>
        </p:nvPicPr>
        <p:blipFill>
          <a:blip r:embed="rId5">
            <a:alphaModFix/>
          </a:blip>
          <a:stretch>
            <a:fillRect/>
          </a:stretch>
        </p:blipFill>
        <p:spPr>
          <a:xfrm>
            <a:off x="4814225" y="1371600"/>
            <a:ext cx="1281774" cy="32934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4" name="Shape 254"/>
        <p:cNvGrpSpPr/>
        <p:nvPr/>
      </p:nvGrpSpPr>
      <p:grpSpPr>
        <a:xfrm>
          <a:off x="0" y="0"/>
          <a:ext cx="0" cy="0"/>
          <a:chOff x="0" y="0"/>
          <a:chExt cx="0" cy="0"/>
        </a:xfrm>
      </p:grpSpPr>
      <p:cxnSp>
        <p:nvCxnSpPr>
          <p:cNvPr id="255" name="Shape 255"/>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256" name="Shape 256"/>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257" name="Shape 257"/>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Parameter Inference </a:t>
            </a:r>
            <a:r>
              <a:rPr lang="en">
                <a:solidFill>
                  <a:srgbClr val="CC0000"/>
                </a:solidFill>
              </a:rPr>
              <a:t>| </a:t>
            </a:r>
            <a:r>
              <a:rPr lang="en">
                <a:solidFill>
                  <a:srgbClr val="999999"/>
                </a:solidFill>
              </a:rPr>
              <a:t>Bayes Rule</a:t>
            </a:r>
          </a:p>
        </p:txBody>
      </p:sp>
      <p:pic>
        <p:nvPicPr>
          <p:cNvPr id="258" name="Shape 258"/>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259" name="Shape 259"/>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260" name="Shape 260"/>
          <p:cNvSpPr txBox="1"/>
          <p:nvPr/>
        </p:nvSpPr>
        <p:spPr>
          <a:xfrm>
            <a:off x="568450" y="532250"/>
            <a:ext cx="8026500" cy="4016700"/>
          </a:xfrm>
          <a:prstGeom prst="rect">
            <a:avLst/>
          </a:prstGeom>
          <a:noFill/>
          <a:ln>
            <a:noFill/>
          </a:ln>
        </p:spPr>
        <p:txBody>
          <a:bodyPr anchorCtr="0" anchor="t" bIns="91425" lIns="91425" rIns="91425" tIns="91425">
            <a:noAutofit/>
          </a:bodyPr>
          <a:lstStyle/>
          <a:p>
            <a:pPr lvl="0" rtl="0">
              <a:spcBef>
                <a:spcPts val="0"/>
              </a:spcBef>
              <a:buNone/>
            </a:pPr>
            <a:r>
              <a:rPr lang="en" sz="2400"/>
              <a:t>Bayes Rule</a:t>
            </a:r>
          </a:p>
          <a:p>
            <a:pPr lvl="0" rt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rPr lang="en"/>
              <a:t>			   :   Likelihood</a:t>
            </a:r>
          </a:p>
          <a:p>
            <a:pPr lvl="0">
              <a:spcBef>
                <a:spcPts val="0"/>
              </a:spcBef>
              <a:buNone/>
            </a:pPr>
            <a:r>
              <a:t/>
            </a:r>
            <a:endParaRPr/>
          </a:p>
          <a:p>
            <a:pPr lvl="0">
              <a:spcBef>
                <a:spcPts val="0"/>
              </a:spcBef>
              <a:buNone/>
            </a:pPr>
            <a:r>
              <a:rPr lang="en"/>
              <a:t>			   :   Prior</a:t>
            </a:r>
          </a:p>
          <a:p>
            <a:pPr lvl="0">
              <a:spcBef>
                <a:spcPts val="0"/>
              </a:spcBef>
              <a:buNone/>
            </a:pPr>
            <a:r>
              <a:t/>
            </a:r>
            <a:endParaRPr/>
          </a:p>
          <a:p>
            <a:pPr lvl="0">
              <a:spcBef>
                <a:spcPts val="0"/>
              </a:spcBef>
              <a:buNone/>
            </a:pPr>
            <a:r>
              <a:rPr lang="en"/>
              <a:t>			   :   Evidence</a:t>
            </a:r>
          </a:p>
          <a:p>
            <a:pPr lvl="0">
              <a:spcBef>
                <a:spcPts val="0"/>
              </a:spcBef>
              <a:buNone/>
            </a:pPr>
            <a:r>
              <a:t/>
            </a:r>
            <a:endParaRPr/>
          </a:p>
          <a:p>
            <a:pPr lvl="0">
              <a:spcBef>
                <a:spcPts val="0"/>
              </a:spcBef>
              <a:buNone/>
            </a:pPr>
            <a:r>
              <a:rPr lang="en"/>
              <a:t>			   :   Posterior</a:t>
            </a:r>
          </a:p>
          <a:p>
            <a:pPr lvl="0">
              <a:spcBef>
                <a:spcPts val="0"/>
              </a:spcBef>
              <a:buNone/>
            </a:pPr>
            <a:r>
              <a:rPr lang="en"/>
              <a:t>			</a:t>
            </a:r>
          </a:p>
          <a:p>
            <a:pPr lvl="0">
              <a:spcBef>
                <a:spcPts val="0"/>
              </a:spcBef>
              <a:buNone/>
            </a:pPr>
            <a:r>
              <a:t/>
            </a:r>
            <a:endParaRPr/>
          </a:p>
          <a:p>
            <a:pPr lvl="0" rtl="0">
              <a:spcBef>
                <a:spcPts val="0"/>
              </a:spcBef>
              <a:buNone/>
            </a:pPr>
            <a:r>
              <a:t/>
            </a:r>
            <a:endParaRPr/>
          </a:p>
        </p:txBody>
      </p:sp>
      <p:pic>
        <p:nvPicPr>
          <p:cNvPr descr="Bayes rule (1).png" id="261" name="Shape 261"/>
          <p:cNvPicPr preferRelativeResize="0"/>
          <p:nvPr/>
        </p:nvPicPr>
        <p:blipFill>
          <a:blip r:embed="rId4">
            <a:alphaModFix/>
          </a:blip>
          <a:stretch>
            <a:fillRect/>
          </a:stretch>
        </p:blipFill>
        <p:spPr>
          <a:xfrm>
            <a:off x="1452574" y="1352550"/>
            <a:ext cx="4400934" cy="717475"/>
          </a:xfrm>
          <a:prstGeom prst="rect">
            <a:avLst/>
          </a:prstGeom>
          <a:noFill/>
          <a:ln>
            <a:noFill/>
          </a:ln>
        </p:spPr>
      </p:pic>
      <p:pic>
        <p:nvPicPr>
          <p:cNvPr descr="mle new.png" id="262" name="Shape 262"/>
          <p:cNvPicPr preferRelativeResize="0"/>
          <p:nvPr/>
        </p:nvPicPr>
        <p:blipFill>
          <a:blip r:embed="rId5">
            <a:alphaModFix/>
          </a:blip>
          <a:stretch>
            <a:fillRect/>
          </a:stretch>
        </p:blipFill>
        <p:spPr>
          <a:xfrm>
            <a:off x="689275" y="2796350"/>
            <a:ext cx="1340093" cy="289749"/>
          </a:xfrm>
          <a:prstGeom prst="rect">
            <a:avLst/>
          </a:prstGeom>
          <a:noFill/>
          <a:ln>
            <a:noFill/>
          </a:ln>
        </p:spPr>
      </p:pic>
      <p:pic>
        <p:nvPicPr>
          <p:cNvPr descr="Prior.png" id="263" name="Shape 263"/>
          <p:cNvPicPr preferRelativeResize="0"/>
          <p:nvPr/>
        </p:nvPicPr>
        <p:blipFill>
          <a:blip r:embed="rId6">
            <a:alphaModFix/>
          </a:blip>
          <a:stretch>
            <a:fillRect/>
          </a:stretch>
        </p:blipFill>
        <p:spPr>
          <a:xfrm>
            <a:off x="689274" y="3253549"/>
            <a:ext cx="941848" cy="335950"/>
          </a:xfrm>
          <a:prstGeom prst="rect">
            <a:avLst/>
          </a:prstGeom>
          <a:noFill/>
          <a:ln>
            <a:noFill/>
          </a:ln>
        </p:spPr>
      </p:pic>
      <p:pic>
        <p:nvPicPr>
          <p:cNvPr descr="evidence.png" id="264" name="Shape 264"/>
          <p:cNvPicPr preferRelativeResize="0"/>
          <p:nvPr/>
        </p:nvPicPr>
        <p:blipFill>
          <a:blip r:embed="rId7">
            <a:alphaModFix/>
          </a:blip>
          <a:stretch>
            <a:fillRect/>
          </a:stretch>
        </p:blipFill>
        <p:spPr>
          <a:xfrm>
            <a:off x="689275" y="3710750"/>
            <a:ext cx="484774" cy="289749"/>
          </a:xfrm>
          <a:prstGeom prst="rect">
            <a:avLst/>
          </a:prstGeom>
          <a:noFill/>
          <a:ln>
            <a:noFill/>
          </a:ln>
        </p:spPr>
      </p:pic>
      <p:pic>
        <p:nvPicPr>
          <p:cNvPr descr="posterior.png" id="265" name="Shape 265"/>
          <p:cNvPicPr preferRelativeResize="0"/>
          <p:nvPr/>
        </p:nvPicPr>
        <p:blipFill>
          <a:blip r:embed="rId8">
            <a:alphaModFix/>
          </a:blip>
          <a:stretch>
            <a:fillRect/>
          </a:stretch>
        </p:blipFill>
        <p:spPr>
          <a:xfrm>
            <a:off x="689275" y="4091750"/>
            <a:ext cx="1298080" cy="2897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9" name="Shape 269"/>
        <p:cNvGrpSpPr/>
        <p:nvPr/>
      </p:nvGrpSpPr>
      <p:grpSpPr>
        <a:xfrm>
          <a:off x="0" y="0"/>
          <a:ext cx="0" cy="0"/>
          <a:chOff x="0" y="0"/>
          <a:chExt cx="0" cy="0"/>
        </a:xfrm>
      </p:grpSpPr>
      <p:cxnSp>
        <p:nvCxnSpPr>
          <p:cNvPr id="270" name="Shape 270"/>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271" name="Shape 271"/>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272" name="Shape 272"/>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Parameter Inference </a:t>
            </a:r>
            <a:r>
              <a:rPr lang="en">
                <a:solidFill>
                  <a:srgbClr val="CC0000"/>
                </a:solidFill>
              </a:rPr>
              <a:t>| </a:t>
            </a:r>
            <a:r>
              <a:rPr lang="en">
                <a:solidFill>
                  <a:srgbClr val="999999"/>
                </a:solidFill>
              </a:rPr>
              <a:t>Choosing the Prior</a:t>
            </a:r>
          </a:p>
        </p:txBody>
      </p:sp>
      <p:pic>
        <p:nvPicPr>
          <p:cNvPr id="273" name="Shape 273"/>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274" name="Shape 274"/>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275" name="Shape 275"/>
          <p:cNvSpPr txBox="1"/>
          <p:nvPr/>
        </p:nvSpPr>
        <p:spPr>
          <a:xfrm>
            <a:off x="459725" y="532250"/>
            <a:ext cx="8484300" cy="4016700"/>
          </a:xfrm>
          <a:prstGeom prst="rect">
            <a:avLst/>
          </a:prstGeom>
          <a:noFill/>
          <a:ln>
            <a:noFill/>
          </a:ln>
        </p:spPr>
        <p:txBody>
          <a:bodyPr anchorCtr="0" anchor="t" bIns="91425" lIns="91425" rIns="91425" tIns="91425">
            <a:noAutofit/>
          </a:bodyPr>
          <a:lstStyle/>
          <a:p>
            <a:pPr lvl="0">
              <a:spcBef>
                <a:spcPts val="0"/>
              </a:spcBef>
              <a:buNone/>
            </a:pPr>
            <a:r>
              <a:rPr lang="en"/>
              <a:t>Choosing the Prior</a:t>
            </a: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rtl="0">
              <a:spcBef>
                <a:spcPts val="0"/>
              </a:spcBef>
              <a:buNone/>
            </a:pPr>
            <a:r>
              <a:rPr lang="en"/>
              <a:t>(a-1) and (b-1) are the number of T and H we think we would see, if we made (a+b-2) many coin flips</a:t>
            </a:r>
          </a:p>
          <a:p>
            <a:pPr lvl="0" rtl="0">
              <a:spcBef>
                <a:spcPts val="0"/>
              </a:spcBef>
              <a:buNone/>
            </a:pPr>
            <a:r>
              <a:t/>
            </a:r>
            <a:endParaRPr/>
          </a:p>
          <a:p>
            <a:pPr lvl="0" rtl="0">
              <a:spcBef>
                <a:spcPts val="0"/>
              </a:spcBef>
              <a:buNone/>
            </a:pPr>
            <a:r>
              <a:t/>
            </a:r>
            <a:endParaRPr/>
          </a:p>
          <a:p>
            <a:pPr lvl="0">
              <a:spcBef>
                <a:spcPts val="0"/>
              </a:spcBef>
              <a:buNone/>
            </a:pPr>
            <a:r>
              <a:rPr lang="en"/>
              <a:t>a</a:t>
            </a:r>
            <a:r>
              <a:rPr lang="en"/>
              <a:t> = 1.0									a = 2.0</a:t>
            </a:r>
          </a:p>
          <a:p>
            <a:pPr lvl="0" rtl="0">
              <a:spcBef>
                <a:spcPts val="0"/>
              </a:spcBef>
              <a:buNone/>
            </a:pPr>
            <a:r>
              <a:rPr lang="en"/>
              <a:t>b = 1.0									b = 3.0</a:t>
            </a:r>
          </a:p>
          <a:p>
            <a:pPr lvl="0" rtl="0">
              <a:spcBef>
                <a:spcPts val="0"/>
              </a:spcBef>
              <a:buNone/>
            </a:pPr>
            <a:r>
              <a:t/>
            </a:r>
            <a:endParaRPr/>
          </a:p>
          <a:p>
            <a:pPr lvl="0" rtl="0">
              <a:spcBef>
                <a:spcPts val="0"/>
              </a:spcBef>
              <a:buNone/>
            </a:pPr>
            <a:r>
              <a:t/>
            </a:r>
            <a:endParaRPr/>
          </a:p>
          <a:p>
            <a:pPr lvl="0" rtl="0">
              <a:spcBef>
                <a:spcPts val="0"/>
              </a:spcBef>
              <a:buNone/>
            </a:pPr>
            <a:r>
              <a:t/>
            </a:r>
            <a:endParaRPr/>
          </a:p>
          <a:p>
            <a:pPr lvl="0" rtl="0">
              <a:spcBef>
                <a:spcPts val="0"/>
              </a:spcBef>
              <a:buNone/>
            </a:pPr>
            <a:r>
              <a:t/>
            </a:r>
            <a:endParaRPr/>
          </a:p>
          <a:p>
            <a:pPr lvl="0" rtl="0">
              <a:spcBef>
                <a:spcPts val="0"/>
              </a:spcBef>
              <a:buNone/>
            </a:pPr>
            <a:r>
              <a:t/>
            </a:r>
            <a:endParaRPr/>
          </a:p>
          <a:p>
            <a:pPr lvl="0">
              <a:spcBef>
                <a:spcPts val="0"/>
              </a:spcBef>
              <a:buNone/>
            </a:pPr>
            <a:r>
              <a:rPr lang="en"/>
              <a:t>a</a:t>
            </a:r>
            <a:r>
              <a:rPr lang="en"/>
              <a:t> = 8.0									a = 0.1</a:t>
            </a:r>
          </a:p>
          <a:p>
            <a:pPr lvl="0" rtl="0">
              <a:spcBef>
                <a:spcPts val="0"/>
              </a:spcBef>
              <a:buNone/>
            </a:pPr>
            <a:r>
              <a:rPr lang="en"/>
              <a:t>b</a:t>
            </a:r>
            <a:r>
              <a:rPr lang="en"/>
              <a:t> = 4.0									b = 0.1</a:t>
            </a:r>
          </a:p>
          <a:p>
            <a:pPr lvl="0" rtl="0">
              <a:spcBef>
                <a:spcPts val="0"/>
              </a:spcBef>
              <a:buNone/>
            </a:pPr>
            <a:r>
              <a:t/>
            </a:r>
            <a:endParaRPr/>
          </a:p>
          <a:p>
            <a:pPr lvl="0" rtl="0">
              <a:spcBef>
                <a:spcPts val="0"/>
              </a:spcBef>
              <a:buNone/>
            </a:pPr>
            <a:r>
              <a:t/>
            </a:r>
            <a:endParaRPr/>
          </a:p>
          <a:p>
            <a:pPr lvl="0" rtl="0">
              <a:spcBef>
                <a:spcPts val="0"/>
              </a:spcBef>
              <a:buNone/>
            </a:pPr>
            <a:r>
              <a:t/>
            </a:r>
            <a:endParaRPr/>
          </a:p>
        </p:txBody>
      </p:sp>
      <p:pic>
        <p:nvPicPr>
          <p:cNvPr descr="BETA.png" id="276" name="Shape 276"/>
          <p:cNvPicPr preferRelativeResize="0"/>
          <p:nvPr/>
        </p:nvPicPr>
        <p:blipFill>
          <a:blip r:embed="rId4">
            <a:alphaModFix/>
          </a:blip>
          <a:stretch>
            <a:fillRect/>
          </a:stretch>
        </p:blipFill>
        <p:spPr>
          <a:xfrm>
            <a:off x="628650" y="876300"/>
            <a:ext cx="5617275" cy="607925"/>
          </a:xfrm>
          <a:prstGeom prst="rect">
            <a:avLst/>
          </a:prstGeom>
          <a:noFill/>
          <a:ln>
            <a:noFill/>
          </a:ln>
        </p:spPr>
      </p:pic>
      <p:pic>
        <p:nvPicPr>
          <p:cNvPr descr="prior diagram.png" id="277" name="Shape 277"/>
          <p:cNvPicPr preferRelativeResize="0"/>
          <p:nvPr/>
        </p:nvPicPr>
        <p:blipFill>
          <a:blip r:embed="rId5">
            <a:alphaModFix/>
          </a:blip>
          <a:stretch>
            <a:fillRect/>
          </a:stretch>
        </p:blipFill>
        <p:spPr>
          <a:xfrm>
            <a:off x="1460575" y="1942225"/>
            <a:ext cx="3623626" cy="2698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cxnSp>
        <p:nvCxnSpPr>
          <p:cNvPr id="64" name="Shape 64"/>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65" name="Shape 65"/>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66" name="Shape 66"/>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Probability Review</a:t>
            </a:r>
            <a:r>
              <a:rPr b="1" lang="en">
                <a:solidFill>
                  <a:srgbClr val="CC0000"/>
                </a:solidFill>
              </a:rPr>
              <a:t> </a:t>
            </a:r>
            <a:r>
              <a:rPr lang="en">
                <a:solidFill>
                  <a:srgbClr val="CC0000"/>
                </a:solidFill>
              </a:rPr>
              <a:t>| </a:t>
            </a:r>
            <a:r>
              <a:rPr lang="en">
                <a:solidFill>
                  <a:srgbClr val="999999"/>
                </a:solidFill>
              </a:rPr>
              <a:t>Why is probability used in Robotics ?</a:t>
            </a:r>
          </a:p>
        </p:txBody>
      </p:sp>
      <p:pic>
        <p:nvPicPr>
          <p:cNvPr id="67" name="Shape 67"/>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68" name="Shape 68"/>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69" name="Shape 69"/>
          <p:cNvSpPr txBox="1"/>
          <p:nvPr/>
        </p:nvSpPr>
        <p:spPr>
          <a:xfrm>
            <a:off x="787925" y="651650"/>
            <a:ext cx="6876000" cy="3282600"/>
          </a:xfrm>
          <a:prstGeom prst="rect">
            <a:avLst/>
          </a:prstGeom>
          <a:noFill/>
          <a:ln>
            <a:noFill/>
          </a:ln>
        </p:spPr>
        <p:txBody>
          <a:bodyPr anchorCtr="0" anchor="t" bIns="91425" lIns="91425" rIns="91425" tIns="91425">
            <a:noAutofit/>
          </a:bodyPr>
          <a:lstStyle/>
          <a:p>
            <a:pPr indent="-381000" lvl="0" marL="457200">
              <a:spcBef>
                <a:spcPts val="0"/>
              </a:spcBef>
              <a:buSzPct val="100000"/>
              <a:buChar char="-"/>
            </a:pPr>
            <a:r>
              <a:rPr lang="en" sz="2400"/>
              <a:t>State of robot  (position, velocity ) and state of its environment are unknown and only noisy sensors available (GPS, IMU)</a:t>
            </a:r>
          </a:p>
          <a:p>
            <a:pPr lvl="0">
              <a:spcBef>
                <a:spcPts val="0"/>
              </a:spcBef>
              <a:buNone/>
            </a:pPr>
            <a:r>
              <a:t/>
            </a:r>
            <a:endParaRPr sz="2400"/>
          </a:p>
          <a:p>
            <a:pPr lvl="0">
              <a:spcBef>
                <a:spcPts val="0"/>
              </a:spcBef>
              <a:buNone/>
            </a:pPr>
            <a:r>
              <a:t/>
            </a:r>
            <a:endParaRPr sz="2400"/>
          </a:p>
          <a:p>
            <a:pPr indent="-381000" lvl="0" marL="457200">
              <a:spcBef>
                <a:spcPts val="0"/>
              </a:spcBef>
              <a:buSzPct val="100000"/>
              <a:buChar char="-"/>
            </a:pPr>
            <a:r>
              <a:rPr lang="en" sz="2400"/>
              <a:t>Probability helps to fuse sensory information</a:t>
            </a:r>
          </a:p>
          <a:p>
            <a:pPr lvl="0">
              <a:spcBef>
                <a:spcPts val="0"/>
              </a:spcBef>
              <a:buNone/>
            </a:pPr>
            <a:r>
              <a:t/>
            </a:r>
            <a:endParaRPr sz="2400"/>
          </a:p>
          <a:p>
            <a:pPr lvl="0">
              <a:spcBef>
                <a:spcPts val="0"/>
              </a:spcBef>
              <a:buNone/>
            </a:pPr>
            <a:r>
              <a:t/>
            </a:r>
            <a:endParaRPr sz="2400"/>
          </a:p>
          <a:p>
            <a:pPr indent="-381000" lvl="0" marL="457200">
              <a:spcBef>
                <a:spcPts val="0"/>
              </a:spcBef>
              <a:buSzPct val="100000"/>
              <a:buChar char="-"/>
            </a:pPr>
            <a:r>
              <a:rPr lang="en" sz="2400"/>
              <a:t>Provides a distribution over possible states of the robot and environment</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1" name="Shape 281"/>
        <p:cNvGrpSpPr/>
        <p:nvPr/>
      </p:nvGrpSpPr>
      <p:grpSpPr>
        <a:xfrm>
          <a:off x="0" y="0"/>
          <a:ext cx="0" cy="0"/>
          <a:chOff x="0" y="0"/>
          <a:chExt cx="0" cy="0"/>
        </a:xfrm>
      </p:grpSpPr>
      <p:cxnSp>
        <p:nvCxnSpPr>
          <p:cNvPr id="282" name="Shape 282"/>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283" name="Shape 283"/>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284" name="Shape 284"/>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Parameter Inference </a:t>
            </a:r>
            <a:r>
              <a:rPr lang="en">
                <a:solidFill>
                  <a:srgbClr val="CC0000"/>
                </a:solidFill>
              </a:rPr>
              <a:t>| </a:t>
            </a:r>
            <a:r>
              <a:rPr lang="en">
                <a:solidFill>
                  <a:srgbClr val="999999"/>
                </a:solidFill>
              </a:rPr>
              <a:t>Maximum - A - Posteriori</a:t>
            </a:r>
          </a:p>
        </p:txBody>
      </p:sp>
      <p:pic>
        <p:nvPicPr>
          <p:cNvPr id="285" name="Shape 285"/>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286" name="Shape 286"/>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287" name="Shape 287"/>
          <p:cNvSpPr txBox="1"/>
          <p:nvPr/>
        </p:nvSpPr>
        <p:spPr>
          <a:xfrm>
            <a:off x="459725" y="532250"/>
            <a:ext cx="8484300" cy="4016700"/>
          </a:xfrm>
          <a:prstGeom prst="rect">
            <a:avLst/>
          </a:prstGeom>
          <a:noFill/>
          <a:ln>
            <a:noFill/>
          </a:ln>
        </p:spPr>
        <p:txBody>
          <a:bodyPr anchorCtr="0" anchor="t" bIns="91425" lIns="91425" rIns="91425" tIns="91425">
            <a:noAutofit/>
          </a:bodyPr>
          <a:lstStyle/>
          <a:p>
            <a:pPr lvl="0" rtl="0">
              <a:spcBef>
                <a:spcPts val="0"/>
              </a:spcBef>
              <a:buNone/>
            </a:pPr>
            <a:r>
              <a:rPr lang="en"/>
              <a:t>			</a:t>
            </a:r>
            <a:r>
              <a:rPr lang="en">
                <a:solidFill>
                  <a:srgbClr val="FF0000"/>
                </a:solidFill>
              </a:rPr>
              <a:t>Evidence</a:t>
            </a:r>
            <a:r>
              <a:rPr lang="en"/>
              <a:t>	        </a:t>
            </a:r>
            <a:r>
              <a:rPr lang="en">
                <a:solidFill>
                  <a:srgbClr val="93C47D"/>
                </a:solidFill>
              </a:rPr>
              <a:t>Likelihood</a:t>
            </a:r>
            <a:r>
              <a:rPr lang="en"/>
              <a:t> 			</a:t>
            </a:r>
            <a:r>
              <a:rPr lang="en">
                <a:solidFill>
                  <a:srgbClr val="9900FF"/>
                </a:solidFill>
              </a:rPr>
              <a:t>Prior</a:t>
            </a: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indent="457200" lvl="0" marL="914400" rtl="0">
              <a:spcBef>
                <a:spcPts val="0"/>
              </a:spcBef>
              <a:buNone/>
            </a:pPr>
            <a:r>
              <a:rPr b="1" lang="en" sz="2400">
                <a:solidFill>
                  <a:srgbClr val="0000FF"/>
                </a:solidFill>
              </a:rPr>
              <a:t>Maximum A Posteriori Estimation</a:t>
            </a:r>
          </a:p>
          <a:p>
            <a:pPr lvl="0" rtl="0">
              <a:spcBef>
                <a:spcPts val="0"/>
              </a:spcBef>
              <a:buNone/>
            </a:pPr>
            <a:r>
              <a:t/>
            </a:r>
            <a:endParaRPr/>
          </a:p>
          <a:p>
            <a:pPr lvl="0" rtl="0">
              <a:spcBef>
                <a:spcPts val="0"/>
              </a:spcBef>
              <a:buNone/>
            </a:pPr>
            <a:r>
              <a:t/>
            </a:r>
            <a:endParaRPr/>
          </a:p>
        </p:txBody>
      </p:sp>
      <p:pic>
        <p:nvPicPr>
          <p:cNvPr descr="last explanation2.png" id="288" name="Shape 288"/>
          <p:cNvPicPr preferRelativeResize="0"/>
          <p:nvPr/>
        </p:nvPicPr>
        <p:blipFill>
          <a:blip r:embed="rId4">
            <a:alphaModFix/>
          </a:blip>
          <a:stretch>
            <a:fillRect/>
          </a:stretch>
        </p:blipFill>
        <p:spPr>
          <a:xfrm>
            <a:off x="457200" y="991577"/>
            <a:ext cx="6655675" cy="1080124"/>
          </a:xfrm>
          <a:prstGeom prst="rect">
            <a:avLst/>
          </a:prstGeom>
          <a:noFill/>
          <a:ln>
            <a:noFill/>
          </a:ln>
        </p:spPr>
      </p:pic>
      <p:sp>
        <p:nvSpPr>
          <p:cNvPr id="289" name="Shape 289"/>
          <p:cNvSpPr/>
          <p:nvPr/>
        </p:nvSpPr>
        <p:spPr>
          <a:xfrm>
            <a:off x="2098650" y="1012850"/>
            <a:ext cx="679500" cy="649500"/>
          </a:xfrm>
          <a:prstGeom prst="rect">
            <a:avLst/>
          </a:prstGeom>
          <a:noFill/>
          <a:ln cap="flat" cmpd="sng" w="28575">
            <a:solidFill>
              <a:srgbClr val="FF0000"/>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290" name="Shape 290"/>
          <p:cNvSpPr/>
          <p:nvPr/>
        </p:nvSpPr>
        <p:spPr>
          <a:xfrm>
            <a:off x="2860650" y="1012850"/>
            <a:ext cx="1546500" cy="649500"/>
          </a:xfrm>
          <a:prstGeom prst="rect">
            <a:avLst/>
          </a:prstGeom>
          <a:noFill/>
          <a:ln cap="flat" cmpd="sng" w="28575">
            <a:solidFill>
              <a:srgbClr val="93C47D"/>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291" name="Shape 291"/>
          <p:cNvSpPr/>
          <p:nvPr/>
        </p:nvSpPr>
        <p:spPr>
          <a:xfrm>
            <a:off x="4460850" y="1012850"/>
            <a:ext cx="2652000" cy="649500"/>
          </a:xfrm>
          <a:prstGeom prst="rect">
            <a:avLst/>
          </a:prstGeom>
          <a:noFill/>
          <a:ln cap="flat" cmpd="sng" w="28575">
            <a:solidFill>
              <a:srgbClr val="9900FF"/>
            </a:solidFill>
            <a:prstDash val="solid"/>
            <a:round/>
            <a:headEnd len="med" w="med" type="none"/>
            <a:tailEnd len="med" w="med" type="none"/>
          </a:ln>
        </p:spPr>
        <p:txBody>
          <a:bodyPr anchorCtr="0" anchor="ctr" bIns="91425" lIns="91425" rIns="91425" tIns="91425">
            <a:noAutofit/>
          </a:bodyPr>
          <a:lstStyle/>
          <a:p>
            <a:pPr lvl="0">
              <a:spcBef>
                <a:spcPts val="0"/>
              </a:spcBef>
              <a:buNone/>
            </a:pPr>
            <a:r>
              <a:t/>
            </a:r>
            <a:endParaRPr/>
          </a:p>
        </p:txBody>
      </p:sp>
      <p:pic>
        <p:nvPicPr>
          <p:cNvPr descr="final MAP.png" id="292" name="Shape 292"/>
          <p:cNvPicPr preferRelativeResize="0"/>
          <p:nvPr/>
        </p:nvPicPr>
        <p:blipFill>
          <a:blip r:embed="rId5">
            <a:alphaModFix/>
          </a:blip>
          <a:stretch>
            <a:fillRect/>
          </a:stretch>
        </p:blipFill>
        <p:spPr>
          <a:xfrm>
            <a:off x="2370900" y="3226625"/>
            <a:ext cx="3728875" cy="76325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6" name="Shape 296"/>
        <p:cNvGrpSpPr/>
        <p:nvPr/>
      </p:nvGrpSpPr>
      <p:grpSpPr>
        <a:xfrm>
          <a:off x="0" y="0"/>
          <a:ext cx="0" cy="0"/>
          <a:chOff x="0" y="0"/>
          <a:chExt cx="0" cy="0"/>
        </a:xfrm>
      </p:grpSpPr>
      <p:cxnSp>
        <p:nvCxnSpPr>
          <p:cNvPr id="297" name="Shape 297"/>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298" name="Shape 298"/>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299" name="Shape 299"/>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Homework</a:t>
            </a:r>
            <a:r>
              <a:rPr b="1" lang="en">
                <a:solidFill>
                  <a:srgbClr val="CC0000"/>
                </a:solidFill>
              </a:rPr>
              <a:t> </a:t>
            </a:r>
            <a:r>
              <a:rPr lang="en">
                <a:solidFill>
                  <a:srgbClr val="CC0000"/>
                </a:solidFill>
              </a:rPr>
              <a:t>| </a:t>
            </a:r>
          </a:p>
        </p:txBody>
      </p:sp>
      <p:pic>
        <p:nvPicPr>
          <p:cNvPr id="300" name="Shape 300"/>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301" name="Shape 301"/>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302" name="Shape 302"/>
          <p:cNvSpPr txBox="1"/>
          <p:nvPr/>
        </p:nvSpPr>
        <p:spPr>
          <a:xfrm>
            <a:off x="1010825" y="1982200"/>
            <a:ext cx="6843900" cy="1218300"/>
          </a:xfrm>
          <a:prstGeom prst="rect">
            <a:avLst/>
          </a:prstGeom>
          <a:noFill/>
          <a:ln>
            <a:noFill/>
          </a:ln>
        </p:spPr>
        <p:txBody>
          <a:bodyPr anchorCtr="0" anchor="t" bIns="91425" lIns="91425" rIns="91425" tIns="91425">
            <a:noAutofit/>
          </a:bodyPr>
          <a:lstStyle/>
          <a:p>
            <a:pPr lvl="0">
              <a:spcBef>
                <a:spcPts val="0"/>
              </a:spcBef>
              <a:buNone/>
            </a:pPr>
            <a:r>
              <a:rPr lang="en" sz="1800"/>
              <a:t>Determine the Maximum Likelihood Estimator for the mean and variance of a Gaussian Distribution</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x="0" y="0"/>
          <a:ext cx="0" cy="0"/>
          <a:chOff x="0" y="0"/>
          <a:chExt cx="0" cy="0"/>
        </a:xfrm>
      </p:grpSpPr>
      <p:cxnSp>
        <p:nvCxnSpPr>
          <p:cNvPr id="74" name="Shape 74"/>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75" name="Shape 75"/>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76" name="Shape 76"/>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Probability Axioms</a:t>
            </a:r>
            <a:r>
              <a:rPr b="1" lang="en">
                <a:solidFill>
                  <a:srgbClr val="CC0000"/>
                </a:solidFill>
              </a:rPr>
              <a:t> </a:t>
            </a:r>
            <a:r>
              <a:rPr lang="en">
                <a:solidFill>
                  <a:srgbClr val="CC0000"/>
                </a:solidFill>
              </a:rPr>
              <a:t>| </a:t>
            </a:r>
          </a:p>
        </p:txBody>
      </p:sp>
      <p:pic>
        <p:nvPicPr>
          <p:cNvPr id="77" name="Shape 77"/>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78" name="Shape 78"/>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pic>
        <p:nvPicPr>
          <p:cNvPr descr="Axiom1.png" id="79" name="Shape 79"/>
          <p:cNvPicPr preferRelativeResize="0"/>
          <p:nvPr/>
        </p:nvPicPr>
        <p:blipFill>
          <a:blip r:embed="rId4">
            <a:alphaModFix/>
          </a:blip>
          <a:stretch>
            <a:fillRect/>
          </a:stretch>
        </p:blipFill>
        <p:spPr>
          <a:xfrm>
            <a:off x="5972475" y="549450"/>
            <a:ext cx="2466975" cy="647700"/>
          </a:xfrm>
          <a:prstGeom prst="rect">
            <a:avLst/>
          </a:prstGeom>
          <a:noFill/>
          <a:ln>
            <a:noFill/>
          </a:ln>
        </p:spPr>
      </p:pic>
      <p:pic>
        <p:nvPicPr>
          <p:cNvPr descr="Axiom2.png" id="80" name="Shape 80"/>
          <p:cNvPicPr preferRelativeResize="0"/>
          <p:nvPr/>
        </p:nvPicPr>
        <p:blipFill>
          <a:blip r:embed="rId5">
            <a:alphaModFix/>
          </a:blip>
          <a:stretch>
            <a:fillRect/>
          </a:stretch>
        </p:blipFill>
        <p:spPr>
          <a:xfrm>
            <a:off x="6248400" y="1497900"/>
            <a:ext cx="1695450" cy="581025"/>
          </a:xfrm>
          <a:prstGeom prst="rect">
            <a:avLst/>
          </a:prstGeom>
          <a:noFill/>
          <a:ln>
            <a:noFill/>
          </a:ln>
        </p:spPr>
      </p:pic>
      <p:pic>
        <p:nvPicPr>
          <p:cNvPr descr="Axiom3.png" id="81" name="Shape 81"/>
          <p:cNvPicPr preferRelativeResize="0"/>
          <p:nvPr/>
        </p:nvPicPr>
        <p:blipFill>
          <a:blip r:embed="rId6">
            <a:alphaModFix/>
          </a:blip>
          <a:stretch>
            <a:fillRect/>
          </a:stretch>
        </p:blipFill>
        <p:spPr>
          <a:xfrm>
            <a:off x="964150" y="2645950"/>
            <a:ext cx="6067425" cy="628650"/>
          </a:xfrm>
          <a:prstGeom prst="rect">
            <a:avLst/>
          </a:prstGeom>
          <a:noFill/>
          <a:ln>
            <a:noFill/>
          </a:ln>
        </p:spPr>
      </p:pic>
      <p:sp>
        <p:nvSpPr>
          <p:cNvPr id="82" name="Shape 82"/>
          <p:cNvSpPr txBox="1"/>
          <p:nvPr/>
        </p:nvSpPr>
        <p:spPr>
          <a:xfrm>
            <a:off x="819125" y="723750"/>
            <a:ext cx="4763100" cy="473400"/>
          </a:xfrm>
          <a:prstGeom prst="rect">
            <a:avLst/>
          </a:prstGeom>
          <a:noFill/>
          <a:ln>
            <a:noFill/>
          </a:ln>
        </p:spPr>
        <p:txBody>
          <a:bodyPr anchorCtr="0" anchor="t" bIns="91425" lIns="91425" rIns="91425" tIns="91425">
            <a:noAutofit/>
          </a:bodyPr>
          <a:lstStyle/>
          <a:p>
            <a:pPr lvl="0">
              <a:spcBef>
                <a:spcPts val="0"/>
              </a:spcBef>
              <a:buNone/>
            </a:pPr>
            <a:r>
              <a:rPr lang="en" sz="1800"/>
              <a:t>Probability for any event A in the set of all possible outcomes.</a:t>
            </a:r>
          </a:p>
        </p:txBody>
      </p:sp>
      <p:sp>
        <p:nvSpPr>
          <p:cNvPr id="83" name="Shape 83"/>
          <p:cNvSpPr txBox="1"/>
          <p:nvPr/>
        </p:nvSpPr>
        <p:spPr>
          <a:xfrm>
            <a:off x="787900" y="1594475"/>
            <a:ext cx="5184600" cy="360600"/>
          </a:xfrm>
          <a:prstGeom prst="rect">
            <a:avLst/>
          </a:prstGeom>
          <a:noFill/>
          <a:ln>
            <a:noFill/>
          </a:ln>
        </p:spPr>
        <p:txBody>
          <a:bodyPr anchorCtr="0" anchor="t" bIns="91425" lIns="91425" rIns="91425" tIns="91425">
            <a:noAutofit/>
          </a:bodyPr>
          <a:lstStyle/>
          <a:p>
            <a:pPr lvl="0" rtl="0">
              <a:spcBef>
                <a:spcPts val="0"/>
              </a:spcBef>
              <a:buNone/>
            </a:pPr>
            <a:r>
              <a:rPr lang="en" sz="1800"/>
              <a:t>Probability over the set of all possible outcomes</a:t>
            </a:r>
          </a:p>
        </p:txBody>
      </p:sp>
      <p:sp>
        <p:nvSpPr>
          <p:cNvPr id="84" name="Shape 84"/>
          <p:cNvSpPr txBox="1"/>
          <p:nvPr/>
        </p:nvSpPr>
        <p:spPr>
          <a:xfrm>
            <a:off x="787900" y="2285350"/>
            <a:ext cx="5184600" cy="360600"/>
          </a:xfrm>
          <a:prstGeom prst="rect">
            <a:avLst/>
          </a:prstGeom>
          <a:noFill/>
          <a:ln>
            <a:noFill/>
          </a:ln>
        </p:spPr>
        <p:txBody>
          <a:bodyPr anchorCtr="0" anchor="t" bIns="91425" lIns="91425" rIns="91425" tIns="91425">
            <a:noAutofit/>
          </a:bodyPr>
          <a:lstStyle/>
          <a:p>
            <a:pPr lvl="0" rtl="0">
              <a:spcBef>
                <a:spcPts val="0"/>
              </a:spcBef>
              <a:buNone/>
            </a:pPr>
            <a:r>
              <a:rPr lang="en" sz="1800"/>
              <a:t>Probability of the Union of events</a:t>
            </a:r>
          </a:p>
        </p:txBody>
      </p:sp>
      <p:sp>
        <p:nvSpPr>
          <p:cNvPr id="85" name="Shape 85"/>
          <p:cNvSpPr txBox="1"/>
          <p:nvPr/>
        </p:nvSpPr>
        <p:spPr>
          <a:xfrm>
            <a:off x="787900" y="3352150"/>
            <a:ext cx="8248800" cy="360600"/>
          </a:xfrm>
          <a:prstGeom prst="rect">
            <a:avLst/>
          </a:prstGeom>
          <a:noFill/>
          <a:ln>
            <a:noFill/>
          </a:ln>
        </p:spPr>
        <p:txBody>
          <a:bodyPr anchorCtr="0" anchor="t" bIns="91425" lIns="91425" rIns="91425" tIns="91425">
            <a:noAutofit/>
          </a:bodyPr>
          <a:lstStyle/>
          <a:p>
            <a:pPr lvl="0" rtl="0">
              <a:spcBef>
                <a:spcPts val="0"/>
              </a:spcBef>
              <a:buNone/>
            </a:pPr>
            <a:r>
              <a:rPr lang="en" sz="1800"/>
              <a:t>If the events are mutually exclusive </a:t>
            </a:r>
          </a:p>
        </p:txBody>
      </p:sp>
      <p:pic>
        <p:nvPicPr>
          <p:cNvPr descr="mutually exclusive.png" id="86" name="Shape 86"/>
          <p:cNvPicPr preferRelativeResize="0"/>
          <p:nvPr/>
        </p:nvPicPr>
        <p:blipFill>
          <a:blip r:embed="rId7">
            <a:alphaModFix/>
          </a:blip>
          <a:stretch>
            <a:fillRect/>
          </a:stretch>
        </p:blipFill>
        <p:spPr>
          <a:xfrm>
            <a:off x="1281100" y="3763375"/>
            <a:ext cx="5057775" cy="8572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cxnSp>
        <p:nvCxnSpPr>
          <p:cNvPr id="91" name="Shape 91"/>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92" name="Shape 92"/>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93" name="Shape 93"/>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Random Variables</a:t>
            </a:r>
            <a:r>
              <a:rPr b="1" lang="en">
                <a:solidFill>
                  <a:srgbClr val="CC0000"/>
                </a:solidFill>
              </a:rPr>
              <a:t> </a:t>
            </a:r>
            <a:r>
              <a:rPr lang="en">
                <a:solidFill>
                  <a:srgbClr val="CC0000"/>
                </a:solidFill>
              </a:rPr>
              <a:t>| </a:t>
            </a:r>
          </a:p>
        </p:txBody>
      </p:sp>
      <p:pic>
        <p:nvPicPr>
          <p:cNvPr id="94" name="Shape 94"/>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95" name="Shape 95"/>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96" name="Shape 96"/>
          <p:cNvSpPr txBox="1"/>
          <p:nvPr/>
        </p:nvSpPr>
        <p:spPr>
          <a:xfrm>
            <a:off x="425225" y="364475"/>
            <a:ext cx="8224800" cy="905100"/>
          </a:xfrm>
          <a:prstGeom prst="rect">
            <a:avLst/>
          </a:prstGeom>
          <a:noFill/>
          <a:ln>
            <a:noFill/>
          </a:ln>
        </p:spPr>
        <p:txBody>
          <a:bodyPr anchorCtr="0" anchor="t" bIns="91425" lIns="91425" rIns="91425" tIns="91425">
            <a:noAutofit/>
          </a:bodyPr>
          <a:lstStyle/>
          <a:p>
            <a:pPr lvl="0" rtl="0">
              <a:spcBef>
                <a:spcPts val="0"/>
              </a:spcBef>
              <a:buNone/>
            </a:pPr>
            <a:r>
              <a:rPr lang="en" sz="1800"/>
              <a:t>Random Variable assigns a value to each possible outcome of a probabilistic experiment. Example: Toss 2 dice: random Variable X is the sum of the numbers on the dice</a:t>
            </a:r>
          </a:p>
        </p:txBody>
      </p:sp>
      <p:sp>
        <p:nvSpPr>
          <p:cNvPr id="97" name="Shape 97"/>
          <p:cNvSpPr txBox="1"/>
          <p:nvPr/>
        </p:nvSpPr>
        <p:spPr>
          <a:xfrm>
            <a:off x="346225" y="1269575"/>
            <a:ext cx="4190100" cy="3318600"/>
          </a:xfrm>
          <a:prstGeom prst="rect">
            <a:avLst/>
          </a:prstGeom>
          <a:noFill/>
          <a:ln>
            <a:noFill/>
          </a:ln>
        </p:spPr>
        <p:txBody>
          <a:bodyPr anchorCtr="0" anchor="t" bIns="91425" lIns="91425" rIns="91425" tIns="91425">
            <a:noAutofit/>
          </a:bodyPr>
          <a:lstStyle/>
          <a:p>
            <a:pPr indent="457200" lvl="0" marL="914400" rtl="0">
              <a:spcBef>
                <a:spcPts val="0"/>
              </a:spcBef>
              <a:buNone/>
            </a:pPr>
            <a:r>
              <a:rPr lang="en"/>
              <a:t>Discrete</a:t>
            </a:r>
          </a:p>
          <a:p>
            <a:pPr indent="0" lvl="0" marL="0" rtl="0">
              <a:spcBef>
                <a:spcPts val="0"/>
              </a:spcBef>
              <a:buNone/>
            </a:pPr>
            <a:r>
              <a:t/>
            </a:r>
            <a:endParaRPr/>
          </a:p>
          <a:p>
            <a:pPr indent="-228600" lvl="0" marL="457200" rtl="0">
              <a:spcBef>
                <a:spcPts val="0"/>
              </a:spcBef>
              <a:buChar char="-"/>
            </a:pPr>
            <a:r>
              <a:rPr lang="en"/>
              <a:t>Distinct Values</a:t>
            </a:r>
          </a:p>
          <a:p>
            <a:pPr lvl="0" rtl="0">
              <a:spcBef>
                <a:spcPts val="0"/>
              </a:spcBef>
              <a:buNone/>
            </a:pPr>
            <a:r>
              <a:t/>
            </a:r>
            <a:endParaRPr/>
          </a:p>
          <a:p>
            <a:pPr indent="-228600" lvl="0" marL="457200" rtl="0">
              <a:spcBef>
                <a:spcPts val="0"/>
              </a:spcBef>
              <a:buChar char="-"/>
            </a:pPr>
            <a:r>
              <a:rPr lang="en"/>
              <a:t>Probability Mass function</a:t>
            </a:r>
          </a:p>
          <a:p>
            <a:pPr lvl="0" rtl="0">
              <a:spcBef>
                <a:spcPts val="0"/>
              </a:spcBef>
              <a:buNone/>
            </a:pPr>
            <a:r>
              <a:t/>
            </a:r>
            <a:endParaRPr/>
          </a:p>
          <a:p>
            <a:pPr indent="-228600" lvl="0" marL="457200" rtl="0">
              <a:spcBef>
                <a:spcPts val="0"/>
              </a:spcBef>
              <a:buChar char="-"/>
            </a:pPr>
            <a:r>
              <a:rPr lang="en"/>
              <a:t>Eg: X = (1) Heads, (0) Tails</a:t>
            </a:r>
          </a:p>
          <a:p>
            <a:pPr indent="0" lvl="0" marL="0" rtl="0">
              <a:spcBef>
                <a:spcPts val="0"/>
              </a:spcBef>
              <a:buNone/>
            </a:pPr>
            <a:r>
              <a:rPr lang="en"/>
              <a:t>	Y = Year a random student was born   </a:t>
            </a:r>
          </a:p>
          <a:p>
            <a:pPr indent="0" lvl="0" marL="0">
              <a:spcBef>
                <a:spcPts val="0"/>
              </a:spcBef>
              <a:buNone/>
            </a:pPr>
            <a:r>
              <a:rPr lang="en"/>
              <a:t>	       </a:t>
            </a:r>
            <a:r>
              <a:rPr lang="en">
                <a:solidFill>
                  <a:schemeClr val="dk1"/>
                </a:solidFill>
              </a:rPr>
              <a:t>(2000,2001,2002,..)</a:t>
            </a:r>
          </a:p>
        </p:txBody>
      </p:sp>
      <p:sp>
        <p:nvSpPr>
          <p:cNvPr id="98" name="Shape 98"/>
          <p:cNvSpPr txBox="1"/>
          <p:nvPr/>
        </p:nvSpPr>
        <p:spPr>
          <a:xfrm>
            <a:off x="4842025" y="1269575"/>
            <a:ext cx="4190100" cy="3318600"/>
          </a:xfrm>
          <a:prstGeom prst="rect">
            <a:avLst/>
          </a:prstGeom>
          <a:noFill/>
          <a:ln>
            <a:noFill/>
          </a:ln>
        </p:spPr>
        <p:txBody>
          <a:bodyPr anchorCtr="0" anchor="t" bIns="91425" lIns="91425" rIns="91425" tIns="91425">
            <a:noAutofit/>
          </a:bodyPr>
          <a:lstStyle/>
          <a:p>
            <a:pPr indent="457200" lvl="0" marL="914400" rtl="0">
              <a:spcBef>
                <a:spcPts val="0"/>
              </a:spcBef>
              <a:buNone/>
            </a:pPr>
            <a:r>
              <a:rPr lang="en"/>
              <a:t>Continuous </a:t>
            </a:r>
          </a:p>
          <a:p>
            <a:pPr indent="457200" lvl="0" marL="914400" rtl="0">
              <a:spcBef>
                <a:spcPts val="0"/>
              </a:spcBef>
              <a:buNone/>
            </a:pPr>
            <a:r>
              <a:t/>
            </a:r>
            <a:endParaRPr/>
          </a:p>
          <a:p>
            <a:pPr indent="-228600" lvl="0" marL="457200" rtl="0">
              <a:spcBef>
                <a:spcPts val="0"/>
              </a:spcBef>
              <a:buChar char="-"/>
            </a:pPr>
            <a:r>
              <a:rPr lang="en"/>
              <a:t>Any value in some interval</a:t>
            </a:r>
          </a:p>
          <a:p>
            <a:pPr lvl="0" rtl="0">
              <a:spcBef>
                <a:spcPts val="0"/>
              </a:spcBef>
              <a:buNone/>
            </a:pPr>
            <a:r>
              <a:t/>
            </a:r>
            <a:endParaRPr/>
          </a:p>
          <a:p>
            <a:pPr indent="-228600" lvl="0" marL="457200" rtl="0">
              <a:spcBef>
                <a:spcPts val="0"/>
              </a:spcBef>
              <a:buChar char="-"/>
            </a:pPr>
            <a:r>
              <a:rPr lang="en"/>
              <a:t>Probability Density function</a:t>
            </a:r>
          </a:p>
          <a:p>
            <a:pPr lvl="0" rtl="0">
              <a:spcBef>
                <a:spcPts val="0"/>
              </a:spcBef>
              <a:buNone/>
            </a:pPr>
            <a:r>
              <a:t/>
            </a:r>
            <a:endParaRPr/>
          </a:p>
          <a:p>
            <a:pPr indent="-228600" lvl="0" marL="457200" rtl="0">
              <a:spcBef>
                <a:spcPts val="0"/>
              </a:spcBef>
              <a:buChar char="-"/>
            </a:pPr>
            <a:r>
              <a:rPr lang="en"/>
              <a:t>Eg: Weight of random animal</a:t>
            </a:r>
          </a:p>
        </p:txBody>
      </p:sp>
      <p:pic>
        <p:nvPicPr>
          <p:cNvPr descr="discrete random variable.png" id="99" name="Shape 99"/>
          <p:cNvPicPr preferRelativeResize="0"/>
          <p:nvPr/>
        </p:nvPicPr>
        <p:blipFill>
          <a:blip r:embed="rId4">
            <a:alphaModFix/>
          </a:blip>
          <a:stretch>
            <a:fillRect/>
          </a:stretch>
        </p:blipFill>
        <p:spPr>
          <a:xfrm>
            <a:off x="794074" y="3287125"/>
            <a:ext cx="2849475" cy="1376217"/>
          </a:xfrm>
          <a:prstGeom prst="rect">
            <a:avLst/>
          </a:prstGeom>
          <a:noFill/>
          <a:ln>
            <a:noFill/>
          </a:ln>
        </p:spPr>
      </p:pic>
      <p:pic>
        <p:nvPicPr>
          <p:cNvPr descr="probability_density_function.png" id="100" name="Shape 100"/>
          <p:cNvPicPr preferRelativeResize="0"/>
          <p:nvPr/>
        </p:nvPicPr>
        <p:blipFill>
          <a:blip r:embed="rId5">
            <a:alphaModFix/>
          </a:blip>
          <a:stretch>
            <a:fillRect/>
          </a:stretch>
        </p:blipFill>
        <p:spPr>
          <a:xfrm>
            <a:off x="5185067" y="2982542"/>
            <a:ext cx="2849475" cy="16056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cxnSp>
        <p:nvCxnSpPr>
          <p:cNvPr id="105" name="Shape 105"/>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106" name="Shape 106"/>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107" name="Shape 107"/>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Random Variables </a:t>
            </a:r>
            <a:r>
              <a:rPr lang="en">
                <a:solidFill>
                  <a:srgbClr val="CC0000"/>
                </a:solidFill>
              </a:rPr>
              <a:t>| </a:t>
            </a:r>
            <a:r>
              <a:rPr lang="en">
                <a:solidFill>
                  <a:srgbClr val="999999"/>
                </a:solidFill>
              </a:rPr>
              <a:t>Expected Value </a:t>
            </a:r>
          </a:p>
        </p:txBody>
      </p:sp>
      <p:pic>
        <p:nvPicPr>
          <p:cNvPr id="108" name="Shape 108"/>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109" name="Shape 109"/>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110" name="Shape 110"/>
          <p:cNvSpPr txBox="1"/>
          <p:nvPr/>
        </p:nvSpPr>
        <p:spPr>
          <a:xfrm>
            <a:off x="425225" y="364475"/>
            <a:ext cx="8224800" cy="4330200"/>
          </a:xfrm>
          <a:prstGeom prst="rect">
            <a:avLst/>
          </a:prstGeom>
          <a:noFill/>
          <a:ln>
            <a:noFill/>
          </a:ln>
        </p:spPr>
        <p:txBody>
          <a:bodyPr anchorCtr="0" anchor="t" bIns="91425" lIns="91425" rIns="91425" tIns="91425">
            <a:noAutofit/>
          </a:bodyPr>
          <a:lstStyle/>
          <a:p>
            <a:pPr lvl="0">
              <a:spcBef>
                <a:spcPts val="0"/>
              </a:spcBef>
              <a:buNone/>
            </a:pPr>
            <a:r>
              <a:rPr lang="en" sz="1800"/>
              <a:t>It is the long-run average value of repetitions of the experiment it represents.</a:t>
            </a:r>
          </a:p>
          <a:p>
            <a:pPr lvl="0">
              <a:spcBef>
                <a:spcPts val="0"/>
              </a:spcBef>
              <a:buClr>
                <a:schemeClr val="dk1"/>
              </a:buClr>
              <a:buSzPct val="61111"/>
              <a:buFont typeface="Arial"/>
              <a:buNone/>
            </a:pPr>
            <a:r>
              <a:rPr lang="en" sz="1800">
                <a:solidFill>
                  <a:schemeClr val="dk1"/>
                </a:solidFill>
              </a:rPr>
              <a:t>Expectation is the probability weighted average of all possible values.</a:t>
            </a:r>
          </a:p>
          <a:p>
            <a:pPr lvl="0">
              <a:spcBef>
                <a:spcPts val="0"/>
              </a:spcBef>
              <a:buNone/>
            </a:pPr>
            <a:r>
              <a:t/>
            </a:r>
            <a:endParaRPr sz="1800"/>
          </a:p>
          <a:p>
            <a:pPr lvl="0">
              <a:spcBef>
                <a:spcPts val="0"/>
              </a:spcBef>
              <a:buNone/>
            </a:pPr>
            <a:r>
              <a:rPr lang="en" sz="1800"/>
              <a:t>E[X] = ∑</a:t>
            </a:r>
            <a:r>
              <a:rPr baseline="-25000" lang="en" sz="1800"/>
              <a:t>x</a:t>
            </a:r>
            <a:r>
              <a:rPr lang="en" sz="1800"/>
              <a:t> x * P(x)</a:t>
            </a:r>
          </a:p>
          <a:p>
            <a:pPr lvl="0">
              <a:spcBef>
                <a:spcPts val="0"/>
              </a:spcBef>
              <a:buNone/>
            </a:pPr>
            <a:r>
              <a:t/>
            </a:r>
            <a:endParaRPr sz="1800"/>
          </a:p>
          <a:p>
            <a:pPr lvl="0">
              <a:spcBef>
                <a:spcPts val="0"/>
              </a:spcBef>
              <a:buNone/>
            </a:pPr>
            <a:r>
              <a:rPr lang="en" sz="1800"/>
              <a:t>Eg. For a dice. E(X) = (⅙)*1 + </a:t>
            </a:r>
            <a:r>
              <a:rPr lang="en" sz="1800">
                <a:solidFill>
                  <a:schemeClr val="dk1"/>
                </a:solidFill>
              </a:rPr>
              <a:t>(⅙)*2 + (⅙)*3 + (⅙)*4 + (⅙)*5 + (⅙)*6</a:t>
            </a:r>
            <a:r>
              <a:rPr lang="en" sz="1800"/>
              <a:t> = 3.5</a:t>
            </a:r>
          </a:p>
          <a:p>
            <a:pPr lvl="0">
              <a:spcBef>
                <a:spcPts val="0"/>
              </a:spcBef>
              <a:buNone/>
            </a:pPr>
            <a:r>
              <a:t/>
            </a:r>
            <a:endParaRPr sz="1800"/>
          </a:p>
          <a:p>
            <a:pPr lvl="0">
              <a:spcBef>
                <a:spcPts val="0"/>
              </a:spcBef>
              <a:buNone/>
            </a:pPr>
            <a:r>
              <a:rPr lang="en" sz="1800" u="sng"/>
              <a:t>Properties:</a:t>
            </a:r>
          </a:p>
          <a:p>
            <a:pPr indent="-342900" lvl="0" marL="457200" rtl="0">
              <a:spcBef>
                <a:spcPts val="0"/>
              </a:spcBef>
              <a:buSzPct val="100000"/>
              <a:buAutoNum type="arabicParenR"/>
            </a:pPr>
            <a:r>
              <a:rPr lang="en" sz="1800">
                <a:solidFill>
                  <a:srgbClr val="0000FF"/>
                </a:solidFill>
              </a:rPr>
              <a:t>E[c] = c</a:t>
            </a:r>
            <a:r>
              <a:rPr lang="en" sz="1800"/>
              <a:t> … where ‘c’ is a constant</a:t>
            </a:r>
          </a:p>
          <a:p>
            <a:pPr lvl="0" rtl="0">
              <a:spcBef>
                <a:spcPts val="0"/>
              </a:spcBef>
              <a:buNone/>
            </a:pPr>
            <a:r>
              <a:t/>
            </a:r>
            <a:endParaRPr sz="1800"/>
          </a:p>
          <a:p>
            <a:pPr indent="-342900" lvl="0" marL="457200" rtl="0">
              <a:spcBef>
                <a:spcPts val="0"/>
              </a:spcBef>
              <a:buSzPct val="100000"/>
              <a:buAutoNum type="arabicParenR"/>
            </a:pPr>
            <a:r>
              <a:rPr lang="en" sz="1800">
                <a:solidFill>
                  <a:srgbClr val="0000FF"/>
                </a:solidFill>
              </a:rPr>
              <a:t>E[X+Y] = E[X] + E[Y] </a:t>
            </a:r>
            <a:r>
              <a:rPr lang="en" sz="1800"/>
              <a:t>and </a:t>
            </a:r>
            <a:r>
              <a:rPr lang="en" sz="1800">
                <a:solidFill>
                  <a:srgbClr val="0000FF"/>
                </a:solidFill>
              </a:rPr>
              <a:t>E[aX] = aE[X]</a:t>
            </a:r>
            <a:r>
              <a:rPr lang="en" sz="1800"/>
              <a:t> .. Expected value operator is linear</a:t>
            </a:r>
          </a:p>
          <a:p>
            <a:pPr lvl="0" rtl="0">
              <a:spcBef>
                <a:spcPts val="0"/>
              </a:spcBef>
              <a:buNone/>
            </a:pPr>
            <a:r>
              <a:t/>
            </a:r>
            <a:endParaRPr sz="1800"/>
          </a:p>
          <a:p>
            <a:pPr indent="-342900" lvl="0" marL="457200" rtl="0">
              <a:spcBef>
                <a:spcPts val="0"/>
              </a:spcBef>
              <a:buSzPct val="100000"/>
              <a:buAutoNum type="arabicParenR"/>
            </a:pPr>
            <a:r>
              <a:rPr lang="en" sz="1800">
                <a:solidFill>
                  <a:srgbClr val="0000FF"/>
                </a:solidFill>
              </a:rPr>
              <a:t>E[X | Y=y] = ∑</a:t>
            </a:r>
            <a:r>
              <a:rPr baseline="-25000" lang="en" sz="1800">
                <a:solidFill>
                  <a:srgbClr val="0000FF"/>
                </a:solidFill>
              </a:rPr>
              <a:t>x</a:t>
            </a:r>
            <a:r>
              <a:rPr lang="en" sz="1800">
                <a:solidFill>
                  <a:srgbClr val="0000FF"/>
                </a:solidFill>
              </a:rPr>
              <a:t> x * P(X=x | Y=y)</a:t>
            </a:r>
            <a:r>
              <a:rPr lang="en" sz="1800">
                <a:solidFill>
                  <a:schemeClr val="dk1"/>
                </a:solidFill>
              </a:rPr>
              <a:t> … Conditional Expectation</a:t>
            </a:r>
          </a:p>
          <a:p>
            <a:pPr lvl="0" rtl="0">
              <a:spcBef>
                <a:spcPts val="0"/>
              </a:spcBef>
              <a:buNone/>
            </a:pPr>
            <a:r>
              <a:t/>
            </a:r>
            <a:endParaRPr sz="1800">
              <a:solidFill>
                <a:schemeClr val="dk1"/>
              </a:solidFill>
            </a:endParaRPr>
          </a:p>
          <a:p>
            <a:pPr indent="-342900" lvl="0" marL="457200" rtl="0">
              <a:spcBef>
                <a:spcPts val="0"/>
              </a:spcBef>
              <a:buClr>
                <a:schemeClr val="dk1"/>
              </a:buClr>
              <a:buSzPct val="100000"/>
              <a:buAutoNum type="arabicParenR"/>
            </a:pPr>
            <a:r>
              <a:rPr lang="en" sz="1800">
                <a:solidFill>
                  <a:srgbClr val="0000FF"/>
                </a:solidFill>
              </a:rPr>
              <a:t>E[X] ≤ E[Y] if X ≤ Y</a:t>
            </a:r>
            <a:r>
              <a:rPr lang="en" sz="1800">
                <a:solidFill>
                  <a:schemeClr val="dk1"/>
                </a:solidFill>
              </a:rPr>
              <a:t> … Inequality condition</a:t>
            </a:r>
          </a:p>
          <a:p>
            <a:pPr lvl="0">
              <a:spcBef>
                <a:spcPts val="0"/>
              </a:spcBef>
              <a:buNone/>
            </a:pPr>
            <a:r>
              <a:t/>
            </a:r>
            <a:endParaRPr sz="1800"/>
          </a:p>
          <a:p>
            <a:pPr lvl="0" rtl="0">
              <a:spcBef>
                <a:spcPts val="0"/>
              </a:spcBef>
              <a:buNone/>
            </a:pPr>
            <a:r>
              <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cxnSp>
        <p:nvCxnSpPr>
          <p:cNvPr id="115" name="Shape 115"/>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116" name="Shape 116"/>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117" name="Shape 117"/>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Random Variables </a:t>
            </a:r>
            <a:r>
              <a:rPr lang="en">
                <a:solidFill>
                  <a:srgbClr val="CC0000"/>
                </a:solidFill>
              </a:rPr>
              <a:t>| </a:t>
            </a:r>
            <a:r>
              <a:rPr lang="en">
                <a:solidFill>
                  <a:srgbClr val="999999"/>
                </a:solidFill>
              </a:rPr>
              <a:t>Variance</a:t>
            </a:r>
            <a:r>
              <a:rPr lang="en">
                <a:solidFill>
                  <a:srgbClr val="999999"/>
                </a:solidFill>
              </a:rPr>
              <a:t> </a:t>
            </a:r>
          </a:p>
        </p:txBody>
      </p:sp>
      <p:pic>
        <p:nvPicPr>
          <p:cNvPr id="118" name="Shape 118"/>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119" name="Shape 119"/>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120" name="Shape 120"/>
          <p:cNvSpPr txBox="1"/>
          <p:nvPr/>
        </p:nvSpPr>
        <p:spPr>
          <a:xfrm>
            <a:off x="425225" y="364475"/>
            <a:ext cx="8224800" cy="4330200"/>
          </a:xfrm>
          <a:prstGeom prst="rect">
            <a:avLst/>
          </a:prstGeom>
          <a:noFill/>
          <a:ln>
            <a:noFill/>
          </a:ln>
        </p:spPr>
        <p:txBody>
          <a:bodyPr anchorCtr="0" anchor="t" bIns="91425" lIns="91425" rIns="91425" tIns="91425">
            <a:noAutofit/>
          </a:bodyPr>
          <a:lstStyle/>
          <a:p>
            <a:pPr lvl="0" rtl="0">
              <a:spcBef>
                <a:spcPts val="0"/>
              </a:spcBef>
              <a:buClr>
                <a:schemeClr val="dk1"/>
              </a:buClr>
              <a:buSzPct val="61111"/>
              <a:buFont typeface="Arial"/>
              <a:buNone/>
            </a:pPr>
            <a:r>
              <a:rPr lang="en" sz="1800"/>
              <a:t>Variance measures the dispersion around the mean value.</a:t>
            </a:r>
          </a:p>
          <a:p>
            <a:pPr lvl="0" rtl="0">
              <a:spcBef>
                <a:spcPts val="0"/>
              </a:spcBef>
              <a:buNone/>
            </a:pPr>
            <a:r>
              <a:t/>
            </a:r>
            <a:endParaRPr sz="1800"/>
          </a:p>
          <a:p>
            <a:pPr lvl="0" rtl="0">
              <a:spcBef>
                <a:spcPts val="0"/>
              </a:spcBef>
              <a:buNone/>
            </a:pPr>
            <a:r>
              <a:rPr lang="en" sz="1800"/>
              <a:t>Var[X] = 𝜎</a:t>
            </a:r>
            <a:r>
              <a:rPr baseline="30000" lang="en" sz="1800"/>
              <a:t>2</a:t>
            </a:r>
            <a:r>
              <a:rPr lang="en" sz="1800"/>
              <a:t> = E [ X- 𝜇 ]</a:t>
            </a:r>
            <a:r>
              <a:rPr baseline="30000" lang="en" sz="1800"/>
              <a:t>2</a:t>
            </a:r>
          </a:p>
          <a:p>
            <a:pPr lvl="0">
              <a:spcBef>
                <a:spcPts val="0"/>
              </a:spcBef>
              <a:buNone/>
            </a:pPr>
            <a:r>
              <a:t/>
            </a:r>
            <a:endParaRPr sz="1800"/>
          </a:p>
          <a:p>
            <a:pPr lvl="0" rtl="0">
              <a:spcBef>
                <a:spcPts val="0"/>
              </a:spcBef>
              <a:buNone/>
            </a:pPr>
            <a:r>
              <a:rPr lang="en" sz="1800"/>
              <a:t>Var[X] = E[ X</a:t>
            </a:r>
            <a:r>
              <a:rPr baseline="30000" lang="en" sz="1800"/>
              <a:t>2</a:t>
            </a:r>
            <a:r>
              <a:rPr lang="en" sz="1800"/>
              <a:t> ] - E[ X ]</a:t>
            </a:r>
            <a:r>
              <a:rPr baseline="30000" lang="en" sz="1800"/>
              <a:t>2</a:t>
            </a:r>
          </a:p>
          <a:p>
            <a:pPr lvl="0">
              <a:spcBef>
                <a:spcPts val="0"/>
              </a:spcBef>
              <a:buNone/>
            </a:pPr>
            <a:r>
              <a:t/>
            </a:r>
            <a:endParaRPr sz="1800"/>
          </a:p>
          <a:p>
            <a:pPr lvl="0">
              <a:spcBef>
                <a:spcPts val="0"/>
              </a:spcBef>
              <a:buNone/>
            </a:pPr>
            <a:r>
              <a:rPr lang="en" sz="1800"/>
              <a:t>Eg: For a dice. </a:t>
            </a:r>
          </a:p>
          <a:p>
            <a:pPr lvl="0">
              <a:spcBef>
                <a:spcPts val="0"/>
              </a:spcBef>
              <a:buNone/>
            </a:pPr>
            <a:r>
              <a:rPr lang="en" sz="1800">
                <a:solidFill>
                  <a:schemeClr val="dk1"/>
                </a:solidFill>
              </a:rPr>
              <a:t>E[ X</a:t>
            </a:r>
            <a:r>
              <a:rPr baseline="30000" lang="en" sz="1800">
                <a:solidFill>
                  <a:schemeClr val="dk1"/>
                </a:solidFill>
              </a:rPr>
              <a:t>2</a:t>
            </a:r>
            <a:r>
              <a:rPr lang="en" sz="1800">
                <a:solidFill>
                  <a:schemeClr val="dk1"/>
                </a:solidFill>
              </a:rPr>
              <a:t> ]</a:t>
            </a:r>
            <a:r>
              <a:rPr lang="en" sz="1800"/>
              <a:t> = (⅙)*1</a:t>
            </a:r>
            <a:r>
              <a:rPr baseline="30000" lang="en" sz="1800"/>
              <a:t>2 </a:t>
            </a:r>
            <a:r>
              <a:rPr lang="en" sz="1800"/>
              <a:t>+ </a:t>
            </a:r>
            <a:r>
              <a:rPr lang="en" sz="1800">
                <a:solidFill>
                  <a:schemeClr val="dk1"/>
                </a:solidFill>
              </a:rPr>
              <a:t>(⅙)*2</a:t>
            </a:r>
            <a:r>
              <a:rPr baseline="30000" lang="en" sz="1800">
                <a:solidFill>
                  <a:schemeClr val="dk1"/>
                </a:solidFill>
              </a:rPr>
              <a:t>2 </a:t>
            </a:r>
            <a:r>
              <a:rPr lang="en" sz="1800">
                <a:solidFill>
                  <a:schemeClr val="dk1"/>
                </a:solidFill>
              </a:rPr>
              <a:t>+ (⅙)*3</a:t>
            </a:r>
            <a:r>
              <a:rPr baseline="30000" lang="en" sz="1800">
                <a:solidFill>
                  <a:schemeClr val="dk1"/>
                </a:solidFill>
              </a:rPr>
              <a:t>2 </a:t>
            </a:r>
            <a:r>
              <a:rPr lang="en" sz="1800">
                <a:solidFill>
                  <a:schemeClr val="dk1"/>
                </a:solidFill>
              </a:rPr>
              <a:t>+ (⅙)*4</a:t>
            </a:r>
            <a:r>
              <a:rPr baseline="30000" lang="en" sz="1800">
                <a:solidFill>
                  <a:schemeClr val="dk1"/>
                </a:solidFill>
              </a:rPr>
              <a:t>2 </a:t>
            </a:r>
            <a:r>
              <a:rPr lang="en" sz="1800">
                <a:solidFill>
                  <a:schemeClr val="dk1"/>
                </a:solidFill>
              </a:rPr>
              <a:t>+ (⅙)*5</a:t>
            </a:r>
            <a:r>
              <a:rPr baseline="30000" lang="en" sz="1800">
                <a:solidFill>
                  <a:schemeClr val="dk1"/>
                </a:solidFill>
              </a:rPr>
              <a:t>2 </a:t>
            </a:r>
            <a:r>
              <a:rPr lang="en" sz="1800">
                <a:solidFill>
                  <a:schemeClr val="dk1"/>
                </a:solidFill>
              </a:rPr>
              <a:t>+ (⅙)*6</a:t>
            </a:r>
            <a:r>
              <a:rPr baseline="30000" lang="en" sz="1800">
                <a:solidFill>
                  <a:schemeClr val="dk1"/>
                </a:solidFill>
              </a:rPr>
              <a:t>2</a:t>
            </a:r>
            <a:r>
              <a:rPr lang="en" sz="1800">
                <a:solidFill>
                  <a:schemeClr val="dk1"/>
                </a:solidFill>
              </a:rPr>
              <a:t> = 91/6</a:t>
            </a:r>
          </a:p>
          <a:p>
            <a:pPr lvl="0">
              <a:spcBef>
                <a:spcPts val="0"/>
              </a:spcBef>
              <a:buNone/>
            </a:pPr>
            <a:r>
              <a:rPr lang="en" sz="1800">
                <a:solidFill>
                  <a:schemeClr val="dk1"/>
                </a:solidFill>
              </a:rPr>
              <a:t>E[ X ] = 7/2 </a:t>
            </a:r>
          </a:p>
          <a:p>
            <a:pPr lvl="0">
              <a:spcBef>
                <a:spcPts val="0"/>
              </a:spcBef>
              <a:buNone/>
            </a:pPr>
            <a:r>
              <a:rPr lang="en" sz="1800">
                <a:solidFill>
                  <a:schemeClr val="dk1"/>
                </a:solidFill>
              </a:rPr>
              <a:t>Var[X] = (91/6) - (7/2)</a:t>
            </a:r>
            <a:r>
              <a:rPr baseline="30000" lang="en" sz="1800">
                <a:solidFill>
                  <a:schemeClr val="dk1"/>
                </a:solidFill>
              </a:rPr>
              <a:t>2</a:t>
            </a:r>
            <a:r>
              <a:rPr lang="en" sz="1800">
                <a:solidFill>
                  <a:schemeClr val="dk1"/>
                </a:solidFill>
              </a:rPr>
              <a:t> = 2.9166667</a:t>
            </a:r>
          </a:p>
          <a:p>
            <a:pPr lvl="0" rtl="0">
              <a:spcBef>
                <a:spcPts val="0"/>
              </a:spcBef>
              <a:buNone/>
            </a:pPr>
            <a:r>
              <a:t/>
            </a:r>
            <a:endParaRPr sz="1800"/>
          </a:p>
          <a:p>
            <a:pPr lvl="0" rtl="0">
              <a:spcBef>
                <a:spcPts val="0"/>
              </a:spcBef>
              <a:buNone/>
            </a:pPr>
            <a:r>
              <a:rPr lang="en" sz="1800" u="sng"/>
              <a:t>Properties:</a:t>
            </a:r>
          </a:p>
          <a:p>
            <a:pPr indent="-342900" lvl="0" marL="457200" rtl="0">
              <a:spcBef>
                <a:spcPts val="0"/>
              </a:spcBef>
              <a:buSzPct val="100000"/>
              <a:buAutoNum type="arabicParenR"/>
            </a:pPr>
            <a:r>
              <a:rPr lang="en" sz="1800">
                <a:solidFill>
                  <a:srgbClr val="0000FF"/>
                </a:solidFill>
              </a:rPr>
              <a:t>Var[ aX+b ] = a</a:t>
            </a:r>
            <a:r>
              <a:rPr baseline="30000" lang="en" sz="1800">
                <a:solidFill>
                  <a:srgbClr val="0000FF"/>
                </a:solidFill>
              </a:rPr>
              <a:t>2</a:t>
            </a:r>
            <a:r>
              <a:rPr lang="en" sz="1800">
                <a:solidFill>
                  <a:srgbClr val="0000FF"/>
                </a:solidFill>
              </a:rPr>
              <a:t> Var[X] </a:t>
            </a:r>
            <a:r>
              <a:rPr lang="en" sz="1800">
                <a:solidFill>
                  <a:schemeClr val="dk1"/>
                </a:solidFill>
              </a:rPr>
              <a:t>.. Variance is not linear</a:t>
            </a:r>
          </a:p>
          <a:p>
            <a:pPr lvl="0" rtl="0">
              <a:spcBef>
                <a:spcPts val="0"/>
              </a:spcBef>
              <a:buNone/>
            </a:pPr>
            <a:r>
              <a:t/>
            </a:r>
            <a:endParaRPr sz="1800"/>
          </a:p>
          <a:p>
            <a:pPr indent="-342900" lvl="0" marL="457200" rtl="0">
              <a:spcBef>
                <a:spcPts val="0"/>
              </a:spcBef>
              <a:buSzPct val="100000"/>
              <a:buAutoNum type="arabicParenR"/>
            </a:pPr>
            <a:r>
              <a:rPr lang="en" sz="1800">
                <a:solidFill>
                  <a:srgbClr val="0000FF"/>
                </a:solidFill>
              </a:rPr>
              <a:t>Var</a:t>
            </a:r>
            <a:r>
              <a:rPr lang="en" sz="1800">
                <a:solidFill>
                  <a:srgbClr val="0000FF"/>
                </a:solidFill>
              </a:rPr>
              <a:t>[X+Y] = Var[X] + Var[Y] </a:t>
            </a:r>
            <a:r>
              <a:rPr lang="en" sz="1800"/>
              <a:t>.. If X and Y are independent</a:t>
            </a:r>
          </a:p>
          <a:p>
            <a:pPr lvl="0" rtl="0">
              <a:spcBef>
                <a:spcPts val="0"/>
              </a:spcBef>
              <a:buNone/>
            </a:pPr>
            <a:r>
              <a:t/>
            </a:r>
            <a:endParaRPr sz="1800"/>
          </a:p>
          <a:p>
            <a:pPr lvl="0" rtl="0">
              <a:spcBef>
                <a:spcPts val="0"/>
              </a:spcBef>
              <a:buNone/>
            </a:pPr>
            <a:r>
              <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cxnSp>
        <p:nvCxnSpPr>
          <p:cNvPr id="125" name="Shape 125"/>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126" name="Shape 126"/>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127" name="Shape 127"/>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Joint and Conditional Probability</a:t>
            </a:r>
            <a:r>
              <a:rPr b="1" lang="en">
                <a:solidFill>
                  <a:srgbClr val="CC0000"/>
                </a:solidFill>
              </a:rPr>
              <a:t> </a:t>
            </a:r>
            <a:r>
              <a:rPr lang="en">
                <a:solidFill>
                  <a:srgbClr val="CC0000"/>
                </a:solidFill>
              </a:rPr>
              <a:t>| </a:t>
            </a:r>
          </a:p>
        </p:txBody>
      </p:sp>
      <p:pic>
        <p:nvPicPr>
          <p:cNvPr id="128" name="Shape 128"/>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129" name="Shape 129"/>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pic>
        <p:nvPicPr>
          <p:cNvPr descr="joint probability.png" id="130" name="Shape 130"/>
          <p:cNvPicPr preferRelativeResize="0"/>
          <p:nvPr/>
        </p:nvPicPr>
        <p:blipFill>
          <a:blip r:embed="rId4">
            <a:alphaModFix/>
          </a:blip>
          <a:stretch>
            <a:fillRect/>
          </a:stretch>
        </p:blipFill>
        <p:spPr>
          <a:xfrm>
            <a:off x="3956450" y="493037"/>
            <a:ext cx="5020475" cy="4151424"/>
          </a:xfrm>
          <a:prstGeom prst="rect">
            <a:avLst/>
          </a:prstGeom>
          <a:noFill/>
          <a:ln>
            <a:noFill/>
          </a:ln>
        </p:spPr>
      </p:pic>
      <p:sp>
        <p:nvSpPr>
          <p:cNvPr id="131" name="Shape 131"/>
          <p:cNvSpPr txBox="1"/>
          <p:nvPr/>
        </p:nvSpPr>
        <p:spPr>
          <a:xfrm>
            <a:off x="1325075" y="493050"/>
            <a:ext cx="2208300" cy="537300"/>
          </a:xfrm>
          <a:prstGeom prst="rect">
            <a:avLst/>
          </a:prstGeom>
          <a:noFill/>
          <a:ln>
            <a:noFill/>
          </a:ln>
        </p:spPr>
        <p:txBody>
          <a:bodyPr anchorCtr="0" anchor="t" bIns="91425" lIns="91425" rIns="91425" tIns="91425">
            <a:noAutofit/>
          </a:bodyPr>
          <a:lstStyle/>
          <a:p>
            <a:pPr lvl="0">
              <a:spcBef>
                <a:spcPts val="0"/>
              </a:spcBef>
              <a:buNone/>
            </a:pPr>
            <a:r>
              <a:rPr lang="en" sz="1800"/>
              <a:t>Joint Probability</a:t>
            </a:r>
          </a:p>
        </p:txBody>
      </p:sp>
      <p:sp>
        <p:nvSpPr>
          <p:cNvPr id="132" name="Shape 132"/>
          <p:cNvSpPr txBox="1"/>
          <p:nvPr/>
        </p:nvSpPr>
        <p:spPr>
          <a:xfrm>
            <a:off x="966975" y="2474250"/>
            <a:ext cx="2566500" cy="537300"/>
          </a:xfrm>
          <a:prstGeom prst="rect">
            <a:avLst/>
          </a:prstGeom>
          <a:noFill/>
          <a:ln>
            <a:noFill/>
          </a:ln>
        </p:spPr>
        <p:txBody>
          <a:bodyPr anchorCtr="0" anchor="t" bIns="91425" lIns="91425" rIns="91425" tIns="91425">
            <a:noAutofit/>
          </a:bodyPr>
          <a:lstStyle/>
          <a:p>
            <a:pPr lvl="0" rtl="0">
              <a:spcBef>
                <a:spcPts val="0"/>
              </a:spcBef>
              <a:buNone/>
            </a:pPr>
            <a:r>
              <a:rPr lang="en" sz="1800"/>
              <a:t>Conditional</a:t>
            </a:r>
            <a:r>
              <a:rPr lang="en" sz="1800"/>
              <a:t> Probability</a:t>
            </a:r>
          </a:p>
        </p:txBody>
      </p:sp>
      <p:sp>
        <p:nvSpPr>
          <p:cNvPr id="133" name="Shape 133"/>
          <p:cNvSpPr txBox="1"/>
          <p:nvPr/>
        </p:nvSpPr>
        <p:spPr>
          <a:xfrm>
            <a:off x="254875" y="1331250"/>
            <a:ext cx="3354900" cy="990600"/>
          </a:xfrm>
          <a:prstGeom prst="rect">
            <a:avLst/>
          </a:prstGeom>
          <a:noFill/>
          <a:ln>
            <a:noFill/>
          </a:ln>
        </p:spPr>
        <p:txBody>
          <a:bodyPr anchorCtr="0" anchor="t" bIns="91425" lIns="91425" rIns="91425" tIns="91425">
            <a:noAutofit/>
          </a:bodyPr>
          <a:lstStyle/>
          <a:p>
            <a:pPr lvl="0">
              <a:spcBef>
                <a:spcPts val="0"/>
              </a:spcBef>
              <a:buNone/>
            </a:pPr>
            <a:r>
              <a:rPr lang="en" sz="1800"/>
              <a:t>            Joint Probability of</a:t>
            </a:r>
          </a:p>
          <a:p>
            <a:pPr lvl="0" rtl="0">
              <a:spcBef>
                <a:spcPts val="0"/>
              </a:spcBef>
              <a:buNone/>
            </a:pPr>
            <a:r>
              <a:rPr lang="en" sz="1800"/>
              <a:t> Independent random variables</a:t>
            </a:r>
          </a:p>
        </p:txBody>
      </p:sp>
      <p:sp>
        <p:nvSpPr>
          <p:cNvPr id="134" name="Shape 134"/>
          <p:cNvSpPr txBox="1"/>
          <p:nvPr/>
        </p:nvSpPr>
        <p:spPr>
          <a:xfrm>
            <a:off x="453075" y="3693450"/>
            <a:ext cx="3354900" cy="818400"/>
          </a:xfrm>
          <a:prstGeom prst="rect">
            <a:avLst/>
          </a:prstGeom>
          <a:noFill/>
          <a:ln>
            <a:noFill/>
          </a:ln>
        </p:spPr>
        <p:txBody>
          <a:bodyPr anchorCtr="0" anchor="t" bIns="91425" lIns="91425" rIns="91425" tIns="91425">
            <a:noAutofit/>
          </a:bodyPr>
          <a:lstStyle/>
          <a:p>
            <a:pPr lvl="0" rtl="0">
              <a:spcBef>
                <a:spcPts val="0"/>
              </a:spcBef>
              <a:buNone/>
            </a:pPr>
            <a:r>
              <a:rPr lang="en" sz="1800"/>
              <a:t>    </a:t>
            </a:r>
            <a:r>
              <a:rPr lang="en" sz="1800"/>
              <a:t>Conditional Probability of Independent random variables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cxnSp>
        <p:nvCxnSpPr>
          <p:cNvPr id="139" name="Shape 139"/>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140" name="Shape 140"/>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141" name="Shape 141"/>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Mutually Exclusive, Independent Events</a:t>
            </a:r>
            <a:r>
              <a:rPr b="1" lang="en">
                <a:solidFill>
                  <a:srgbClr val="CC0000"/>
                </a:solidFill>
              </a:rPr>
              <a:t> </a:t>
            </a:r>
            <a:r>
              <a:rPr lang="en">
                <a:solidFill>
                  <a:srgbClr val="CC0000"/>
                </a:solidFill>
              </a:rPr>
              <a:t>| </a:t>
            </a:r>
          </a:p>
        </p:txBody>
      </p:sp>
      <p:pic>
        <p:nvPicPr>
          <p:cNvPr id="142" name="Shape 142"/>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143" name="Shape 143"/>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144" name="Shape 144"/>
          <p:cNvSpPr txBox="1"/>
          <p:nvPr/>
        </p:nvSpPr>
        <p:spPr>
          <a:xfrm>
            <a:off x="1192800" y="1085950"/>
            <a:ext cx="6876000" cy="1067100"/>
          </a:xfrm>
          <a:prstGeom prst="rect">
            <a:avLst/>
          </a:prstGeom>
          <a:noFill/>
          <a:ln>
            <a:noFill/>
          </a:ln>
        </p:spPr>
        <p:txBody>
          <a:bodyPr anchorCtr="0" anchor="t" bIns="91425" lIns="91425" rIns="91425" tIns="91425">
            <a:noAutofit/>
          </a:bodyPr>
          <a:lstStyle/>
          <a:p>
            <a:pPr lvl="0">
              <a:spcBef>
                <a:spcPts val="0"/>
              </a:spcBef>
              <a:buNone/>
            </a:pPr>
            <a:r>
              <a:rPr lang="en" sz="2400"/>
              <a:t>What is the difference between Mutually exclusive events and Independent Events ?</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8" name="Shape 148"/>
        <p:cNvGrpSpPr/>
        <p:nvPr/>
      </p:nvGrpSpPr>
      <p:grpSpPr>
        <a:xfrm>
          <a:off x="0" y="0"/>
          <a:ext cx="0" cy="0"/>
          <a:chOff x="0" y="0"/>
          <a:chExt cx="0" cy="0"/>
        </a:xfrm>
      </p:grpSpPr>
      <p:cxnSp>
        <p:nvCxnSpPr>
          <p:cNvPr id="149" name="Shape 149"/>
          <p:cNvCxnSpPr/>
          <p:nvPr/>
        </p:nvCxnSpPr>
        <p:spPr>
          <a:xfrm>
            <a:off x="220325" y="364475"/>
            <a:ext cx="8634600" cy="0"/>
          </a:xfrm>
          <a:prstGeom prst="straightConnector1">
            <a:avLst/>
          </a:prstGeom>
          <a:noFill/>
          <a:ln cap="flat" cmpd="sng" w="9525">
            <a:solidFill>
              <a:srgbClr val="595959"/>
            </a:solidFill>
            <a:prstDash val="solid"/>
            <a:round/>
            <a:headEnd len="lg" w="lg" type="none"/>
            <a:tailEnd len="lg" w="lg" type="none"/>
          </a:ln>
        </p:spPr>
      </p:cxnSp>
      <p:cxnSp>
        <p:nvCxnSpPr>
          <p:cNvPr id="150" name="Shape 150"/>
          <p:cNvCxnSpPr/>
          <p:nvPr/>
        </p:nvCxnSpPr>
        <p:spPr>
          <a:xfrm>
            <a:off x="220325" y="4773025"/>
            <a:ext cx="8634600" cy="0"/>
          </a:xfrm>
          <a:prstGeom prst="straightConnector1">
            <a:avLst/>
          </a:prstGeom>
          <a:noFill/>
          <a:ln cap="flat" cmpd="sng" w="9525">
            <a:solidFill>
              <a:srgbClr val="595959"/>
            </a:solidFill>
            <a:prstDash val="solid"/>
            <a:round/>
            <a:headEnd len="lg" w="lg" type="none"/>
            <a:tailEnd len="lg" w="lg" type="none"/>
          </a:ln>
        </p:spPr>
      </p:cxnSp>
      <p:sp>
        <p:nvSpPr>
          <p:cNvPr id="151" name="Shape 151"/>
          <p:cNvSpPr txBox="1"/>
          <p:nvPr/>
        </p:nvSpPr>
        <p:spPr>
          <a:xfrm>
            <a:off x="220325" y="0"/>
            <a:ext cx="73371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Mutually Exclusive, Independent Events </a:t>
            </a:r>
            <a:r>
              <a:rPr lang="en">
                <a:solidFill>
                  <a:srgbClr val="CC0000"/>
                </a:solidFill>
              </a:rPr>
              <a:t>| </a:t>
            </a:r>
          </a:p>
        </p:txBody>
      </p:sp>
      <p:pic>
        <p:nvPicPr>
          <p:cNvPr id="152" name="Shape 152"/>
          <p:cNvPicPr preferRelativeResize="0"/>
          <p:nvPr/>
        </p:nvPicPr>
        <p:blipFill>
          <a:blip r:embed="rId3">
            <a:alphaModFix/>
          </a:blip>
          <a:stretch>
            <a:fillRect/>
          </a:stretch>
        </p:blipFill>
        <p:spPr>
          <a:xfrm>
            <a:off x="7781111" y="4807550"/>
            <a:ext cx="1362887" cy="335949"/>
          </a:xfrm>
          <a:prstGeom prst="rect">
            <a:avLst/>
          </a:prstGeom>
          <a:noFill/>
          <a:ln>
            <a:noFill/>
          </a:ln>
        </p:spPr>
      </p:pic>
      <p:sp>
        <p:nvSpPr>
          <p:cNvPr id="153" name="Shape 153"/>
          <p:cNvSpPr txBox="1"/>
          <p:nvPr/>
        </p:nvSpPr>
        <p:spPr>
          <a:xfrm>
            <a:off x="254875" y="4773025"/>
            <a:ext cx="4930200" cy="316800"/>
          </a:xfrm>
          <a:prstGeom prst="rect">
            <a:avLst/>
          </a:prstGeom>
          <a:noFill/>
          <a:ln>
            <a:noFill/>
          </a:ln>
        </p:spPr>
        <p:txBody>
          <a:bodyPr anchorCtr="0" anchor="t" bIns="91425" lIns="91425" rIns="91425" tIns="91425">
            <a:noAutofit/>
          </a:bodyPr>
          <a:lstStyle/>
          <a:p>
            <a:pPr lvl="0" rtl="0">
              <a:spcBef>
                <a:spcPts val="0"/>
              </a:spcBef>
              <a:buNone/>
            </a:pPr>
            <a:r>
              <a:rPr b="1" lang="en">
                <a:solidFill>
                  <a:srgbClr val="CC0000"/>
                </a:solidFill>
              </a:rPr>
              <a:t>Jason Rebello  </a:t>
            </a:r>
            <a:r>
              <a:rPr lang="en">
                <a:solidFill>
                  <a:srgbClr val="CC0000"/>
                </a:solidFill>
              </a:rPr>
              <a:t>| </a:t>
            </a:r>
            <a:r>
              <a:rPr b="1" lang="en">
                <a:solidFill>
                  <a:srgbClr val="CC0000"/>
                </a:solidFill>
              </a:rPr>
              <a:t> </a:t>
            </a:r>
            <a:r>
              <a:rPr lang="en">
                <a:solidFill>
                  <a:srgbClr val="CC0000"/>
                </a:solidFill>
              </a:rPr>
              <a:t>Waterloo Autonomous Vehicles Lab</a:t>
            </a:r>
          </a:p>
        </p:txBody>
      </p:sp>
      <p:sp>
        <p:nvSpPr>
          <p:cNvPr id="154" name="Shape 154"/>
          <p:cNvSpPr txBox="1"/>
          <p:nvPr/>
        </p:nvSpPr>
        <p:spPr>
          <a:xfrm>
            <a:off x="919225" y="768225"/>
            <a:ext cx="6876000" cy="3603000"/>
          </a:xfrm>
          <a:prstGeom prst="rect">
            <a:avLst/>
          </a:prstGeom>
          <a:noFill/>
          <a:ln>
            <a:noFill/>
          </a:ln>
        </p:spPr>
        <p:txBody>
          <a:bodyPr anchorCtr="0" anchor="t" bIns="91425" lIns="91425" rIns="91425" tIns="91425">
            <a:noAutofit/>
          </a:bodyPr>
          <a:lstStyle/>
          <a:p>
            <a:pPr indent="-228600" lvl="0" marL="457200" rtl="0">
              <a:spcBef>
                <a:spcPts val="0"/>
              </a:spcBef>
              <a:buChar char="-"/>
            </a:pPr>
            <a:r>
              <a:rPr lang="en"/>
              <a:t>Events are mutually exclusive if the occurrence of one event excludes the occurrence of other events. Eg Tossing a coin. The result can either be heads or tails but not both</a:t>
            </a:r>
          </a:p>
          <a:p>
            <a:pPr lvl="0" rtl="0">
              <a:spcBef>
                <a:spcPts val="0"/>
              </a:spcBef>
              <a:buNone/>
            </a:pPr>
            <a:r>
              <a:t/>
            </a:r>
            <a:endParaRPr/>
          </a:p>
          <a:p>
            <a:pPr lvl="0">
              <a:spcBef>
                <a:spcPts val="0"/>
              </a:spcBef>
              <a:buNone/>
            </a:pPr>
            <a:r>
              <a:rPr lang="en"/>
              <a:t>	P(A U B) = P(A) + P(B)</a:t>
            </a:r>
          </a:p>
          <a:p>
            <a:pPr lvl="0">
              <a:spcBef>
                <a:spcPts val="0"/>
              </a:spcBef>
              <a:buNone/>
            </a:pPr>
            <a:r>
              <a:t/>
            </a:r>
            <a:endParaRPr/>
          </a:p>
          <a:p>
            <a:pPr lvl="0" rtl="0">
              <a:spcBef>
                <a:spcPts val="0"/>
              </a:spcBef>
              <a:buNone/>
            </a:pPr>
            <a:r>
              <a:rPr lang="en"/>
              <a:t>	P(A,B) = 0</a:t>
            </a:r>
          </a:p>
          <a:p>
            <a:pPr lvl="0" rtl="0">
              <a:spcBef>
                <a:spcPts val="0"/>
              </a:spcBef>
              <a:buNone/>
            </a:pPr>
            <a:r>
              <a:t/>
            </a:r>
            <a:endParaRPr/>
          </a:p>
          <a:p>
            <a:pPr lvl="0" rtl="0">
              <a:spcBef>
                <a:spcPts val="0"/>
              </a:spcBef>
              <a:buNone/>
            </a:pPr>
            <a:r>
              <a:t/>
            </a:r>
            <a:endParaRPr/>
          </a:p>
          <a:p>
            <a:pPr indent="-228600" lvl="0" marL="457200" rtl="0">
              <a:spcBef>
                <a:spcPts val="0"/>
              </a:spcBef>
              <a:buChar char="-"/>
            </a:pPr>
            <a:r>
              <a:rPr lang="en"/>
              <a:t>Events are independent if the occurrence of one event does not influence the occurrence of the other event. Eg Tossing two coins. The result of first flip does not affect the result of the second</a:t>
            </a:r>
          </a:p>
          <a:p>
            <a:pPr lvl="0" rtl="0">
              <a:spcBef>
                <a:spcPts val="0"/>
              </a:spcBef>
              <a:buNone/>
            </a:pPr>
            <a:r>
              <a:t/>
            </a:r>
            <a:endParaRPr/>
          </a:p>
          <a:p>
            <a:pPr lvl="0">
              <a:spcBef>
                <a:spcPts val="0"/>
              </a:spcBef>
              <a:buNone/>
            </a:pPr>
            <a:r>
              <a:rPr lang="en"/>
              <a:t>	P(A U B) = P(A) + P(B) - P(A)*P(B)</a:t>
            </a:r>
          </a:p>
          <a:p>
            <a:pPr lvl="0">
              <a:spcBef>
                <a:spcPts val="0"/>
              </a:spcBef>
              <a:buNone/>
            </a:pPr>
            <a:r>
              <a:t/>
            </a:r>
            <a:endParaRPr/>
          </a:p>
          <a:p>
            <a:pPr lvl="0">
              <a:spcBef>
                <a:spcPts val="0"/>
              </a:spcBef>
              <a:buNone/>
            </a:pPr>
            <a:r>
              <a:rPr lang="en"/>
              <a:t>	P(A,B) = P(A)*P(B)</a:t>
            </a:r>
          </a:p>
        </p:txBody>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