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80" r:id="rId2"/>
    <p:sldId id="299" r:id="rId3"/>
    <p:sldId id="312" r:id="rId4"/>
    <p:sldId id="302" r:id="rId5"/>
    <p:sldId id="313" r:id="rId6"/>
    <p:sldId id="310" r:id="rId7"/>
    <p:sldId id="314" r:id="rId8"/>
    <p:sldId id="303" r:id="rId9"/>
    <p:sldId id="318" r:id="rId10"/>
    <p:sldId id="311" r:id="rId11"/>
    <p:sldId id="304" r:id="rId12"/>
    <p:sldId id="306" r:id="rId13"/>
    <p:sldId id="315" r:id="rId14"/>
    <p:sldId id="307" r:id="rId15"/>
    <p:sldId id="316" r:id="rId16"/>
    <p:sldId id="308" r:id="rId17"/>
    <p:sldId id="309" r:id="rId18"/>
    <p:sldId id="317" r:id="rId19"/>
    <p:sldId id="305" r:id="rId20"/>
    <p:sldId id="31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5D5D"/>
    <a:srgbClr val="FDD3A5"/>
    <a:srgbClr val="FFA3A3"/>
    <a:srgbClr val="5DF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9C906-B4E1-4BE1-A570-B6158D24DAB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1FC7E-A4E4-4495-8AC5-9AFBFFB1F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05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35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5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08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15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15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48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4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77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0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4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41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28A67-77BE-4008-BC3E-1F473081C525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F3B93-6C67-4D0B-A750-DAAD148F0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99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0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8.pn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image" Target="../media/image17.png"/><Relationship Id="rId5" Type="http://schemas.openxmlformats.org/officeDocument/2006/relationships/tags" Target="../tags/tag32.xml"/><Relationship Id="rId10" Type="http://schemas.openxmlformats.org/officeDocument/2006/relationships/image" Target="../media/image16.png"/><Relationship Id="rId4" Type="http://schemas.openxmlformats.org/officeDocument/2006/relationships/tags" Target="../tags/tag31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tags" Target="../tags/tag41.xml"/><Relationship Id="rId7" Type="http://schemas.openxmlformats.org/officeDocument/2006/relationships/image" Target="../media/image24.png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image" Target="../media/image2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tags" Target="../tags/tag44.xml"/><Relationship Id="rId7" Type="http://schemas.openxmlformats.org/officeDocument/2006/relationships/image" Target="../media/image26.pn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25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tags" Target="../tags/tag47.xml"/><Relationship Id="rId7" Type="http://schemas.openxmlformats.org/officeDocument/2006/relationships/image" Target="../media/image29.png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image" Target="../media/image28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30.png"/><Relationship Id="rId5" Type="http://schemas.openxmlformats.org/officeDocument/2006/relationships/image" Target="../media/image31.pn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0.xml"/><Relationship Id="rId7" Type="http://schemas.openxmlformats.org/officeDocument/2006/relationships/image" Target="../media/image1.jpeg"/><Relationship Id="rId12" Type="http://schemas.openxmlformats.org/officeDocument/2006/relationships/image" Target="../media/image9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5.png"/><Relationship Id="rId5" Type="http://schemas.openxmlformats.org/officeDocument/2006/relationships/tags" Target="../tags/tag12.xml"/><Relationship Id="rId10" Type="http://schemas.openxmlformats.org/officeDocument/2006/relationships/image" Target="../media/image4.png"/><Relationship Id="rId4" Type="http://schemas.openxmlformats.org/officeDocument/2006/relationships/tags" Target="../tags/tag11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17.xml"/><Relationship Id="rId7" Type="http://schemas.openxmlformats.org/officeDocument/2006/relationships/image" Target="../media/image13.pn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1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tags" Target="../tags/tag20.xml"/><Relationship Id="rId7" Type="http://schemas.openxmlformats.org/officeDocument/2006/relationships/image" Target="../media/image1.jpe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2.xml"/><Relationship Id="rId10" Type="http://schemas.openxmlformats.org/officeDocument/2006/relationships/image" Target="../media/image17.png"/><Relationship Id="rId4" Type="http://schemas.openxmlformats.org/officeDocument/2006/relationships/tags" Target="../tags/tag21.xml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tags" Target="../tags/tag25.xml"/><Relationship Id="rId7" Type="http://schemas.openxmlformats.org/officeDocument/2006/relationships/image" Target="../media/image1.jpe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7.xml"/><Relationship Id="rId10" Type="http://schemas.openxmlformats.org/officeDocument/2006/relationships/image" Target="../media/image17.png"/><Relationship Id="rId4" Type="http://schemas.openxmlformats.org/officeDocument/2006/relationships/tags" Target="../tags/tag26.xml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0602" y="1355149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Estimator Properties and Linear Least Squares</a:t>
            </a:r>
            <a:endParaRPr lang="en-GB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137802" y="4817773"/>
            <a:ext cx="6858000" cy="1655762"/>
          </a:xfrm>
        </p:spPr>
        <p:txBody>
          <a:bodyPr/>
          <a:lstStyle/>
          <a:p>
            <a:r>
              <a:rPr lang="en-GB" dirty="0" err="1" smtClean="0"/>
              <a:t>Arun</a:t>
            </a:r>
            <a:r>
              <a:rPr lang="en-GB" dirty="0" smtClean="0"/>
              <a:t> Das</a:t>
            </a:r>
          </a:p>
          <a:p>
            <a:r>
              <a:rPr lang="en-GB" dirty="0" smtClean="0"/>
              <a:t>06/05/2017</a:t>
            </a:r>
          </a:p>
        </p:txBody>
      </p:sp>
    </p:spTree>
    <p:extLst>
      <p:ext uri="{BB962C8B-B14F-4D97-AF65-F5344CB8AC3E}">
        <p14:creationId xmlns:p14="http://schemas.microsoft.com/office/powerpoint/2010/main" val="93936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CRLB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Graphical Interpretation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794327" y="2244436"/>
            <a:ext cx="0" cy="21705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94327" y="4414983"/>
            <a:ext cx="24938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1228436" y="2650835"/>
            <a:ext cx="1246909" cy="1764147"/>
          </a:xfrm>
          <a:custGeom>
            <a:avLst/>
            <a:gdLst>
              <a:gd name="connsiteX0" fmla="*/ 0 w 1246909"/>
              <a:gd name="connsiteY0" fmla="*/ 1754911 h 1764147"/>
              <a:gd name="connsiteX1" fmla="*/ 683491 w 1246909"/>
              <a:gd name="connsiteY1" fmla="*/ 2 h 1764147"/>
              <a:gd name="connsiteX2" fmla="*/ 1246909 w 1246909"/>
              <a:gd name="connsiteY2" fmla="*/ 1764147 h 176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6909" h="1764147">
                <a:moveTo>
                  <a:pt x="0" y="1754911"/>
                </a:moveTo>
                <a:cubicBezTo>
                  <a:pt x="237836" y="876687"/>
                  <a:pt x="475673" y="-1537"/>
                  <a:pt x="683491" y="2"/>
                </a:cubicBezTo>
                <a:cubicBezTo>
                  <a:pt x="891309" y="1541"/>
                  <a:pt x="1174558" y="1617905"/>
                  <a:pt x="1246909" y="1764147"/>
                </a:cubicBez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500255" y="2244435"/>
            <a:ext cx="0" cy="21705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00255" y="4414981"/>
            <a:ext cx="3508663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5657275" y="3232727"/>
            <a:ext cx="2867891" cy="1182254"/>
          </a:xfrm>
          <a:custGeom>
            <a:avLst/>
            <a:gdLst>
              <a:gd name="connsiteX0" fmla="*/ 0 w 1246909"/>
              <a:gd name="connsiteY0" fmla="*/ 1754911 h 1764147"/>
              <a:gd name="connsiteX1" fmla="*/ 683491 w 1246909"/>
              <a:gd name="connsiteY1" fmla="*/ 2 h 1764147"/>
              <a:gd name="connsiteX2" fmla="*/ 1246909 w 1246909"/>
              <a:gd name="connsiteY2" fmla="*/ 1764147 h 176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6909" h="1764147">
                <a:moveTo>
                  <a:pt x="0" y="1754911"/>
                </a:moveTo>
                <a:cubicBezTo>
                  <a:pt x="237836" y="876687"/>
                  <a:pt x="475673" y="-1537"/>
                  <a:pt x="683491" y="2"/>
                </a:cubicBezTo>
                <a:cubicBezTo>
                  <a:pt x="891309" y="1541"/>
                  <a:pt x="1174558" y="1617905"/>
                  <a:pt x="1246909" y="1764147"/>
                </a:cubicBez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endCxn id="13" idx="1"/>
          </p:cNvCxnSpPr>
          <p:nvPr/>
        </p:nvCxnSpPr>
        <p:spPr>
          <a:xfrm flipH="1" flipV="1">
            <a:off x="1911927" y="2650837"/>
            <a:ext cx="36947" cy="175375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254586" y="3232726"/>
            <a:ext cx="1" cy="118225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39" y="4564749"/>
            <a:ext cx="341376" cy="2164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800" y="4576618"/>
            <a:ext cx="341376" cy="21640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03" y="1841687"/>
            <a:ext cx="1001268" cy="25298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21" y="1864959"/>
            <a:ext cx="1001268" cy="25298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47" y="732235"/>
            <a:ext cx="3005328" cy="35204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442743" y="5225754"/>
            <a:ext cx="703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Estimator Variance has </a:t>
            </a:r>
            <a:r>
              <a:rPr lang="en-GB" b="1" dirty="0" smtClean="0"/>
              <a:t>inverse</a:t>
            </a:r>
            <a:r>
              <a:rPr lang="en-GB" dirty="0" smtClean="0"/>
              <a:t> relationship to curvature of log likelihood!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729" y="5678495"/>
            <a:ext cx="3307080" cy="36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5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Problem Setup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030" y="1866407"/>
            <a:ext cx="923544" cy="2255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97" y="3184692"/>
            <a:ext cx="7060692" cy="136702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59980" y="745333"/>
            <a:ext cx="5599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Suppose we have an overdetermined system of equations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34564" y="4963825"/>
            <a:ext cx="2170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Measurement Model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07618" y="4963825"/>
            <a:ext cx="662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State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74047" y="4939952"/>
            <a:ext cx="1598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Measurements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417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Problem Setup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729" y="1664818"/>
            <a:ext cx="1976628" cy="45567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059980" y="745333"/>
            <a:ext cx="581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No exact solution, so we want to define a cost function that </a:t>
            </a:r>
          </a:p>
          <a:p>
            <a:pPr algn="ctr"/>
            <a:r>
              <a:rPr lang="en-GB" dirty="0" smtClean="0"/>
              <a:t>allows us to best fit the model to the data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1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Problem Setup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729" y="1664818"/>
            <a:ext cx="1976628" cy="4556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843" y="3696413"/>
            <a:ext cx="4724400" cy="72847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059980" y="745333"/>
            <a:ext cx="581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No exact solution, so we want to define a cost function that </a:t>
            </a:r>
          </a:p>
          <a:p>
            <a:pPr algn="ctr"/>
            <a:r>
              <a:rPr lang="en-GB" dirty="0" smtClean="0"/>
              <a:t>allows us to best fit the model to the data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923763" y="2826849"/>
            <a:ext cx="5723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Let’s pick squared deviation of the measurements from the</a:t>
            </a:r>
          </a:p>
          <a:p>
            <a:pPr algn="ctr"/>
            <a:r>
              <a:rPr lang="en-GB" dirty="0"/>
              <a:t>m</a:t>
            </a:r>
            <a:r>
              <a:rPr lang="en-GB" dirty="0" smtClean="0"/>
              <a:t>odelled measurements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14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Solution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320" y="1248048"/>
            <a:ext cx="5186172" cy="11643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916" y="3177677"/>
            <a:ext cx="2328672" cy="2941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320" y="4344785"/>
            <a:ext cx="4242816" cy="29413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094916" y="559737"/>
            <a:ext cx="3406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Expanding out the quadratic term: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863192" y="2696406"/>
            <a:ext cx="114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Note that: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3447854" y="3619628"/>
            <a:ext cx="1975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and is scalar.  Thus: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54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Solution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997" y="1293548"/>
            <a:ext cx="4242816" cy="2941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887" y="2945138"/>
            <a:ext cx="2496312" cy="28803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165" y="4583189"/>
            <a:ext cx="1857756" cy="28803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842475" y="2382572"/>
            <a:ext cx="366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Take derivative and set equal to zero: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694100" y="3995274"/>
            <a:ext cx="3959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Result is least-squares normal equations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3429000" y="4418573"/>
            <a:ext cx="2234045" cy="6002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05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Connection to Maximum Likelihood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551" y="2816975"/>
            <a:ext cx="1341120" cy="61722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59" y="1199004"/>
            <a:ext cx="6342888" cy="28346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69" y="4861392"/>
            <a:ext cx="6106668" cy="70256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008728" y="697922"/>
            <a:ext cx="2738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Recall maximum likelihood: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186290" y="2324850"/>
            <a:ext cx="4383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We can model the measurements as follows: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029922" y="4261512"/>
            <a:ext cx="669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Which gives us the following likelihood function we want to </a:t>
            </a:r>
            <a:r>
              <a:rPr lang="en-GB" b="1" dirty="0" smtClean="0"/>
              <a:t>maximize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7160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Connection to Maximum Likelihood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105" y="1448102"/>
            <a:ext cx="6106668" cy="70256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31258" y="848222"/>
            <a:ext cx="669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Which gives us the following likelihood function we want to </a:t>
            </a:r>
            <a:r>
              <a:rPr lang="en-GB" b="1" dirty="0" smtClean="0"/>
              <a:t>maximize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44146" y="3091373"/>
            <a:ext cx="4871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Maximizing the above is equivalent to minimizing: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023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Connection to Maximum Likelihood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357" y="3572765"/>
            <a:ext cx="3357372" cy="29108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105" y="1448102"/>
            <a:ext cx="6106668" cy="70256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31258" y="848222"/>
            <a:ext cx="669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Which gives us the following likelihood function we want to </a:t>
            </a:r>
            <a:r>
              <a:rPr lang="en-GB" b="1" dirty="0" smtClean="0"/>
              <a:t>maximize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44146" y="3091373"/>
            <a:ext cx="4871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Maximizing the above is equivalent to minimizing: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934206" y="4522666"/>
            <a:ext cx="5691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Which is also our quadratic (weighted) least squares cost!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689191" y="5318630"/>
            <a:ext cx="6250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So, for Gaussian Likelihood, the </a:t>
            </a:r>
            <a:r>
              <a:rPr lang="en-GB" b="1" dirty="0" smtClean="0"/>
              <a:t>least squares </a:t>
            </a:r>
            <a:r>
              <a:rPr lang="en-GB" dirty="0" smtClean="0"/>
              <a:t>estimate is also the</a:t>
            </a:r>
          </a:p>
          <a:p>
            <a:pPr algn="ctr"/>
            <a:r>
              <a:rPr lang="en-GB" dirty="0" smtClean="0"/>
              <a:t> </a:t>
            </a:r>
            <a:r>
              <a:rPr lang="en-GB" b="1" dirty="0" smtClean="0"/>
              <a:t>maximum likelihood </a:t>
            </a:r>
            <a:r>
              <a:rPr lang="en-GB" dirty="0" smtClean="0"/>
              <a:t>estimate!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5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Linear Least Squares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Linear Least Squares and CRLB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57412" y="848222"/>
            <a:ext cx="5844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Possible to show that the Least Squares estimate is </a:t>
            </a:r>
            <a:r>
              <a:rPr lang="en-GB" b="1" dirty="0" smtClean="0"/>
              <a:t>efficient</a:t>
            </a:r>
            <a:r>
              <a:rPr lang="en-GB" dirty="0" smtClean="0"/>
              <a:t>,</a:t>
            </a:r>
          </a:p>
          <a:p>
            <a:pPr algn="ctr"/>
            <a:r>
              <a:rPr lang="en-GB" dirty="0" smtClean="0"/>
              <a:t>with information matrix: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127" y="2010203"/>
            <a:ext cx="1534668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Definitions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Important concepts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280154" y="4340068"/>
            <a:ext cx="4405884" cy="846774"/>
            <a:chOff x="2207490" y="632753"/>
            <a:chExt cx="4405884" cy="846774"/>
          </a:xfrm>
        </p:grpSpPr>
        <p:pic>
          <p:nvPicPr>
            <p:cNvPr id="16" name="Picture 15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7490" y="1191491"/>
              <a:ext cx="4405884" cy="288036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3046340" y="632753"/>
              <a:ext cx="2728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Cauchy–Schwarz inequality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644213" y="673024"/>
            <a:ext cx="1677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Expected Value:</a:t>
            </a:r>
            <a:endParaRPr lang="en-GB" dirty="0"/>
          </a:p>
        </p:txBody>
      </p:sp>
      <p:pic>
        <p:nvPicPr>
          <p:cNvPr id="23" name="Picture 2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01" y="1299780"/>
            <a:ext cx="1990344" cy="28194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703" y="1952753"/>
            <a:ext cx="2644140" cy="28194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877194" y="277787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Variance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722" y="3336613"/>
            <a:ext cx="2884932" cy="2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8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Homework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4042" y="848222"/>
            <a:ext cx="5250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Show that these two forms of the CRLB are equivalent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721" y="2475868"/>
            <a:ext cx="3307080" cy="3611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721" y="1776010"/>
            <a:ext cx="3322320" cy="36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1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Properties of Estimators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Bias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490" y="1704491"/>
            <a:ext cx="2020824" cy="7391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348" y="3413242"/>
            <a:ext cx="1245108" cy="304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632823" y="1037772"/>
            <a:ext cx="320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estimator </a:t>
            </a:r>
            <a:r>
              <a:rPr lang="en-GB" b="1" dirty="0" smtClean="0"/>
              <a:t>Bias</a:t>
            </a:r>
            <a:r>
              <a:rPr lang="en-GB" dirty="0" smtClean="0"/>
              <a:t> is defined as: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223489" y="2968551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Called </a:t>
            </a:r>
            <a:r>
              <a:rPr lang="en-GB" b="1" dirty="0" smtClean="0"/>
              <a:t>unbiased</a:t>
            </a:r>
            <a:r>
              <a:rPr lang="en-GB" dirty="0" smtClean="0"/>
              <a:t> if: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424213" y="4315263"/>
            <a:ext cx="419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Let’s do an example with the sample mean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35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Estimation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How Good Can the Estimate Be?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85650" y="1102426"/>
            <a:ext cx="396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Suppose we have an unbiased estimator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436" y="1884920"/>
            <a:ext cx="1348740" cy="304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458477" y="3608510"/>
            <a:ext cx="425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Let’s manipulate the above equation a bit…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4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Definitions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Important concepts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280152" y="3674207"/>
            <a:ext cx="4405884" cy="846774"/>
            <a:chOff x="2207490" y="632753"/>
            <a:chExt cx="4405884" cy="846774"/>
          </a:xfrm>
        </p:grpSpPr>
        <p:pic>
          <p:nvPicPr>
            <p:cNvPr id="16" name="Picture 1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7490" y="1191491"/>
              <a:ext cx="4405884" cy="288036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3046340" y="632753"/>
              <a:ext cx="2728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Cauchy–Schwarz inequality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207703" y="758484"/>
            <a:ext cx="2644140" cy="1327745"/>
            <a:chOff x="3207703" y="758484"/>
            <a:chExt cx="2644140" cy="1327745"/>
          </a:xfrm>
        </p:grpSpPr>
        <p:sp>
          <p:nvSpPr>
            <p:cNvPr id="18" name="TextBox 17"/>
            <p:cNvSpPr txBox="1"/>
            <p:nvPr/>
          </p:nvSpPr>
          <p:spPr>
            <a:xfrm>
              <a:off x="3644211" y="758484"/>
              <a:ext cx="1677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Expected Value:</a:t>
              </a:r>
              <a:endParaRPr lang="en-GB" dirty="0"/>
            </a:p>
          </p:txBody>
        </p:sp>
        <p:pic>
          <p:nvPicPr>
            <p:cNvPr id="23" name="Picture 22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4601" y="1299780"/>
              <a:ext cx="1990344" cy="28194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03" y="1804289"/>
              <a:ext cx="2644140" cy="281940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3040628" y="2451224"/>
            <a:ext cx="2884932" cy="742960"/>
            <a:chOff x="2880431" y="2544444"/>
            <a:chExt cx="2884932" cy="742960"/>
          </a:xfrm>
        </p:grpSpPr>
        <p:sp>
          <p:nvSpPr>
            <p:cNvPr id="25" name="TextBox 24"/>
            <p:cNvSpPr txBox="1"/>
            <p:nvPr/>
          </p:nvSpPr>
          <p:spPr>
            <a:xfrm>
              <a:off x="3904903" y="2544444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Variance</a:t>
              </a:r>
              <a:endParaRPr lang="en-GB" dirty="0"/>
            </a:p>
          </p:txBody>
        </p:sp>
        <p:pic>
          <p:nvPicPr>
            <p:cNvPr id="28" name="Picture 27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431" y="3014608"/>
              <a:ext cx="2884932" cy="272796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3675029" y="4928866"/>
            <a:ext cx="1478280" cy="821376"/>
            <a:chOff x="3675029" y="4928866"/>
            <a:chExt cx="1478280" cy="821376"/>
          </a:xfrm>
        </p:grpSpPr>
        <p:sp>
          <p:nvSpPr>
            <p:cNvPr id="19" name="TextBox 18"/>
            <p:cNvSpPr txBox="1"/>
            <p:nvPr/>
          </p:nvSpPr>
          <p:spPr>
            <a:xfrm>
              <a:off x="3770660" y="4928866"/>
              <a:ext cx="12870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Log identity</a:t>
              </a:r>
              <a:endParaRPr lang="en-GB" dirty="0"/>
            </a:p>
          </p:txBody>
        </p:sp>
        <p:pic>
          <p:nvPicPr>
            <p:cNvPr id="6" name="Picture 5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5029" y="5369242"/>
              <a:ext cx="1478280" cy="381000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/>
        </p:nvSpPr>
        <p:spPr>
          <a:xfrm>
            <a:off x="3119002" y="800287"/>
            <a:ext cx="2806558" cy="13689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996454" y="2447690"/>
            <a:ext cx="3066637" cy="9547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141710" y="3680853"/>
            <a:ext cx="4637781" cy="9547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463635" y="4937594"/>
            <a:ext cx="1858343" cy="9547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2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CC0000"/>
                </a:solidFill>
              </a:rPr>
              <a:t>Cramer Rao Lower Bound</a:t>
            </a:r>
            <a:r>
              <a:rPr lang="en-GB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004" y="2235297"/>
            <a:ext cx="3307080" cy="36118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004" y="1650491"/>
            <a:ext cx="3322320" cy="36118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036735" y="698808"/>
            <a:ext cx="4966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have just derived the </a:t>
            </a:r>
            <a:r>
              <a:rPr lang="en-GB" b="1" dirty="0" smtClean="0"/>
              <a:t>Cramer Rao Lower Bound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949001" y="3216048"/>
            <a:ext cx="4919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Bounds the variance of the estimator as a function</a:t>
            </a:r>
          </a:p>
          <a:p>
            <a:pPr algn="ctr"/>
            <a:r>
              <a:rPr lang="en-GB" dirty="0" smtClean="0"/>
              <a:t>Of the derivative of the log likelihood function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842722" y="4174632"/>
            <a:ext cx="513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An estimator that meets this bound is called </a:t>
            </a:r>
            <a:r>
              <a:rPr lang="en-GB" b="1" dirty="0" smtClean="0"/>
              <a:t>Efficient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443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Cramer Rao Lower Bound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721776" y="734408"/>
            <a:ext cx="337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Can also derive multivariate case: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816927" y="3216048"/>
            <a:ext cx="5183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Where            is called the </a:t>
            </a:r>
            <a:r>
              <a:rPr lang="en-GB" b="1" dirty="0" smtClean="0"/>
              <a:t>Fisher Information Matrix</a:t>
            </a:r>
            <a:endParaRPr lang="en-GB" b="1" dirty="0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776" y="3272618"/>
            <a:ext cx="420624" cy="25298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456" y="2016166"/>
            <a:ext cx="1798320" cy="31851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942" y="4035753"/>
            <a:ext cx="7257288" cy="45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86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Cramer Rao Lower Bound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Graphical Interpretation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794327" y="2244436"/>
            <a:ext cx="0" cy="21705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94327" y="4414983"/>
            <a:ext cx="24938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1228436" y="2650835"/>
            <a:ext cx="1246909" cy="1764147"/>
          </a:xfrm>
          <a:custGeom>
            <a:avLst/>
            <a:gdLst>
              <a:gd name="connsiteX0" fmla="*/ 0 w 1246909"/>
              <a:gd name="connsiteY0" fmla="*/ 1754911 h 1764147"/>
              <a:gd name="connsiteX1" fmla="*/ 683491 w 1246909"/>
              <a:gd name="connsiteY1" fmla="*/ 2 h 1764147"/>
              <a:gd name="connsiteX2" fmla="*/ 1246909 w 1246909"/>
              <a:gd name="connsiteY2" fmla="*/ 1764147 h 176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6909" h="1764147">
                <a:moveTo>
                  <a:pt x="0" y="1754911"/>
                </a:moveTo>
                <a:cubicBezTo>
                  <a:pt x="237836" y="876687"/>
                  <a:pt x="475673" y="-1537"/>
                  <a:pt x="683491" y="2"/>
                </a:cubicBezTo>
                <a:cubicBezTo>
                  <a:pt x="891309" y="1541"/>
                  <a:pt x="1174558" y="1617905"/>
                  <a:pt x="1246909" y="1764147"/>
                </a:cubicBez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500255" y="2244435"/>
            <a:ext cx="0" cy="21705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00255" y="4414981"/>
            <a:ext cx="3508663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5657275" y="3232727"/>
            <a:ext cx="2867891" cy="1182254"/>
          </a:xfrm>
          <a:custGeom>
            <a:avLst/>
            <a:gdLst>
              <a:gd name="connsiteX0" fmla="*/ 0 w 1246909"/>
              <a:gd name="connsiteY0" fmla="*/ 1754911 h 1764147"/>
              <a:gd name="connsiteX1" fmla="*/ 683491 w 1246909"/>
              <a:gd name="connsiteY1" fmla="*/ 2 h 1764147"/>
              <a:gd name="connsiteX2" fmla="*/ 1246909 w 1246909"/>
              <a:gd name="connsiteY2" fmla="*/ 1764147 h 176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6909" h="1764147">
                <a:moveTo>
                  <a:pt x="0" y="1754911"/>
                </a:moveTo>
                <a:cubicBezTo>
                  <a:pt x="237836" y="876687"/>
                  <a:pt x="475673" y="-1537"/>
                  <a:pt x="683491" y="2"/>
                </a:cubicBezTo>
                <a:cubicBezTo>
                  <a:pt x="891309" y="1541"/>
                  <a:pt x="1174558" y="1617905"/>
                  <a:pt x="1246909" y="1764147"/>
                </a:cubicBez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endCxn id="13" idx="1"/>
          </p:cNvCxnSpPr>
          <p:nvPr/>
        </p:nvCxnSpPr>
        <p:spPr>
          <a:xfrm flipH="1" flipV="1">
            <a:off x="1911927" y="2650837"/>
            <a:ext cx="36947" cy="175375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254586" y="3232726"/>
            <a:ext cx="1" cy="118225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39" y="4564749"/>
            <a:ext cx="341376" cy="2164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800" y="4576618"/>
            <a:ext cx="341376" cy="21640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03" y="1841687"/>
            <a:ext cx="1001268" cy="25298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21" y="1864959"/>
            <a:ext cx="1001268" cy="25298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47" y="732235"/>
            <a:ext cx="3005328" cy="35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0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472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C0000"/>
                </a:solidFill>
              </a:rPr>
              <a:t>Cramer Rao Lower Bound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Graphical Interpretation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255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471" y="6483927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CC0000"/>
                </a:solidFill>
              </a:rPr>
              <a:t>Arun</a:t>
            </a:r>
            <a:r>
              <a:rPr lang="en-GB" b="1" dirty="0" smtClean="0">
                <a:solidFill>
                  <a:srgbClr val="CC0000"/>
                </a:solidFill>
              </a:rPr>
              <a:t> Das </a:t>
            </a:r>
            <a:r>
              <a:rPr lang="en-GB" dirty="0" smtClean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45471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7659911" y="6494320"/>
            <a:ext cx="1484091" cy="363681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794327" y="2244436"/>
            <a:ext cx="0" cy="21705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94327" y="4414983"/>
            <a:ext cx="24938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1228436" y="2650835"/>
            <a:ext cx="1246909" cy="1764147"/>
          </a:xfrm>
          <a:custGeom>
            <a:avLst/>
            <a:gdLst>
              <a:gd name="connsiteX0" fmla="*/ 0 w 1246909"/>
              <a:gd name="connsiteY0" fmla="*/ 1754911 h 1764147"/>
              <a:gd name="connsiteX1" fmla="*/ 683491 w 1246909"/>
              <a:gd name="connsiteY1" fmla="*/ 2 h 1764147"/>
              <a:gd name="connsiteX2" fmla="*/ 1246909 w 1246909"/>
              <a:gd name="connsiteY2" fmla="*/ 1764147 h 176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6909" h="1764147">
                <a:moveTo>
                  <a:pt x="0" y="1754911"/>
                </a:moveTo>
                <a:cubicBezTo>
                  <a:pt x="237836" y="876687"/>
                  <a:pt x="475673" y="-1537"/>
                  <a:pt x="683491" y="2"/>
                </a:cubicBezTo>
                <a:cubicBezTo>
                  <a:pt x="891309" y="1541"/>
                  <a:pt x="1174558" y="1617905"/>
                  <a:pt x="1246909" y="1764147"/>
                </a:cubicBez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500255" y="2244435"/>
            <a:ext cx="0" cy="21705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00255" y="4414981"/>
            <a:ext cx="3508663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5657275" y="3232727"/>
            <a:ext cx="2867891" cy="1182254"/>
          </a:xfrm>
          <a:custGeom>
            <a:avLst/>
            <a:gdLst>
              <a:gd name="connsiteX0" fmla="*/ 0 w 1246909"/>
              <a:gd name="connsiteY0" fmla="*/ 1754911 h 1764147"/>
              <a:gd name="connsiteX1" fmla="*/ 683491 w 1246909"/>
              <a:gd name="connsiteY1" fmla="*/ 2 h 1764147"/>
              <a:gd name="connsiteX2" fmla="*/ 1246909 w 1246909"/>
              <a:gd name="connsiteY2" fmla="*/ 1764147 h 176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6909" h="1764147">
                <a:moveTo>
                  <a:pt x="0" y="1754911"/>
                </a:moveTo>
                <a:cubicBezTo>
                  <a:pt x="237836" y="876687"/>
                  <a:pt x="475673" y="-1537"/>
                  <a:pt x="683491" y="2"/>
                </a:cubicBezTo>
                <a:cubicBezTo>
                  <a:pt x="891309" y="1541"/>
                  <a:pt x="1174558" y="1617905"/>
                  <a:pt x="1246909" y="1764147"/>
                </a:cubicBez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endCxn id="13" idx="1"/>
          </p:cNvCxnSpPr>
          <p:nvPr/>
        </p:nvCxnSpPr>
        <p:spPr>
          <a:xfrm flipH="1" flipV="1">
            <a:off x="1911927" y="2650837"/>
            <a:ext cx="36947" cy="175375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254586" y="3232726"/>
            <a:ext cx="1" cy="118225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39" y="4564749"/>
            <a:ext cx="341376" cy="2164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800" y="4576618"/>
            <a:ext cx="341376" cy="21640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03" y="1841687"/>
            <a:ext cx="1001268" cy="25298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21" y="1864959"/>
            <a:ext cx="1001268" cy="25298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47" y="732235"/>
            <a:ext cx="3005328" cy="3520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23061" y="5011870"/>
            <a:ext cx="1777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More sharpness</a:t>
            </a:r>
          </a:p>
          <a:p>
            <a:r>
              <a:rPr lang="en-GB" dirty="0" smtClean="0"/>
              <a:t>Less Variance</a:t>
            </a:r>
          </a:p>
          <a:p>
            <a:r>
              <a:rPr lang="en-GB" dirty="0" smtClean="0"/>
              <a:t>High Information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363622" y="5011870"/>
            <a:ext cx="19270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Less sharpness</a:t>
            </a:r>
          </a:p>
          <a:p>
            <a:r>
              <a:rPr lang="en-GB" dirty="0" smtClean="0"/>
              <a:t>High Variance</a:t>
            </a:r>
          </a:p>
          <a:p>
            <a:r>
              <a:rPr lang="en-GB" dirty="0" smtClean="0"/>
              <a:t>Lower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8.75"/>
  <p:tag name="ORIGINALWIDTH" val="979.5"/>
  <p:tag name="LATEXADDIN" val="\documentclass{article}&#10;\usepackage{amsmath}&#10;\pagestyle{empty}&#10;\begin{document}&#10;&#10;&#10;$E[X] = \int x p(x)dx$&#10;&#10;\end{document}"/>
  <p:tag name="IGUANATEXSIZE" val="20"/>
  <p:tag name="IGUANATEXCURSOR" val="10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8.75"/>
  <p:tag name="ORIGINALWIDTH" val="979.5"/>
  <p:tag name="LATEXADDIN" val="\documentclass{article}&#10;\usepackage{amsmath}&#10;\pagestyle{empty}&#10;\begin{document}&#10;&#10;&#10;$E[X] = \int x p(x)dx$&#10;&#10;\end{document}"/>
  <p:tag name="IGUANATEXSIZE" val="20"/>
  <p:tag name="IGUANATEXCURSOR" val="10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8.75"/>
  <p:tag name="ORIGINALWIDTH" val="1301.25"/>
  <p:tag name="LATEXADDIN" val="\documentclass{article}&#10;\usepackage{amsmath}&#10;\pagestyle{empty}&#10;\begin{document}&#10;&#10;&#10;$E[g(X)] = \int g(x) p(x) dx$&#10;&#10;\end{document}"/>
  <p:tag name="IGUANATEXSIZE" val="20"/>
  <p:tag name="IGUANATEXCURSOR" val="1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1.75"/>
  <p:tag name="ORIGINALWIDTH" val="2168.25"/>
  <p:tag name="LATEXADDIN" val="\documentclass{article}&#10;\usepackage{amsmath}&#10;\pagestyle{empty}&#10;\begin{document}&#10;&#10;&#10;$[\int f(x)g(x)dx]^2 \leq  \int [f(x)]^2 dx  \int [g(x)]^2 dx $&#10;&#10;\end{document}"/>
  <p:tag name="IGUANATEXSIZE" val="20"/>
  <p:tag name="IGUANATEXCURSOR" val="12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7.75"/>
  <p:tag name="ORIGINALWIDTH" val="1627.5"/>
  <p:tag name="LATEXADDIN" val="\documentclass{article}&#10;\usepackage{amsmath}&#10;\pagestyle{empty}&#10;\begin{document}&#10;&#10;&#10;$\operatorname{var}( \hat {\theta} ) \geq - E \big[ \frac{\partial^2}{\partial \theta^2} \operatorname{log} p(x|\theta) \big]^{-1}$&#10;&#10;\end{document}"/>
  <p:tag name="IGUANATEXSIZE" val="20"/>
  <p:tag name="IGUANATEXCURSOR" val="21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7.75"/>
  <p:tag name="ORIGINALWIDTH" val="1635"/>
  <p:tag name="LATEXADDIN" val="\documentclass{article}&#10;\usepackage{amsmath}&#10;\pagestyle{empty}&#10;\begin{document}&#10;&#10;&#10;$\operatorname{var}( \hat {\theta} ) \geq  E \big[ ( \frac{\partial}{\partial \theta} \operatorname{log} p(x|\theta))^2 \big]^{-1}$&#10;&#10;\end{document}"/>
  <p:tag name="IGUANATEXSIZE" val="20"/>
  <p:tag name="IGUANATEXCURSOR" val="12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24.5"/>
  <p:tag name="ORIGINALWIDTH" val="207"/>
  <p:tag name="LATEXADDIN" val="\documentclass{article}&#10;\usepackage{amsmath}&#10;\pagestyle{empty}&#10;\begin{document}&#10;&#10;$I(\theta)$&#10;&#10;&#10;\end{document}"/>
  <p:tag name="IGUANATEXSIZE" val="20"/>
  <p:tag name="IGUANATEXCURSOR" val="9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56.75"/>
  <p:tag name="ORIGINALWIDTH" val="885"/>
  <p:tag name="LATEXADDIN" val="\documentclass{article}&#10;\usepackage{amsmath}&#10;\pagestyle{empty}&#10;\begin{document}&#10;&#10;$Cov(\hat{\theta)} \geq I(\theta)^{-1}$&#10;&#10;&#10;\end{document}"/>
  <p:tag name="IGUANATEXSIZE" val="20"/>
  <p:tag name="IGUANATEXCURSOR" val="11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24.25"/>
  <p:tag name="ORIGINALWIDTH" val="3571.5"/>
  <p:tag name="LATEXADDIN" val="\documentclass{article}&#10;\usepackage{amsmath}&#10;\pagestyle{empty}&#10;\begin{document}&#10;&#10;$I_{m, k}&#10;= \mathrm{E} \left[&#10; \frac{\partial }{\partial \theta_m} \log f\left(x |{\theta}\right)&#10; \frac{\partial }{\partial \theta_k} \log f\left(x |{\theta}\right)&#10;\right] = -\mathrm{E} \left[&#10; \frac{\partial ^2}{\partial \theta_m \partial \theta_k} \log f\left(x | {\theta}\right)&#10;\right]$&#10;&#10;&#10;\end{document}"/>
  <p:tag name="IGUANATEXSIZE" val="20"/>
  <p:tag name="IGUANATEXCURSOR" val="35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6.5"/>
  <p:tag name="ORIGINALWIDTH" val="168"/>
  <p:tag name="LATEXADDIN" val="\documentclass{article}&#10;\usepackage{amsmath}&#10;\pagestyle{empty}&#10;\begin{document}&#10;&#10;&#10;$\theta_{ml}$&#10;&#10;\end{document}"/>
  <p:tag name="IGUANATEXSIZE" val="20"/>
  <p:tag name="IGUANATEXCURSOR" val="9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6.5"/>
  <p:tag name="ORIGINALWIDTH" val="168"/>
  <p:tag name="LATEXADDIN" val="\documentclass{article}&#10;\usepackage{amsmath}&#10;\pagestyle{empty}&#10;\begin{document}&#10;&#10;&#10;$\theta_{ml}$&#10;&#10;\end{document}"/>
  <p:tag name="IGUANATEXSIZE" val="20"/>
  <p:tag name="IGUANATEXCURSOR" val="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8.75"/>
  <p:tag name="ORIGINALWIDTH" val="1301.25"/>
  <p:tag name="LATEXADDIN" val="\documentclass{article}&#10;\usepackage{amsmath}&#10;\pagestyle{empty}&#10;\begin{document}&#10;&#10;&#10;$E[g(X)] = \int g(x) p(x) dx$&#10;&#10;\end{document}"/>
  <p:tag name="IGUANATEXSIZE" val="20"/>
  <p:tag name="IGUANATEXCURSOR" val="11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24.5"/>
  <p:tag name="ORIGINALWIDTH" val="492.75"/>
  <p:tag name="LATEXADDIN" val="\documentclass{article}&#10;\usepackage{amsmath}&#10;\pagestyle{empty}&#10;\begin{document}&#10;&#10;&#10;$\operatorname{log} p(x|\theta)$&#10;&#10;\end{document}"/>
  <p:tag name="IGUANATEXSIZE" val="20"/>
  <p:tag name="IGUANATEXCURSOR" val="11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24.5"/>
  <p:tag name="ORIGINALWIDTH" val="492.75"/>
  <p:tag name="LATEXADDIN" val="\documentclass{article}&#10;\usepackage{amsmath}&#10;\pagestyle{empty}&#10;\begin{document}&#10;&#10;&#10;$\operatorname{log} p(x|\theta)$&#10;&#10;\end{document}"/>
  <p:tag name="IGUANATEXSIZE" val="20"/>
  <p:tag name="IGUANATEXCURSOR" val="11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3.25"/>
  <p:tag name="ORIGINALWIDTH" val="1479"/>
  <p:tag name="LATEXADDIN" val="\documentclass{article}&#10;\usepackage{amsmath}&#10;\pagestyle{empty}&#10;\begin{document}&#10;&#10;&#10;$\operatorname{curvature} = -\frac{\partial^2}{\partial \theta^2} \operatorname{log} p(x|\theta)$&#10;&#10;\end{document}"/>
  <p:tag name="IGUANATEXSIZE" val="20"/>
  <p:tag name="IGUANATEXCURSOR" val="11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6.5"/>
  <p:tag name="ORIGINALWIDTH" val="168"/>
  <p:tag name="LATEXADDIN" val="\documentclass{article}&#10;\usepackage{amsmath}&#10;\pagestyle{empty}&#10;\begin{document}&#10;&#10;&#10;$\theta_{ml}$&#10;&#10;\end{document}"/>
  <p:tag name="IGUANATEXSIZE" val="20"/>
  <p:tag name="IGUANATEXCURSOR" val="9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6.5"/>
  <p:tag name="ORIGINALWIDTH" val="168"/>
  <p:tag name="LATEXADDIN" val="\documentclass{article}&#10;\usepackage{amsmath}&#10;\pagestyle{empty}&#10;\begin{document}&#10;&#10;&#10;$\theta_{ml}$&#10;&#10;\end{document}"/>
  <p:tag name="IGUANATEXSIZE" val="20"/>
  <p:tag name="IGUANATEXCURSOR" val="9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24.5"/>
  <p:tag name="ORIGINALWIDTH" val="492.75"/>
  <p:tag name="LATEXADDIN" val="\documentclass{article}&#10;\usepackage{amsmath}&#10;\pagestyle{empty}&#10;\begin{document}&#10;&#10;&#10;$\operatorname{log} p(x|\theta)$&#10;&#10;\end{document}"/>
  <p:tag name="IGUANATEXSIZE" val="20"/>
  <p:tag name="IGUANATEXCURSOR" val="11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24.5"/>
  <p:tag name="ORIGINALWIDTH" val="492.75"/>
  <p:tag name="LATEXADDIN" val="\documentclass{article}&#10;\usepackage{amsmath}&#10;\pagestyle{empty}&#10;\begin{document}&#10;&#10;&#10;$\operatorname{log} p(x|\theta)$&#10;&#10;\end{document}"/>
  <p:tag name="IGUANATEXSIZE" val="20"/>
  <p:tag name="IGUANATEXCURSOR" val="11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3.25"/>
  <p:tag name="ORIGINALWIDTH" val="1479"/>
  <p:tag name="LATEXADDIN" val="\documentclass{article}&#10;\usepackage{amsmath}&#10;\pagestyle{empty}&#10;\begin{document}&#10;&#10;&#10;$\operatorname{curvature} = -\frac{\partial^2}{\partial \theta^2} \operatorname{log} p(x|\theta)$&#10;&#10;\end{document}"/>
  <p:tag name="IGUANATEXSIZE" val="20"/>
  <p:tag name="IGUANATEXCURSOR" val="11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6.5"/>
  <p:tag name="ORIGINALWIDTH" val="168"/>
  <p:tag name="LATEXADDIN" val="\documentclass{article}&#10;\usepackage{amsmath}&#10;\pagestyle{empty}&#10;\begin{document}&#10;&#10;&#10;$\theta_{ml}$&#10;&#10;\end{document}"/>
  <p:tag name="IGUANATEXSIZE" val="20"/>
  <p:tag name="IGUANATEXCURSOR" val="9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6.5"/>
  <p:tag name="ORIGINALWIDTH" val="168"/>
  <p:tag name="LATEXADDIN" val="\documentclass{article}&#10;\usepackage{amsmath}&#10;\pagestyle{empty}&#10;\begin{document}&#10;&#10;&#10;$\theta_{ml}$&#10;&#10;\end{document}"/>
  <p:tag name="IGUANATEXSIZE" val="20"/>
  <p:tag name="IGUANATEXCURSOR" val="9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4.25"/>
  <p:tag name="ORIGINALWIDTH" val="1419.75"/>
  <p:tag name="LATEXADDIN" val="\documentclass{article}&#10;\usepackage{amsmath}&#10;\pagestyle{empty}&#10;\begin{document}&#10;&#10;&#10;$Var[X] = E[ (X - E[X])^2]$&#10;&#10;\end{document}"/>
  <p:tag name="IGUANATEXSIZE" val="20"/>
  <p:tag name="IGUANATEXCURSOR" val="10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24.5"/>
  <p:tag name="ORIGINALWIDTH" val="492.75"/>
  <p:tag name="LATEXADDIN" val="\documentclass{article}&#10;\usepackage{amsmath}&#10;\pagestyle{empty}&#10;\begin{document}&#10;&#10;&#10;$\operatorname{log} p(x|\theta)$&#10;&#10;\end{document}"/>
  <p:tag name="IGUANATEXSIZE" val="20"/>
  <p:tag name="IGUANATEXCURSOR" val="1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24.5"/>
  <p:tag name="ORIGINALWIDTH" val="492.75"/>
  <p:tag name="LATEXADDIN" val="\documentclass{article}&#10;\usepackage{amsmath}&#10;\pagestyle{empty}&#10;\begin{document}&#10;&#10;&#10;$\operatorname{log} p(x|\theta)$&#10;&#10;\end{document}"/>
  <p:tag name="IGUANATEXSIZE" val="20"/>
  <p:tag name="IGUANATEXCURSOR" val="11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3.25"/>
  <p:tag name="ORIGINALWIDTH" val="1479"/>
  <p:tag name="LATEXADDIN" val="\documentclass{article}&#10;\usepackage{amsmath}&#10;\pagestyle{empty}&#10;\begin{document}&#10;&#10;&#10;$\operatorname{curvature} = -\frac{\partial^2}{\partial \theta^2} \operatorname{log} p(x|\theta)$&#10;&#10;\end{document}"/>
  <p:tag name="IGUANATEXSIZE" val="20"/>
  <p:tag name="IGUANATEXCURSOR" val="11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7.75"/>
  <p:tag name="ORIGINALWIDTH" val="1627.5"/>
  <p:tag name="LATEXADDIN" val="\documentclass{article}&#10;\usepackage{amsmath}&#10;\pagestyle{empty}&#10;\begin{document}&#10;&#10;&#10;$\operatorname{var}( \hat {\theta} ) = - E \big[ \frac{\partial^2}{\partial \theta^2} \operatorname{log} p(x|\theta) \big]^{-1}$&#10;&#10;\end{document}"/>
  <p:tag name="IGUANATEXSIZE" val="20"/>
  <p:tag name="IGUANATEXCURSOR" val="12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1"/>
  <p:tag name="ORIGINALWIDTH" val="454.5"/>
  <p:tag name="LATEXADDIN" val="\documentclass{article}&#10;\usepackage{amsmath}&#10;\pagestyle{empty}&#10;\begin{document}&#10;&#10;\begin{equation*}&#10;\mathbf {X} \boldsymbol {\Theta} = \mathbf {y}&#10;\end{equation*}&#10;&#10;&#10;\end{document}"/>
  <p:tag name="IGUANATEXSIZE" val="20"/>
  <p:tag name="IGUANATEXCURSOR" val="13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72.75"/>
  <p:tag name="ORIGINALWIDTH" val="3474.75"/>
  <p:tag name="LATEXADDIN" val="\documentclass{article}&#10;\usepackage{amsmath}&#10;\pagestyle{empty}&#10;\begin{document}&#10;&#10;\begin{equation*}&#10;\mathbf {X}=\begin{bmatrix}&#10;X_{11} &amp; X_{12} &amp; \cdots &amp; X_{1n} \\&#10;X_{21} &amp; X_{22} &amp; \cdots &amp; X_{2n} \\&#10;\vdots &amp; \vdots &amp; \ddots &amp; \vdots \\&#10;X_{m1} &amp; X_{m2} &amp; \cdots &amp; X_{mn}&#10;\end{bmatrix} ,&#10;\qquad \boldsymbol \Theta = \begin{bmatrix}&#10;\theta_1 \\ \theta_2 \\ \vdots \\ \theta_n \end{bmatrix} ,&#10;\qquad \mathbf y = \begin{bmatrix}&#10;y_1 \\ y_2 \\ \vdots \\ y_m&#10;\end{bmatrix}\end{equation*}&#10;&#10;&#10;\end{document}"/>
  <p:tag name="IGUANATEXSIZE" val="20"/>
  <p:tag name="IGUANATEXCURSOR" val="37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24.25"/>
  <p:tag name="ORIGINALWIDTH" val="972.75"/>
  <p:tag name="LATEXADDIN" val="\documentclass{article}&#10;\usepackage{amsmath}&#10;\pagestyle{empty}&#10;\begin{document}&#10;&#10;\begin{equation*}&#10;\hat{\boldsymbol{\Theta}} = \underset{\boldsymbol{\Theta}}{\operatorname{arg\,min}}\,S(\boldsymbol{\Theta})&#10;\end{equation*}&#10;&#10;&#10;\end{document}"/>
  <p:tag name="IGUANATEXSIZE" val="20"/>
  <p:tag name="IGUANATEXCURSOR" val="1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24.25"/>
  <p:tag name="ORIGINALWIDTH" val="972.75"/>
  <p:tag name="LATEXADDIN" val="\documentclass{article}&#10;\usepackage{amsmath}&#10;\pagestyle{empty}&#10;\begin{document}&#10;&#10;\begin{equation*}&#10;\hat{\boldsymbol{\Theta}} = \underset{\boldsymbol{\Theta}}{\operatorname{arg\,min}}\,S(\boldsymbol{\Theta})&#10;\end{equation*}&#10;&#10;&#10;\end{document}"/>
  <p:tag name="IGUANATEXSIZE" val="20"/>
  <p:tag name="IGUANATEXCURSOR" val="1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58.5"/>
  <p:tag name="ORIGINALWIDTH" val="2325"/>
  <p:tag name="LATEXADDIN" val="\documentclass{article}&#10;\usepackage{amsmath}&#10;\pagestyle{empty}&#10;\begin{document}&#10;&#10;\begin{equation*}&#10;S(\boldsymbol{\Theta}) = \sum_{i=1}^m \bigl| y_i - \sum_{j=1}^n X_{ij}\theta_j\bigr|^2 = \bigl\|\mathbf y - \mathbf X \boldsymbol \Theta \bigr\|^2\end{equation*}&#10;&#10;&#10;\end{document}"/>
  <p:tag name="IGUANATEXSIZE" val="20"/>
  <p:tag name="IGUANATEXCURSOR" val="17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73"/>
  <p:tag name="ORIGINALWIDTH" val="2552.25"/>
  <p:tag name="LATEXADDIN" val="\documentclass{article}&#10;\usepackage{amsmath}&#10;\pagestyle{empty}&#10;\begin{document}&#10;&#10;\begin{align*}&#10;S(\boldsymbol{\Theta}) &#10;&amp;= \bigl\|\mathbf y - \mathbf X \boldsymbol \Theta \bigr\|^2 \\&#10;&amp;= (\mathbf y-\mathbf X \boldsymbol \Theta)^{\rm T}(\mathbf y-\mathbf X \boldsymbol \Theta) \\&#10;&amp;= \mathbf y ^{\rm T} \mathbf y - \boldsymbol \Theta ^{\rm T} \mathbf X ^{\rm T} \mathbf y - \mathbf y ^{\rm T} \mathbf X \boldsymbol \Theta + \boldsymbol \Theta ^{\rm T} \mathbf X ^{\rm T} \mathbf X \boldsymbol \Theta&#10;\end{align*}&#10;&#10;&#10;\end{document}"/>
  <p:tag name="IGUANATEXSIZE" val="20"/>
  <p:tag name="IGUANATEXCURSOR" val="28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1.75"/>
  <p:tag name="ORIGINALWIDTH" val="2168.25"/>
  <p:tag name="LATEXADDIN" val="\documentclass{article}&#10;\usepackage{amsmath}&#10;\pagestyle{empty}&#10;\begin{document}&#10;&#10;&#10;$[\int f(x)g(x)dx]^2 \leq  \int [f(x)]^2 dx  \int [g(x)]^2 dx $&#10;&#10;\end{document}"/>
  <p:tag name="IGUANATEXSIZE" val="20"/>
  <p:tag name="IGUANATEXCURSOR" val="12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4.75"/>
  <p:tag name="ORIGINALWIDTH" val="1146"/>
  <p:tag name="LATEXADDIN" val="\documentclass{article}&#10;\usepackage{amsmath}&#10;\pagestyle{empty}&#10;\begin{document}&#10;&#10;\begin{equation*}&#10;(\boldsymbol \Theta ^{\rm T} \mathbf X ^{\rm T} \mathbf y ) ^{\rm T} = \mathbf y ^{\rm T} \mathbf X \boldsymbol \Theta&#10;\end{equation*}&#10;&#10;&#10;\end{document}"/>
  <p:tag name="IGUANATEXSIZE" val="20"/>
  <p:tag name="IGUANATEXCURSOR" val="1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4.75"/>
  <p:tag name="ORIGINALWIDTH" val="2088"/>
  <p:tag name="LATEXADDIN" val="\documentclass{article}&#10;\usepackage{amsmath}&#10;\pagestyle{empty}&#10;\begin{document}&#10;&#10;\begin{equation*}&#10;S(\boldsymbol{\Theta}) = \mathbf y ^{\rm T} \mathbf y - 2\boldsymbol \Theta ^{\rm T} \mathbf X ^{\rm T} \mathbf y + \boldsymbol \Theta ^{\rm T} \mathbf X ^{\rm T} \mathbf X \boldsymbol \Theta&#10;\end{equation*}&#10;&#10;&#10;\end{document}"/>
  <p:tag name="IGUANATEXSIZE" val="20"/>
  <p:tag name="IGUANATEXCURSOR" val="9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4.75"/>
  <p:tag name="ORIGINALWIDTH" val="2088"/>
  <p:tag name="LATEXADDIN" val="\documentclass{article}&#10;\usepackage{amsmath}&#10;\pagestyle{empty}&#10;\begin{document}&#10;&#10;\begin{equation*}&#10;S(\boldsymbol{\Theta}) = \mathbf y ^{\rm T} \mathbf y - 2\boldsymbol \Theta ^{\rm T} \mathbf X ^{\rm T} \mathbf y + \boldsymbol \Theta ^{\rm T} \mathbf X ^{\rm T} \mathbf X \boldsymbol \Theta&#10;\end{equation*}&#10;&#10;&#10;\end{document}"/>
  <p:tag name="IGUANATEXSIZE" val="20"/>
  <p:tag name="IGUANATEXCURSOR" val="9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1.75"/>
  <p:tag name="ORIGINALWIDTH" val="1228.5"/>
  <p:tag name="LATEXADDIN" val="\documentclass{article}&#10;\usepackage{amsmath}&#10;\pagestyle{empty}&#10;\begin{document}&#10;&#10;\begin{equation*}&#10;- \mathbf X^{\rm T} \mathbf y+ (\mathbf X^{\rm T} \mathbf X ){\boldsymbol{\Theta}} = 0&#10;\end{equation*}&#10;&#10;&#10;\end{document}"/>
  <p:tag name="IGUANATEXSIZE" val="20"/>
  <p:tag name="IGUANATEXCURSOR" val="9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1.75"/>
  <p:tag name="ORIGINALWIDTH" val="914.25"/>
  <p:tag name="LATEXADDIN" val="\documentclass{article}&#10;\usepackage{amsmath}&#10;\pagestyle{empty}&#10;\begin{document}&#10;&#10;\begin{equation*}&#10; (\mathbf X^{\rm T} \mathbf X ){\boldsymbol{\Theta}} =  \mathbf X^{\rm T} \mathbf y&#10;\end{equation*}&#10;&#10;&#10;\end{document}"/>
  <p:tag name="IGUANATEXSIZE" val="20"/>
  <p:tag name="IGUANATEXCURSOR" val="15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03.75"/>
  <p:tag name="ORIGINALWIDTH" val="660"/>
  <p:tag name="LATEXADDIN" val="\documentclass{article}&#10;\usepackage{amsmath}&#10;\pagestyle{empty}&#10;\begin{document}&#10;&#10;\begin{align*}&#10;\mathbf y &amp;= \mathbf X \boldsymbol \Theta + \mathbf \epsilon \\&#10;\mathbf \epsilon &amp; \sim \mathcal{N}(0,\Sigma)&#10;\end{align*}&#10;&#10;&#10;\end{document}"/>
  <p:tag name="IGUANATEXSIZE" val="20"/>
  <p:tag name="IGUANATEXCURSOR" val="14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9.5"/>
  <p:tag name="ORIGINALWIDTH" val="3121.5"/>
  <p:tag name="LATEXADDIN" val="\documentclass{article}&#10;\usepackage{amsmath}&#10;\pagestyle{empty}&#10;\begin{document}&#10;&#10;$\mathcal{L}(\Theta\,;\,x_1,\ldots,x_n) = f(x_1,x_2,\ldots,x_n\mid\Theta) = \prod_{i=1}^n f(x_i\mid\Theta)$&#10;&#10;&#10;\end{document}"/>
  <p:tag name="IGUANATEXSIZE" val="20"/>
  <p:tag name="IGUANATEXCURSOR" val="7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45.75"/>
  <p:tag name="ORIGINALWIDTH" val="3005.25"/>
  <p:tag name="LATEXADDIN" val="\documentclass{article}&#10;\usepackage{amsmath}&#10;\pagestyle{empty}&#10;\begin{document}&#10;&#10;\begin{equation*}&#10;\mathcal{L}(\Theta\,;\,x_1,\ldots,x_n) = \frac{\exp\left(-\frac{1}{2}({\mathbf y}-\mathbf X \boldsymbol \Theta )^\mathrm{T}{\boldsymbol\Sigma}^{-1}({\mathbf y}-\mathbf X \boldsymbol \Theta )\right)}{\sqrt{|2\pi\boldsymbol\Sigma|}}&#10;\end{equation*}&#10;&#10;&#10;\end{document}"/>
  <p:tag name="IGUANATEXSIZE" val="20"/>
  <p:tag name="IGUANATEXCURSOR" val="288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45.75"/>
  <p:tag name="ORIGINALWIDTH" val="3005.25"/>
  <p:tag name="LATEXADDIN" val="\documentclass{article}&#10;\usepackage{amsmath}&#10;\pagestyle{empty}&#10;\begin{document}&#10;&#10;\begin{equation*}&#10;\mathcal{L}(\Theta\,;\,x_1,\ldots,x_n) = \frac{\exp\left(-\frac{1}{2}({\mathbf y}-\mathbf X \boldsymbol \Theta )^\mathrm{T}{\boldsymbol\Sigma}^{-1}({\mathbf y}-\mathbf X \boldsymbol \Theta )\right)}{\sqrt{|2\pi\boldsymbol\Sigma|}}&#10;\end{equation*}&#10;&#10;&#10;\end{document}"/>
  <p:tag name="IGUANATEXSIZE" val="20"/>
  <p:tag name="IGUANATEXCURSOR" val="28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43.25"/>
  <p:tag name="ORIGINALWIDTH" val="1652.25"/>
  <p:tag name="LATEXADDIN" val="\documentclass{article}&#10;\usepackage{amsmath}&#10;\pagestyle{empty}&#10;\begin{document}&#10;&#10;\begin{equation*}&#10;C = ({\mathbf y}-\mathbf X \boldsymbol \Theta )^\mathrm{T}{\boldsymbol\Sigma}^{-1}({\mathbf y}-\mathbf X \boldsymbol \Theta)&#10;\end{equation*}&#10;&#10;&#10;\end{document}"/>
  <p:tag name="IGUANATEXSIZE" val="20"/>
  <p:tag name="IGUANATEXCURSOR" val="10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63.75"/>
  <p:tag name="ORIGINALWIDTH" val="994.5"/>
  <p:tag name="LATEXADDIN" val="\documentclass{article}&#10;\usepackage{amsmath}&#10;\pagestyle{empty}&#10;\begin{document}&#10;&#10;\begin{align*}&#10;\operatorname{Bias}(\hat{\theta}) &amp;= E[\hat{\theta}] - \theta \\&#10;&amp; = E[\hat{\theta} - \theta]&#10;\end{align*}&#10;&#10;\end{document}"/>
  <p:tag name="IGUANATEXSIZE" val="20"/>
  <p:tag name="IGUANATEXCURSOR" val="18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45.75"/>
  <p:tag name="ORIGINALWIDTH" val="3005.25"/>
  <p:tag name="LATEXADDIN" val="\documentclass{article}&#10;\usepackage{amsmath}&#10;\pagestyle{empty}&#10;\begin{document}&#10;&#10;\begin{equation*}&#10;\mathcal{L}(\Theta\,;\,x_1,\ldots,x_n) = \frac{\exp\left(-\frac{1}{2}({\mathbf y}-\mathbf X \boldsymbol \Theta )^\mathrm{T}{\boldsymbol\Sigma}^{-1}({\mathbf y}-\mathbf X \boldsymbol \Theta )\right)}{\sqrt{|2\pi\boldsymbol\Sigma|}}&#10;\end{equation*}&#10;&#10;&#10;\end{document}"/>
  <p:tag name="IGUANATEXSIZE" val="20"/>
  <p:tag name="IGUANATEXCURSOR" val="288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2.5"/>
  <p:tag name="ORIGINALWIDTH" val="755.25"/>
  <p:tag name="LATEXADDIN" val="\documentclass{article}&#10;\usepackage{amsmath}&#10;\pagestyle{empty}&#10;\begin{document}&#10;&#10;\begin{equation*}&#10;I = \mathbf X^{T} {\boldsymbol\Sigma}^{-1}\mathbf X&#10;\end{equation*}&#10;&#10;&#10;\end{document}"/>
  <p:tag name="IGUANATEXSIZE" val="20"/>
  <p:tag name="IGUANATEXCURSOR" val="10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7.75"/>
  <p:tag name="ORIGINALWIDTH" val="1627.5"/>
  <p:tag name="LATEXADDIN" val="\documentclass{article}&#10;\usepackage{amsmath}&#10;\pagestyle{empty}&#10;\begin{document}&#10;&#10;&#10;$\operatorname{var}( \hat {\theta} ) \geq - E \big[ \frac{\partial^2}{\partial \theta^2} \operatorname{log} p(x|\theta) \big]^{-1}$&#10;&#10;\end{document}"/>
  <p:tag name="IGUANATEXSIZE" val="20"/>
  <p:tag name="IGUANATEXCURSOR" val="21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7.75"/>
  <p:tag name="ORIGINALWIDTH" val="1635"/>
  <p:tag name="LATEXADDIN" val="\documentclass{article}&#10;\usepackage{amsmath}&#10;\pagestyle{empty}&#10;\begin{document}&#10;&#10;&#10;$\operatorname{var}( \hat {\theta} ) \geq  E \big[ ( \frac{\partial}{\partial \theta} \operatorname{log} p(x|\theta))^2 \big]^{-1}$&#10;&#10;\end{document}"/>
  <p:tag name="IGUANATEXSIZE" val="20"/>
  <p:tag name="IGUANATEXCURSOR" val="12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50"/>
  <p:tag name="ORIGINALWIDTH" val="612.75"/>
  <p:tag name="LATEXADDIN" val="\documentclass{article}&#10;\usepackage{amsmath}&#10;\pagestyle{empty}&#10;\begin{document}&#10;&#10;$\operatorname{Bias}(\hat{\theta}) = 0$&#10;&#10;&#10;\end{document}"/>
  <p:tag name="IGUANATEXSIZE" val="20"/>
  <p:tag name="IGUANATEXCURSOR" val="11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50"/>
  <p:tag name="ORIGINALWIDTH" val="663.75"/>
  <p:tag name="LATEXADDIN" val="\documentclass{article}&#10;\usepackage{amsmath}&#10;\pagestyle{empty}&#10;\begin{document}&#10;&#10;\begin{align*}&#10;E[\hat{\theta} - \theta] = 0&#10;\end{align*}&#10;&#10;\end{document}"/>
  <p:tag name="IGUANATEXSIZE" val="20"/>
  <p:tag name="IGUANATEXCURSOR" val="12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7.5"/>
  <p:tag name="ORIGINALWIDTH" val="727.5"/>
  <p:tag name="LATEXADDIN" val="\documentclass{article}&#10;\usepackage{amsmath}&#10;\pagestyle{empty}&#10;\begin{document}&#10;&#10;&#10;$\frac{\partial f}{\partial g} =  f \frac{ \partial \operatorname{log}(f)}{\partial g}$&#10;&#10;\end{document}"/>
  <p:tag name="IGUANATEXSIZE" val="20"/>
  <p:tag name="IGUANATEXCURSOR" val="13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4.25"/>
  <p:tag name="ORIGINALWIDTH" val="1419.75"/>
  <p:tag name="LATEXADDIN" val="\documentclass{article}&#10;\usepackage{amsmath}&#10;\pagestyle{empty}&#10;\begin{document}&#10;&#10;&#10;$Var[X] = E[ (X - E[X])^2]$&#10;&#10;\end{document}"/>
  <p:tag name="IGUANATEXSIZE" val="20"/>
  <p:tag name="IGUANATEXCURSOR" val="107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2319</TotalTime>
  <Words>593</Words>
  <Application>Microsoft Office PowerPoint</Application>
  <PresentationFormat>On-screen Show (4:3)</PresentationFormat>
  <Paragraphs>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Estimator Properties and Linear Least Squares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adas</dc:creator>
  <cp:lastModifiedBy>arun.das.uwaterloo@gmail.com</cp:lastModifiedBy>
  <cp:revision>417</cp:revision>
  <dcterms:created xsi:type="dcterms:W3CDTF">2016-10-01T10:01:55Z</dcterms:created>
  <dcterms:modified xsi:type="dcterms:W3CDTF">2017-06-18T05:12:39Z</dcterms:modified>
</cp:coreProperties>
</file>