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280" r:id="rId2"/>
    <p:sldId id="299" r:id="rId3"/>
    <p:sldId id="259" r:id="rId4"/>
    <p:sldId id="293" r:id="rId5"/>
    <p:sldId id="320" r:id="rId6"/>
    <p:sldId id="295" r:id="rId7"/>
    <p:sldId id="292" r:id="rId8"/>
    <p:sldId id="294" r:id="rId9"/>
    <p:sldId id="298" r:id="rId10"/>
    <p:sldId id="315" r:id="rId11"/>
    <p:sldId id="296" r:id="rId12"/>
    <p:sldId id="316" r:id="rId13"/>
    <p:sldId id="297" r:id="rId14"/>
    <p:sldId id="300" r:id="rId15"/>
    <p:sldId id="301" r:id="rId16"/>
    <p:sldId id="302" r:id="rId17"/>
    <p:sldId id="317" r:id="rId18"/>
    <p:sldId id="304" r:id="rId19"/>
    <p:sldId id="303" r:id="rId20"/>
    <p:sldId id="321" r:id="rId21"/>
    <p:sldId id="306" r:id="rId22"/>
    <p:sldId id="322" r:id="rId23"/>
    <p:sldId id="307" r:id="rId24"/>
    <p:sldId id="308" r:id="rId25"/>
    <p:sldId id="323" r:id="rId26"/>
    <p:sldId id="310" r:id="rId27"/>
    <p:sldId id="311" r:id="rId28"/>
    <p:sldId id="318" r:id="rId29"/>
    <p:sldId id="319" r:id="rId30"/>
    <p:sldId id="312" r:id="rId31"/>
    <p:sldId id="313" r:id="rId32"/>
    <p:sldId id="324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FF5D5D"/>
    <a:srgbClr val="FDD3A5"/>
    <a:srgbClr val="FFA3A3"/>
    <a:srgbClr val="5DFF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06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09C906-B4E1-4BE1-A570-B6158D24DAB0}" type="datetimeFigureOut">
              <a:rPr lang="en-GB" smtClean="0"/>
              <a:t>16/05/2017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61FC7E-A4E4-4495-8AC5-9AFBFFB1FD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79059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28A67-77BE-4008-BC3E-1F473081C525}" type="datetimeFigureOut">
              <a:rPr lang="en-GB" smtClean="0"/>
              <a:t>16/05/2017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F3B93-6C67-4D0B-A750-DAAD148F0D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4359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28A67-77BE-4008-BC3E-1F473081C525}" type="datetimeFigureOut">
              <a:rPr lang="en-GB" smtClean="0"/>
              <a:t>16/05/2017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F3B93-6C67-4D0B-A750-DAAD148F0D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5651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28A67-77BE-4008-BC3E-1F473081C525}" type="datetimeFigureOut">
              <a:rPr lang="en-GB" smtClean="0"/>
              <a:t>16/05/2017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F3B93-6C67-4D0B-A750-DAAD148F0D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8087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28A67-77BE-4008-BC3E-1F473081C525}" type="datetimeFigureOut">
              <a:rPr lang="en-GB" smtClean="0"/>
              <a:t>16/05/2017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F3B93-6C67-4D0B-A750-DAAD148F0D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0152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28A67-77BE-4008-BC3E-1F473081C525}" type="datetimeFigureOut">
              <a:rPr lang="en-GB" smtClean="0"/>
              <a:t>16/05/2017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F3B93-6C67-4D0B-A750-DAAD148F0D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7154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28A67-77BE-4008-BC3E-1F473081C525}" type="datetimeFigureOut">
              <a:rPr lang="en-GB" smtClean="0"/>
              <a:t>16/05/2017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F3B93-6C67-4D0B-A750-DAAD148F0D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5481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28A67-77BE-4008-BC3E-1F473081C525}" type="datetimeFigureOut">
              <a:rPr lang="en-GB" smtClean="0"/>
              <a:t>16/05/2017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F3B93-6C67-4D0B-A750-DAAD148F0D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1445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28A67-77BE-4008-BC3E-1F473081C525}" type="datetimeFigureOut">
              <a:rPr lang="en-GB" smtClean="0"/>
              <a:t>16/05/2017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F3B93-6C67-4D0B-A750-DAAD148F0D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7772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28A67-77BE-4008-BC3E-1F473081C525}" type="datetimeFigureOut">
              <a:rPr lang="en-GB" smtClean="0"/>
              <a:t>16/05/2017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F3B93-6C67-4D0B-A750-DAAD148F0D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6205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28A67-77BE-4008-BC3E-1F473081C525}" type="datetimeFigureOut">
              <a:rPr lang="en-GB" smtClean="0"/>
              <a:t>16/05/2017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F3B93-6C67-4D0B-A750-DAAD148F0D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8544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28A67-77BE-4008-BC3E-1F473081C525}" type="datetimeFigureOut">
              <a:rPr lang="en-GB" smtClean="0"/>
              <a:t>16/05/2017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F3B93-6C67-4D0B-A750-DAAD148F0D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5413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828A67-77BE-4008-BC3E-1F473081C525}" type="datetimeFigureOut">
              <a:rPr lang="en-GB" smtClean="0"/>
              <a:t>16/05/2017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BF3B93-6C67-4D0B-A750-DAAD148F0D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6995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2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image" Target="../media/image31.png"/><Relationship Id="rId5" Type="http://schemas.openxmlformats.org/officeDocument/2006/relationships/image" Target="../media/image30.emf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31.xml"/><Relationship Id="rId13" Type="http://schemas.openxmlformats.org/officeDocument/2006/relationships/image" Target="../media/image36.png"/><Relationship Id="rId18" Type="http://schemas.openxmlformats.org/officeDocument/2006/relationships/image" Target="../media/image41.png"/><Relationship Id="rId3" Type="http://schemas.openxmlformats.org/officeDocument/2006/relationships/tags" Target="../tags/tag26.xml"/><Relationship Id="rId21" Type="http://schemas.openxmlformats.org/officeDocument/2006/relationships/image" Target="../media/image44.png"/><Relationship Id="rId7" Type="http://schemas.openxmlformats.org/officeDocument/2006/relationships/tags" Target="../tags/tag30.xml"/><Relationship Id="rId12" Type="http://schemas.openxmlformats.org/officeDocument/2006/relationships/image" Target="../media/image1.jpeg"/><Relationship Id="rId17" Type="http://schemas.openxmlformats.org/officeDocument/2006/relationships/image" Target="../media/image40.png"/><Relationship Id="rId2" Type="http://schemas.openxmlformats.org/officeDocument/2006/relationships/tags" Target="../tags/tag25.xml"/><Relationship Id="rId16" Type="http://schemas.openxmlformats.org/officeDocument/2006/relationships/image" Target="../media/image39.png"/><Relationship Id="rId20" Type="http://schemas.openxmlformats.org/officeDocument/2006/relationships/image" Target="../media/image43.png"/><Relationship Id="rId1" Type="http://schemas.openxmlformats.org/officeDocument/2006/relationships/tags" Target="../tags/tag24.xml"/><Relationship Id="rId6" Type="http://schemas.openxmlformats.org/officeDocument/2006/relationships/tags" Target="../tags/tag29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28.xml"/><Relationship Id="rId15" Type="http://schemas.openxmlformats.org/officeDocument/2006/relationships/image" Target="../media/image38.png"/><Relationship Id="rId10" Type="http://schemas.openxmlformats.org/officeDocument/2006/relationships/tags" Target="../tags/tag33.xml"/><Relationship Id="rId19" Type="http://schemas.openxmlformats.org/officeDocument/2006/relationships/image" Target="../media/image42.png"/><Relationship Id="rId4" Type="http://schemas.openxmlformats.org/officeDocument/2006/relationships/tags" Target="../tags/tag27.xml"/><Relationship Id="rId9" Type="http://schemas.openxmlformats.org/officeDocument/2006/relationships/tags" Target="../tags/tag32.xml"/><Relationship Id="rId1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7.gif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tags" Target="../tags/tag44.xml"/><Relationship Id="rId7" Type="http://schemas.openxmlformats.org/officeDocument/2006/relationships/image" Target="../media/image55.png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image" Target="../media/image54.png"/><Relationship Id="rId5" Type="http://schemas.openxmlformats.org/officeDocument/2006/relationships/image" Target="../media/image1.jpeg"/><Relationship Id="rId4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13" Type="http://schemas.openxmlformats.org/officeDocument/2006/relationships/image" Target="../media/image60.png"/><Relationship Id="rId3" Type="http://schemas.openxmlformats.org/officeDocument/2006/relationships/tags" Target="../tags/tag47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59.png"/><Relationship Id="rId2" Type="http://schemas.openxmlformats.org/officeDocument/2006/relationships/tags" Target="../tags/tag46.xml"/><Relationship Id="rId16" Type="http://schemas.openxmlformats.org/officeDocument/2006/relationships/image" Target="../media/image32.png"/><Relationship Id="rId1" Type="http://schemas.openxmlformats.org/officeDocument/2006/relationships/tags" Target="../tags/tag45.xml"/><Relationship Id="rId6" Type="http://schemas.openxmlformats.org/officeDocument/2006/relationships/tags" Target="../tags/tag50.xml"/><Relationship Id="rId11" Type="http://schemas.openxmlformats.org/officeDocument/2006/relationships/image" Target="../media/image58.png"/><Relationship Id="rId5" Type="http://schemas.openxmlformats.org/officeDocument/2006/relationships/tags" Target="../tags/tag49.xml"/><Relationship Id="rId15" Type="http://schemas.openxmlformats.org/officeDocument/2006/relationships/image" Target="../media/image31.png"/><Relationship Id="rId10" Type="http://schemas.openxmlformats.org/officeDocument/2006/relationships/image" Target="../media/image57.png"/><Relationship Id="rId4" Type="http://schemas.openxmlformats.org/officeDocument/2006/relationships/tags" Target="../tags/tag48.xml"/><Relationship Id="rId9" Type="http://schemas.openxmlformats.org/officeDocument/2006/relationships/image" Target="../media/image35.emf"/><Relationship Id="rId14" Type="http://schemas.openxmlformats.org/officeDocument/2006/relationships/image" Target="../media/image61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png"/><Relationship Id="rId4" Type="http://schemas.openxmlformats.org/officeDocument/2006/relationships/image" Target="../media/image66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.emf"/><Relationship Id="rId4" Type="http://schemas.openxmlformats.org/officeDocument/2006/relationships/image" Target="../media/image70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5.emf"/><Relationship Id="rId4" Type="http://schemas.openxmlformats.org/officeDocument/2006/relationships/image" Target="../media/image74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13" Type="http://schemas.openxmlformats.org/officeDocument/2006/relationships/image" Target="../media/image8.png"/><Relationship Id="rId3" Type="http://schemas.openxmlformats.org/officeDocument/2006/relationships/tags" Target="../tags/tag3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7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6.png"/><Relationship Id="rId5" Type="http://schemas.openxmlformats.org/officeDocument/2006/relationships/tags" Target="../tags/tag5.xml"/><Relationship Id="rId10" Type="http://schemas.openxmlformats.org/officeDocument/2006/relationships/image" Target="../media/image5.png"/><Relationship Id="rId4" Type="http://schemas.openxmlformats.org/officeDocument/2006/relationships/tags" Target="../tags/tag4.xml"/><Relationship Id="rId9" Type="http://schemas.openxmlformats.org/officeDocument/2006/relationships/image" Target="../media/image4.png"/><Relationship Id="rId1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14.xml"/><Relationship Id="rId13" Type="http://schemas.openxmlformats.org/officeDocument/2006/relationships/image" Target="../media/image1.jpeg"/><Relationship Id="rId18" Type="http://schemas.openxmlformats.org/officeDocument/2006/relationships/image" Target="../media/image7.png"/><Relationship Id="rId3" Type="http://schemas.openxmlformats.org/officeDocument/2006/relationships/tags" Target="../tags/tag9.xml"/><Relationship Id="rId21" Type="http://schemas.openxmlformats.org/officeDocument/2006/relationships/image" Target="../media/image12.png"/><Relationship Id="rId7" Type="http://schemas.openxmlformats.org/officeDocument/2006/relationships/tags" Target="../tags/tag13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10.png"/><Relationship Id="rId2" Type="http://schemas.openxmlformats.org/officeDocument/2006/relationships/tags" Target="../tags/tag8.xml"/><Relationship Id="rId16" Type="http://schemas.openxmlformats.org/officeDocument/2006/relationships/image" Target="../media/image6.png"/><Relationship Id="rId20" Type="http://schemas.openxmlformats.org/officeDocument/2006/relationships/image" Target="../media/image11.png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11" Type="http://schemas.openxmlformats.org/officeDocument/2006/relationships/tags" Target="../tags/tag17.xml"/><Relationship Id="rId5" Type="http://schemas.openxmlformats.org/officeDocument/2006/relationships/tags" Target="../tags/tag11.xml"/><Relationship Id="rId15" Type="http://schemas.openxmlformats.org/officeDocument/2006/relationships/image" Target="../media/image5.png"/><Relationship Id="rId23" Type="http://schemas.openxmlformats.org/officeDocument/2006/relationships/image" Target="../media/image14.png"/><Relationship Id="rId10" Type="http://schemas.openxmlformats.org/officeDocument/2006/relationships/tags" Target="../tags/tag16.xml"/><Relationship Id="rId19" Type="http://schemas.openxmlformats.org/officeDocument/2006/relationships/image" Target="../media/image8.png"/><Relationship Id="rId4" Type="http://schemas.openxmlformats.org/officeDocument/2006/relationships/tags" Target="../tags/tag10.xml"/><Relationship Id="rId9" Type="http://schemas.openxmlformats.org/officeDocument/2006/relationships/tags" Target="../tags/tag15.xml"/><Relationship Id="rId14" Type="http://schemas.openxmlformats.org/officeDocument/2006/relationships/image" Target="../media/image4.png"/><Relationship Id="rId22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7" Type="http://schemas.openxmlformats.org/officeDocument/2006/relationships/image" Target="../media/image25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emf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tags" Target="../tags/tag20.xml"/><Relationship Id="rId7" Type="http://schemas.openxmlformats.org/officeDocument/2006/relationships/image" Target="../media/image26.pn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1.jpeg"/><Relationship Id="rId11" Type="http://schemas.openxmlformats.org/officeDocument/2006/relationships/image" Target="../media/image29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280.png"/><Relationship Id="rId4" Type="http://schemas.openxmlformats.org/officeDocument/2006/relationships/tags" Target="../tags/tag21.xml"/><Relationship Id="rId9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66255" y="384463"/>
            <a:ext cx="8842663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45471" y="6483927"/>
            <a:ext cx="8749145" cy="374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 smtClean="0">
                <a:solidFill>
                  <a:srgbClr val="CC0000"/>
                </a:solidFill>
              </a:rPr>
              <a:t>Arun</a:t>
            </a:r>
            <a:r>
              <a:rPr lang="en-GB" b="1" dirty="0" smtClean="0">
                <a:solidFill>
                  <a:srgbClr val="CC0000"/>
                </a:solidFill>
              </a:rPr>
              <a:t> Das </a:t>
            </a:r>
            <a:r>
              <a:rPr lang="en-GB" dirty="0" smtClean="0">
                <a:solidFill>
                  <a:srgbClr val="CC0000"/>
                </a:solidFill>
                <a:latin typeface="+mj-lt"/>
              </a:rPr>
              <a:t>| </a:t>
            </a:r>
            <a:r>
              <a:rPr lang="en-GB" dirty="0">
                <a:solidFill>
                  <a:srgbClr val="CC0000"/>
                </a:solidFill>
              </a:rPr>
              <a:t>Waterloo Autonomous Vehicles Lab</a:t>
            </a:r>
            <a:endParaRPr lang="en-GB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45471" y="6483927"/>
            <a:ext cx="8842663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87" b="23294"/>
          <a:stretch/>
        </p:blipFill>
        <p:spPr>
          <a:xfrm>
            <a:off x="7659911" y="6494320"/>
            <a:ext cx="1484091" cy="363681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0602" y="1355149"/>
            <a:ext cx="7772400" cy="2387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Differential Calculus of 3D Orientations</a:t>
            </a:r>
            <a:endParaRPr lang="en-GB" dirty="0"/>
          </a:p>
        </p:txBody>
      </p:sp>
      <p:sp>
        <p:nvSpPr>
          <p:cNvPr id="12" name="Subtitle 11"/>
          <p:cNvSpPr>
            <a:spLocks noGrp="1"/>
          </p:cNvSpPr>
          <p:nvPr>
            <p:ph type="subTitle" idx="1"/>
          </p:nvPr>
        </p:nvSpPr>
        <p:spPr>
          <a:xfrm>
            <a:off x="1137802" y="4817773"/>
            <a:ext cx="6858000" cy="1655762"/>
          </a:xfrm>
        </p:spPr>
        <p:txBody>
          <a:bodyPr/>
          <a:lstStyle/>
          <a:p>
            <a:r>
              <a:rPr lang="en-GB" dirty="0" err="1" smtClean="0"/>
              <a:t>Arun</a:t>
            </a:r>
            <a:r>
              <a:rPr lang="en-GB" dirty="0" smtClean="0"/>
              <a:t> Das</a:t>
            </a:r>
          </a:p>
          <a:p>
            <a:r>
              <a:rPr lang="en-GB" dirty="0" smtClean="0"/>
              <a:t>05/15/2017</a:t>
            </a:r>
          </a:p>
        </p:txBody>
      </p:sp>
    </p:spTree>
    <p:extLst>
      <p:ext uri="{BB962C8B-B14F-4D97-AF65-F5344CB8AC3E}">
        <p14:creationId xmlns:p14="http://schemas.microsoft.com/office/powerpoint/2010/main" val="939366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5472" y="-2"/>
            <a:ext cx="8749145" cy="374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CC0000"/>
                </a:solidFill>
              </a:rPr>
              <a:t>Skew Symmetric Matrices</a:t>
            </a:r>
            <a:r>
              <a:rPr lang="en-GB" dirty="0" smtClean="0">
                <a:solidFill>
                  <a:srgbClr val="CC0000"/>
                </a:solidFill>
                <a:latin typeface="+mj-lt"/>
              </a:rPr>
              <a:t>| 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Properties</a:t>
            </a:r>
            <a:endParaRPr lang="en-GB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66255" y="384463"/>
            <a:ext cx="8842663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45471" y="6483927"/>
            <a:ext cx="8749145" cy="374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 smtClean="0">
                <a:solidFill>
                  <a:srgbClr val="CC0000"/>
                </a:solidFill>
              </a:rPr>
              <a:t>Arun</a:t>
            </a:r>
            <a:r>
              <a:rPr lang="en-GB" b="1" dirty="0" smtClean="0">
                <a:solidFill>
                  <a:srgbClr val="CC0000"/>
                </a:solidFill>
              </a:rPr>
              <a:t> Das </a:t>
            </a:r>
            <a:r>
              <a:rPr lang="en-GB" dirty="0" smtClean="0">
                <a:solidFill>
                  <a:srgbClr val="CC0000"/>
                </a:solidFill>
                <a:latin typeface="+mj-lt"/>
              </a:rPr>
              <a:t>| </a:t>
            </a:r>
            <a:r>
              <a:rPr lang="en-GB" dirty="0">
                <a:solidFill>
                  <a:srgbClr val="CC0000"/>
                </a:solidFill>
              </a:rPr>
              <a:t>Waterloo Autonomous Vehicles Lab</a:t>
            </a:r>
            <a:endParaRPr lang="en-GB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45471" y="6483927"/>
            <a:ext cx="8842663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87" b="23294"/>
          <a:stretch/>
        </p:blipFill>
        <p:spPr>
          <a:xfrm>
            <a:off x="7659911" y="6494320"/>
            <a:ext cx="1484091" cy="363681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975248" y="701039"/>
            <a:ext cx="7089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Skew symmetric matrices have certain properties:</a:t>
            </a:r>
            <a:endParaRPr lang="en-US" b="1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51810" y="1220650"/>
            <a:ext cx="3703385" cy="145839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77207" y="3249529"/>
            <a:ext cx="70895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vector cross product can be written using skew symmetric matrices. Note that the cross product is </a:t>
            </a:r>
            <a:r>
              <a:rPr lang="en-US" b="1" dirty="0" err="1"/>
              <a:t>anticommutative</a:t>
            </a:r>
            <a:r>
              <a:rPr lang="en-US" b="1" dirty="0"/>
              <a:t> </a:t>
            </a:r>
            <a:r>
              <a:rPr lang="en-US" dirty="0" smtClean="0"/>
              <a:t>:</a:t>
            </a:r>
            <a:endParaRPr lang="en-US" b="1" dirty="0" smtClean="0"/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8418" y="4227644"/>
            <a:ext cx="1641780" cy="2386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8418" y="4696630"/>
            <a:ext cx="2036026" cy="25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700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5472" y="-2"/>
            <a:ext cx="8749145" cy="374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CC0000"/>
                </a:solidFill>
              </a:rPr>
              <a:t>Manifold Addition </a:t>
            </a:r>
            <a:r>
              <a:rPr lang="en-GB" dirty="0" smtClean="0">
                <a:solidFill>
                  <a:srgbClr val="CC0000"/>
                </a:solidFill>
                <a:latin typeface="+mj-lt"/>
              </a:rPr>
              <a:t>| 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Box Plus/Minus</a:t>
            </a:r>
            <a:endParaRPr lang="en-GB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66255" y="384463"/>
            <a:ext cx="8842663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45471" y="6483927"/>
            <a:ext cx="8749145" cy="374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 smtClean="0">
                <a:solidFill>
                  <a:srgbClr val="CC0000"/>
                </a:solidFill>
              </a:rPr>
              <a:t>Arun</a:t>
            </a:r>
            <a:r>
              <a:rPr lang="en-GB" b="1" dirty="0" smtClean="0">
                <a:solidFill>
                  <a:srgbClr val="CC0000"/>
                </a:solidFill>
              </a:rPr>
              <a:t> Das </a:t>
            </a:r>
            <a:r>
              <a:rPr lang="en-GB" dirty="0" smtClean="0">
                <a:solidFill>
                  <a:srgbClr val="CC0000"/>
                </a:solidFill>
                <a:latin typeface="+mj-lt"/>
              </a:rPr>
              <a:t>| </a:t>
            </a:r>
            <a:r>
              <a:rPr lang="en-GB" dirty="0">
                <a:solidFill>
                  <a:srgbClr val="CC0000"/>
                </a:solidFill>
              </a:rPr>
              <a:t>Waterloo Autonomous Vehicles Lab</a:t>
            </a:r>
            <a:endParaRPr lang="en-GB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45471" y="6483927"/>
            <a:ext cx="8842663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87" b="23294"/>
          <a:stretch/>
        </p:blipFill>
        <p:spPr>
          <a:xfrm>
            <a:off x="7659911" y="6494320"/>
            <a:ext cx="1484091" cy="36368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570287" y="4934320"/>
            <a:ext cx="7089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Specific implementation for SO(3), let’s go through it on the board</a:t>
            </a:r>
            <a:endParaRPr lang="en-US" b="1" dirty="0" smtClean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0428" y="859374"/>
            <a:ext cx="4592649" cy="325235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226" y="2097720"/>
            <a:ext cx="3467520" cy="127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16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5472" y="-2"/>
            <a:ext cx="8749145" cy="374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CC0000"/>
                </a:solidFill>
              </a:rPr>
              <a:t>Manifold Addition </a:t>
            </a:r>
            <a:r>
              <a:rPr lang="en-GB" dirty="0" smtClean="0">
                <a:solidFill>
                  <a:srgbClr val="CC0000"/>
                </a:solidFill>
                <a:latin typeface="+mj-lt"/>
              </a:rPr>
              <a:t>| 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Box Plus/Minus</a:t>
            </a:r>
            <a:endParaRPr lang="en-GB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66255" y="384463"/>
            <a:ext cx="8842663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45471" y="6483927"/>
            <a:ext cx="8749145" cy="374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 smtClean="0">
                <a:solidFill>
                  <a:srgbClr val="CC0000"/>
                </a:solidFill>
              </a:rPr>
              <a:t>Arun</a:t>
            </a:r>
            <a:r>
              <a:rPr lang="en-GB" b="1" dirty="0" smtClean="0">
                <a:solidFill>
                  <a:srgbClr val="CC0000"/>
                </a:solidFill>
              </a:rPr>
              <a:t> Das </a:t>
            </a:r>
            <a:r>
              <a:rPr lang="en-GB" dirty="0" smtClean="0">
                <a:solidFill>
                  <a:srgbClr val="CC0000"/>
                </a:solidFill>
                <a:latin typeface="+mj-lt"/>
              </a:rPr>
              <a:t>| </a:t>
            </a:r>
            <a:r>
              <a:rPr lang="en-GB" dirty="0">
                <a:solidFill>
                  <a:srgbClr val="CC0000"/>
                </a:solidFill>
              </a:rPr>
              <a:t>Waterloo Autonomous Vehicles Lab</a:t>
            </a:r>
            <a:endParaRPr lang="en-GB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45471" y="6483927"/>
            <a:ext cx="8842663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87" b="23294"/>
          <a:stretch/>
        </p:blipFill>
        <p:spPr>
          <a:xfrm>
            <a:off x="7659911" y="6494320"/>
            <a:ext cx="1484091" cy="36368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8304" y="1357627"/>
            <a:ext cx="4223477" cy="229569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442154" y="4787117"/>
            <a:ext cx="7089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Specific implementation for SO(3), let’s go through it on the board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364475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5472" y="-2"/>
            <a:ext cx="8749145" cy="374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CC0000"/>
                </a:solidFill>
              </a:rPr>
              <a:t>Manifold Addition </a:t>
            </a:r>
            <a:r>
              <a:rPr lang="en-GB" dirty="0" smtClean="0">
                <a:solidFill>
                  <a:srgbClr val="CC0000"/>
                </a:solidFill>
                <a:latin typeface="+mj-lt"/>
              </a:rPr>
              <a:t>| 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Box Plus/Minus - Picture</a:t>
            </a:r>
            <a:endParaRPr lang="en-GB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66255" y="384463"/>
            <a:ext cx="8842663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45471" y="6483927"/>
            <a:ext cx="8749145" cy="374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 smtClean="0">
                <a:solidFill>
                  <a:srgbClr val="CC0000"/>
                </a:solidFill>
              </a:rPr>
              <a:t>Arun</a:t>
            </a:r>
            <a:r>
              <a:rPr lang="en-GB" b="1" dirty="0" smtClean="0">
                <a:solidFill>
                  <a:srgbClr val="CC0000"/>
                </a:solidFill>
              </a:rPr>
              <a:t> Das </a:t>
            </a:r>
            <a:r>
              <a:rPr lang="en-GB" dirty="0" smtClean="0">
                <a:solidFill>
                  <a:srgbClr val="CC0000"/>
                </a:solidFill>
                <a:latin typeface="+mj-lt"/>
              </a:rPr>
              <a:t>| </a:t>
            </a:r>
            <a:r>
              <a:rPr lang="en-GB" dirty="0">
                <a:solidFill>
                  <a:srgbClr val="CC0000"/>
                </a:solidFill>
              </a:rPr>
              <a:t>Waterloo Autonomous Vehicles Lab</a:t>
            </a:r>
            <a:endParaRPr lang="en-GB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45471" y="6483927"/>
            <a:ext cx="8842663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87" b="23294"/>
          <a:stretch/>
        </p:blipFill>
        <p:spPr>
          <a:xfrm>
            <a:off x="7659911" y="6494320"/>
            <a:ext cx="1484091" cy="363681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652311" y="1374512"/>
            <a:ext cx="2760673" cy="2516055"/>
            <a:chOff x="675607" y="1490997"/>
            <a:chExt cx="2760673" cy="2516055"/>
          </a:xfrm>
        </p:grpSpPr>
        <p:sp>
          <p:nvSpPr>
            <p:cNvPr id="3" name="Oval 2"/>
            <p:cNvSpPr/>
            <p:nvPr/>
          </p:nvSpPr>
          <p:spPr>
            <a:xfrm>
              <a:off x="949345" y="1490997"/>
              <a:ext cx="2387924" cy="2387924"/>
            </a:xfrm>
            <a:prstGeom prst="ellipse">
              <a:avLst/>
            </a:prstGeom>
            <a:noFill/>
            <a:ln w="28575"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675607" y="2498583"/>
              <a:ext cx="2760673" cy="15084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2" name="Straight Connector 11"/>
          <p:cNvCxnSpPr/>
          <p:nvPr/>
        </p:nvCxnSpPr>
        <p:spPr>
          <a:xfrm>
            <a:off x="401870" y="1374512"/>
            <a:ext cx="3855623" cy="0"/>
          </a:xfrm>
          <a:prstGeom prst="line">
            <a:avLst/>
          </a:prstGeom>
          <a:ln w="28575">
            <a:solidFill>
              <a:srgbClr val="CC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80" y="2256382"/>
            <a:ext cx="630857" cy="25142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255" y="1063391"/>
            <a:ext cx="527238" cy="251429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2061768" y="1333806"/>
            <a:ext cx="116485" cy="1164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647" y="1509983"/>
            <a:ext cx="265143" cy="21181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920" y="1625326"/>
            <a:ext cx="252952" cy="211810"/>
          </a:xfrm>
          <a:prstGeom prst="rect">
            <a:avLst/>
          </a:prstGeom>
        </p:spPr>
      </p:pic>
      <p:sp>
        <p:nvSpPr>
          <p:cNvPr id="33" name="Oval 32"/>
          <p:cNvSpPr/>
          <p:nvPr/>
        </p:nvSpPr>
        <p:spPr>
          <a:xfrm>
            <a:off x="2962010" y="1698457"/>
            <a:ext cx="116485" cy="116485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Arrow Connector 34"/>
          <p:cNvCxnSpPr/>
          <p:nvPr/>
        </p:nvCxnSpPr>
        <p:spPr>
          <a:xfrm flipV="1">
            <a:off x="2178253" y="1368688"/>
            <a:ext cx="783757" cy="1753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Picture 5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602" y="1063692"/>
            <a:ext cx="338286" cy="268190"/>
          </a:xfrm>
          <a:prstGeom prst="rect">
            <a:avLst/>
          </a:prstGeom>
        </p:spPr>
      </p:pic>
      <p:sp>
        <p:nvSpPr>
          <p:cNvPr id="42" name="Oval 41"/>
          <p:cNvSpPr/>
          <p:nvPr/>
        </p:nvSpPr>
        <p:spPr>
          <a:xfrm>
            <a:off x="3197488" y="2102838"/>
            <a:ext cx="116485" cy="116485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984" y="2044572"/>
            <a:ext cx="1575615" cy="228572"/>
          </a:xfrm>
          <a:prstGeom prst="rect">
            <a:avLst/>
          </a:prstGeom>
        </p:spPr>
      </p:pic>
      <p:sp>
        <p:nvSpPr>
          <p:cNvPr id="47" name="Arc 46"/>
          <p:cNvSpPr/>
          <p:nvPr/>
        </p:nvSpPr>
        <p:spPr>
          <a:xfrm>
            <a:off x="976258" y="1395439"/>
            <a:ext cx="2337715" cy="2337715"/>
          </a:xfrm>
          <a:prstGeom prst="arc">
            <a:avLst>
              <a:gd name="adj1" fmla="val 19076201"/>
              <a:gd name="adj2" fmla="val 20401132"/>
            </a:avLst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4" name="Group 63"/>
          <p:cNvGrpSpPr/>
          <p:nvPr/>
        </p:nvGrpSpPr>
        <p:grpSpPr>
          <a:xfrm>
            <a:off x="5966966" y="799864"/>
            <a:ext cx="2599361" cy="1707947"/>
            <a:chOff x="5849119" y="2580746"/>
            <a:chExt cx="2599361" cy="1707947"/>
          </a:xfrm>
        </p:grpSpPr>
        <p:grpSp>
          <p:nvGrpSpPr>
            <p:cNvPr id="49" name="Group 48"/>
            <p:cNvGrpSpPr/>
            <p:nvPr/>
          </p:nvGrpSpPr>
          <p:grpSpPr>
            <a:xfrm>
              <a:off x="6029404" y="2580746"/>
              <a:ext cx="1353535" cy="1415768"/>
              <a:chOff x="2640339" y="3627993"/>
              <a:chExt cx="1353535" cy="1415768"/>
            </a:xfrm>
          </p:grpSpPr>
          <p:cxnSp>
            <p:nvCxnSpPr>
              <p:cNvPr id="53" name="Straight Arrow Connector 52"/>
              <p:cNvCxnSpPr/>
              <p:nvPr/>
            </p:nvCxnSpPr>
            <p:spPr>
              <a:xfrm>
                <a:off x="2644189" y="5043761"/>
                <a:ext cx="1349685" cy="0"/>
              </a:xfrm>
              <a:prstGeom prst="straightConnector1">
                <a:avLst/>
              </a:prstGeom>
              <a:ln w="28575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Arrow Connector 53"/>
              <p:cNvCxnSpPr/>
              <p:nvPr/>
            </p:nvCxnSpPr>
            <p:spPr>
              <a:xfrm flipH="1" flipV="1">
                <a:off x="2640339" y="3627993"/>
                <a:ext cx="10646" cy="1415768"/>
              </a:xfrm>
              <a:prstGeom prst="straightConnector1">
                <a:avLst/>
              </a:prstGeom>
              <a:ln w="28575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57" name="Picture 56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9119" y="4078407"/>
              <a:ext cx="271238" cy="210286"/>
            </a:xfrm>
            <a:prstGeom prst="rect">
              <a:avLst/>
            </a:prstGeom>
          </p:spPr>
        </p:pic>
        <p:cxnSp>
          <p:nvCxnSpPr>
            <p:cNvPr id="60" name="Straight Arrow Connector 59"/>
            <p:cNvCxnSpPr/>
            <p:nvPr/>
          </p:nvCxnSpPr>
          <p:spPr>
            <a:xfrm flipV="1">
              <a:off x="6040050" y="3288630"/>
              <a:ext cx="750972" cy="70626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3" name="Picture 62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1341" y="3058794"/>
              <a:ext cx="1577139" cy="228572"/>
            </a:xfrm>
            <a:prstGeom prst="rect">
              <a:avLst/>
            </a:prstGeom>
          </p:spPr>
        </p:pic>
      </p:grpSp>
      <p:grpSp>
        <p:nvGrpSpPr>
          <p:cNvPr id="68" name="Group 67"/>
          <p:cNvGrpSpPr/>
          <p:nvPr/>
        </p:nvGrpSpPr>
        <p:grpSpPr>
          <a:xfrm>
            <a:off x="3754905" y="3549447"/>
            <a:ext cx="2212061" cy="2450717"/>
            <a:chOff x="3754905" y="4031679"/>
            <a:chExt cx="2212061" cy="2450717"/>
          </a:xfrm>
        </p:grpSpPr>
        <p:grpSp>
          <p:nvGrpSpPr>
            <p:cNvPr id="29" name="Group 28"/>
            <p:cNvGrpSpPr/>
            <p:nvPr/>
          </p:nvGrpSpPr>
          <p:grpSpPr>
            <a:xfrm>
              <a:off x="4118816" y="4031679"/>
              <a:ext cx="1688316" cy="1611128"/>
              <a:chOff x="2305558" y="3432633"/>
              <a:chExt cx="1688316" cy="1611128"/>
            </a:xfrm>
          </p:grpSpPr>
          <p:grpSp>
            <p:nvGrpSpPr>
              <p:cNvPr id="25" name="Group 24"/>
              <p:cNvGrpSpPr/>
              <p:nvPr/>
            </p:nvGrpSpPr>
            <p:grpSpPr>
              <a:xfrm>
                <a:off x="2640339" y="3627993"/>
                <a:ext cx="1353535" cy="1415768"/>
                <a:chOff x="2640339" y="3627993"/>
                <a:chExt cx="1353535" cy="1415768"/>
              </a:xfrm>
            </p:grpSpPr>
            <p:cxnSp>
              <p:nvCxnSpPr>
                <p:cNvPr id="20" name="Straight Arrow Connector 19"/>
                <p:cNvCxnSpPr/>
                <p:nvPr/>
              </p:nvCxnSpPr>
              <p:spPr>
                <a:xfrm>
                  <a:off x="2644189" y="5043761"/>
                  <a:ext cx="1349685" cy="0"/>
                </a:xfrm>
                <a:prstGeom prst="straightConnector1">
                  <a:avLst/>
                </a:prstGeom>
                <a:ln w="28575">
                  <a:solidFill>
                    <a:srgbClr val="7030A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Arrow Connector 20"/>
                <p:cNvCxnSpPr/>
                <p:nvPr/>
              </p:nvCxnSpPr>
              <p:spPr>
                <a:xfrm flipH="1" flipV="1">
                  <a:off x="2640339" y="3627993"/>
                  <a:ext cx="10646" cy="1415768"/>
                </a:xfrm>
                <a:prstGeom prst="straightConnector1">
                  <a:avLst/>
                </a:prstGeom>
                <a:ln w="28575">
                  <a:solidFill>
                    <a:srgbClr val="7030A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" name="Group 25"/>
              <p:cNvGrpSpPr/>
              <p:nvPr/>
            </p:nvGrpSpPr>
            <p:grpSpPr>
              <a:xfrm rot="20194403">
                <a:off x="2305558" y="3432633"/>
                <a:ext cx="1353535" cy="1415768"/>
                <a:chOff x="2640339" y="3627993"/>
                <a:chExt cx="1353535" cy="1415768"/>
              </a:xfrm>
            </p:grpSpPr>
            <p:cxnSp>
              <p:nvCxnSpPr>
                <p:cNvPr id="27" name="Straight Arrow Connector 26"/>
                <p:cNvCxnSpPr/>
                <p:nvPr/>
              </p:nvCxnSpPr>
              <p:spPr>
                <a:xfrm>
                  <a:off x="2644189" y="5043761"/>
                  <a:ext cx="1349685" cy="0"/>
                </a:xfrm>
                <a:prstGeom prst="straightConnector1">
                  <a:avLst/>
                </a:prstGeom>
                <a:ln w="28575">
                  <a:solidFill>
                    <a:srgbClr val="00B05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Arrow Connector 27"/>
                <p:cNvCxnSpPr/>
                <p:nvPr/>
              </p:nvCxnSpPr>
              <p:spPr>
                <a:xfrm flipH="1" flipV="1">
                  <a:off x="2640339" y="3627993"/>
                  <a:ext cx="10646" cy="1415768"/>
                </a:xfrm>
                <a:prstGeom prst="straightConnector1">
                  <a:avLst/>
                </a:prstGeom>
                <a:ln w="28575">
                  <a:solidFill>
                    <a:srgbClr val="00B05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pic>
          <p:nvPicPr>
            <p:cNvPr id="31" name="Picture 30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4014" y="5785878"/>
              <a:ext cx="252952" cy="211810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4905" y="4046140"/>
              <a:ext cx="259047" cy="211810"/>
            </a:xfrm>
            <a:prstGeom prst="rect">
              <a:avLst/>
            </a:prstGeom>
          </p:spPr>
        </p:pic>
        <p:sp>
          <p:nvSpPr>
            <p:cNvPr id="65" name="TextBox 64"/>
            <p:cNvSpPr txBox="1"/>
            <p:nvPr/>
          </p:nvSpPr>
          <p:spPr>
            <a:xfrm>
              <a:off x="4314118" y="6113064"/>
              <a:ext cx="16363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Physical World</a:t>
              </a:r>
              <a:endParaRPr lang="en-US" b="1" dirty="0" smtClean="0"/>
            </a:p>
          </p:txBody>
        </p:sp>
      </p:grpSp>
      <p:sp>
        <p:nvSpPr>
          <p:cNvPr id="66" name="TextBox 65"/>
          <p:cNvSpPr txBox="1"/>
          <p:nvPr/>
        </p:nvSpPr>
        <p:spPr>
          <a:xfrm>
            <a:off x="1722197" y="2729378"/>
            <a:ext cx="1029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Box-plus</a:t>
            </a:r>
            <a:endParaRPr lang="en-US" b="1" dirty="0" smtClean="0"/>
          </a:p>
        </p:txBody>
      </p:sp>
      <p:sp>
        <p:nvSpPr>
          <p:cNvPr id="67" name="TextBox 66"/>
          <p:cNvSpPr txBox="1"/>
          <p:nvPr/>
        </p:nvSpPr>
        <p:spPr>
          <a:xfrm>
            <a:off x="7189725" y="2598099"/>
            <a:ext cx="1212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Box-Minus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1768634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5472" y="-2"/>
            <a:ext cx="8749145" cy="374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CC0000"/>
                </a:solidFill>
              </a:rPr>
              <a:t>Differential Calculus</a:t>
            </a:r>
            <a:r>
              <a:rPr lang="en-GB" dirty="0" smtClean="0">
                <a:solidFill>
                  <a:srgbClr val="CC0000"/>
                </a:solidFill>
                <a:latin typeface="+mj-lt"/>
              </a:rPr>
              <a:t>| 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Easy Case</a:t>
            </a:r>
            <a:endParaRPr lang="en-GB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66255" y="384463"/>
            <a:ext cx="8842663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45471" y="6483927"/>
            <a:ext cx="8749145" cy="374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 smtClean="0">
                <a:solidFill>
                  <a:srgbClr val="CC0000"/>
                </a:solidFill>
              </a:rPr>
              <a:t>Arun</a:t>
            </a:r>
            <a:r>
              <a:rPr lang="en-GB" b="1" dirty="0" smtClean="0">
                <a:solidFill>
                  <a:srgbClr val="CC0000"/>
                </a:solidFill>
              </a:rPr>
              <a:t> Das </a:t>
            </a:r>
            <a:r>
              <a:rPr lang="en-GB" dirty="0" smtClean="0">
                <a:solidFill>
                  <a:srgbClr val="CC0000"/>
                </a:solidFill>
                <a:latin typeface="+mj-lt"/>
              </a:rPr>
              <a:t>| </a:t>
            </a:r>
            <a:r>
              <a:rPr lang="en-GB" dirty="0">
                <a:solidFill>
                  <a:srgbClr val="CC0000"/>
                </a:solidFill>
              </a:rPr>
              <a:t>Waterloo Autonomous Vehicles Lab</a:t>
            </a:r>
            <a:endParaRPr lang="en-GB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45471" y="6483927"/>
            <a:ext cx="8842663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87" b="23294"/>
          <a:stretch/>
        </p:blipFill>
        <p:spPr>
          <a:xfrm>
            <a:off x="7659911" y="6494320"/>
            <a:ext cx="1484091" cy="36368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539" y="1833118"/>
            <a:ext cx="1601008" cy="30749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871555" y="708914"/>
            <a:ext cx="54320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Fairly simple to take the derivative of a function using the first principles definition:</a:t>
            </a:r>
            <a:endParaRPr lang="en-US" b="1" dirty="0" smtClean="0"/>
          </a:p>
        </p:txBody>
      </p:sp>
      <p:pic>
        <p:nvPicPr>
          <p:cNvPr id="16" name="Picture 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795" y="2465059"/>
            <a:ext cx="4159342" cy="725679"/>
          </a:xfrm>
          <a:prstGeom prst="rect">
            <a:avLst/>
          </a:prstGeom>
        </p:spPr>
      </p:pic>
      <p:pic>
        <p:nvPicPr>
          <p:cNvPr id="1026" name="Picture 2" descr="https://upload.wikimedia.org/wikipedia/commons/thumb/c/cc/Tangent_animation.gif/250px-Tangent_animation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809" y="3830016"/>
            <a:ext cx="2907956" cy="2279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36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5472" y="-2"/>
            <a:ext cx="8749145" cy="374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CC0000"/>
                </a:solidFill>
              </a:rPr>
              <a:t>Differential Calculus</a:t>
            </a:r>
            <a:r>
              <a:rPr lang="en-GB" dirty="0" smtClean="0">
                <a:solidFill>
                  <a:srgbClr val="CC0000"/>
                </a:solidFill>
                <a:latin typeface="+mj-lt"/>
              </a:rPr>
              <a:t>| 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Function Image on Manifold </a:t>
            </a:r>
            <a:endParaRPr lang="en-GB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66255" y="384463"/>
            <a:ext cx="8842663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45471" y="6483927"/>
            <a:ext cx="8749145" cy="374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 smtClean="0">
                <a:solidFill>
                  <a:srgbClr val="CC0000"/>
                </a:solidFill>
              </a:rPr>
              <a:t>Arun</a:t>
            </a:r>
            <a:r>
              <a:rPr lang="en-GB" b="1" dirty="0" smtClean="0">
                <a:solidFill>
                  <a:srgbClr val="CC0000"/>
                </a:solidFill>
              </a:rPr>
              <a:t> Das </a:t>
            </a:r>
            <a:r>
              <a:rPr lang="en-GB" dirty="0" smtClean="0">
                <a:solidFill>
                  <a:srgbClr val="CC0000"/>
                </a:solidFill>
                <a:latin typeface="+mj-lt"/>
              </a:rPr>
              <a:t>| </a:t>
            </a:r>
            <a:r>
              <a:rPr lang="en-GB" dirty="0">
                <a:solidFill>
                  <a:srgbClr val="CC0000"/>
                </a:solidFill>
              </a:rPr>
              <a:t>Waterloo Autonomous Vehicles Lab</a:t>
            </a:r>
            <a:endParaRPr lang="en-GB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45471" y="6483927"/>
            <a:ext cx="8842663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87" b="23294"/>
          <a:stretch/>
        </p:blipFill>
        <p:spPr>
          <a:xfrm>
            <a:off x="7659911" y="6494320"/>
            <a:ext cx="1484091" cy="3636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703" y="2689276"/>
            <a:ext cx="2218042" cy="33824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871555" y="708914"/>
            <a:ext cx="54320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When the function image is a manifold quantity, perform something similar to the easy case, except use box-minus to subtract group elements:</a:t>
            </a:r>
            <a:endParaRPr lang="en-US" b="1" dirty="0" smtClean="0"/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959" y="3321217"/>
            <a:ext cx="4159343" cy="725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809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5472" y="-2"/>
            <a:ext cx="8749145" cy="374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CC0000"/>
                </a:solidFill>
              </a:rPr>
              <a:t>Differential Calculus</a:t>
            </a:r>
            <a:r>
              <a:rPr lang="en-GB" dirty="0" smtClean="0">
                <a:solidFill>
                  <a:srgbClr val="CC0000"/>
                </a:solidFill>
                <a:latin typeface="+mj-lt"/>
              </a:rPr>
              <a:t>| 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Function Domain on Manifold </a:t>
            </a:r>
            <a:endParaRPr lang="en-GB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66255" y="384463"/>
            <a:ext cx="8842663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45471" y="6483927"/>
            <a:ext cx="8749145" cy="374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 smtClean="0">
                <a:solidFill>
                  <a:srgbClr val="CC0000"/>
                </a:solidFill>
              </a:rPr>
              <a:t>Arun</a:t>
            </a:r>
            <a:r>
              <a:rPr lang="en-GB" b="1" dirty="0" smtClean="0">
                <a:solidFill>
                  <a:srgbClr val="CC0000"/>
                </a:solidFill>
              </a:rPr>
              <a:t> Das </a:t>
            </a:r>
            <a:r>
              <a:rPr lang="en-GB" dirty="0" smtClean="0">
                <a:solidFill>
                  <a:srgbClr val="CC0000"/>
                </a:solidFill>
                <a:latin typeface="+mj-lt"/>
              </a:rPr>
              <a:t>| </a:t>
            </a:r>
            <a:r>
              <a:rPr lang="en-GB" dirty="0">
                <a:solidFill>
                  <a:srgbClr val="CC0000"/>
                </a:solidFill>
              </a:rPr>
              <a:t>Waterloo Autonomous Vehicles Lab</a:t>
            </a:r>
            <a:endParaRPr lang="en-GB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45471" y="6483927"/>
            <a:ext cx="8842663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87" b="23294"/>
          <a:stretch/>
        </p:blipFill>
        <p:spPr>
          <a:xfrm>
            <a:off x="7659911" y="6494320"/>
            <a:ext cx="1484091" cy="36368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703" y="2689276"/>
            <a:ext cx="2244691" cy="33824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871555" y="708914"/>
            <a:ext cx="54320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When the function domain is a manifold quantity, perform something similar to the previous case, except use box-plus for the function arguments:</a:t>
            </a:r>
            <a:endParaRPr lang="en-US" b="1" dirty="0" smtClean="0"/>
          </a:p>
        </p:txBody>
      </p:sp>
      <p:pic>
        <p:nvPicPr>
          <p:cNvPr id="21" name="Picture 2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666" y="3370144"/>
            <a:ext cx="4386887" cy="142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81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5472" y="-2"/>
            <a:ext cx="8749145" cy="374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CC0000"/>
                </a:solidFill>
              </a:rPr>
              <a:t>Differential Calculus</a:t>
            </a:r>
            <a:r>
              <a:rPr lang="en-GB" dirty="0" smtClean="0">
                <a:solidFill>
                  <a:srgbClr val="CC0000"/>
                </a:solidFill>
                <a:latin typeface="+mj-lt"/>
              </a:rPr>
              <a:t>| 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Function Domain and Image on Manifold </a:t>
            </a:r>
            <a:endParaRPr lang="en-GB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66255" y="384463"/>
            <a:ext cx="8842663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45471" y="6483927"/>
            <a:ext cx="8749145" cy="374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 smtClean="0">
                <a:solidFill>
                  <a:srgbClr val="CC0000"/>
                </a:solidFill>
              </a:rPr>
              <a:t>Arun</a:t>
            </a:r>
            <a:r>
              <a:rPr lang="en-GB" b="1" dirty="0" smtClean="0">
                <a:solidFill>
                  <a:srgbClr val="CC0000"/>
                </a:solidFill>
              </a:rPr>
              <a:t> Das </a:t>
            </a:r>
            <a:r>
              <a:rPr lang="en-GB" dirty="0" smtClean="0">
                <a:solidFill>
                  <a:srgbClr val="CC0000"/>
                </a:solidFill>
                <a:latin typeface="+mj-lt"/>
              </a:rPr>
              <a:t>| </a:t>
            </a:r>
            <a:r>
              <a:rPr lang="en-GB" dirty="0">
                <a:solidFill>
                  <a:srgbClr val="CC0000"/>
                </a:solidFill>
              </a:rPr>
              <a:t>Waterloo Autonomous Vehicles Lab</a:t>
            </a:r>
            <a:endParaRPr lang="en-GB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45471" y="6483927"/>
            <a:ext cx="8842663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87" b="23294"/>
          <a:stretch/>
        </p:blipFill>
        <p:spPr>
          <a:xfrm>
            <a:off x="7659911" y="6494320"/>
            <a:ext cx="1484091" cy="36368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704" y="2689276"/>
            <a:ext cx="2859675" cy="33824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871555" y="708914"/>
            <a:ext cx="54320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When the function domain and image is a manifold quantity, perform something similar to the previous case, except use box-minus and box-plus:</a:t>
            </a:r>
            <a:endParaRPr lang="en-US" b="1" dirty="0" smtClean="0"/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666" y="3370144"/>
            <a:ext cx="4386888" cy="142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628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5472" y="-2"/>
            <a:ext cx="8749145" cy="374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CC0000"/>
                </a:solidFill>
              </a:rPr>
              <a:t>Differential Calculus</a:t>
            </a:r>
            <a:r>
              <a:rPr lang="en-GB" dirty="0" smtClean="0">
                <a:solidFill>
                  <a:srgbClr val="CC0000"/>
                </a:solidFill>
                <a:latin typeface="+mj-lt"/>
              </a:rPr>
              <a:t>| 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Elemental Operations</a:t>
            </a:r>
            <a:endParaRPr lang="en-GB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66255" y="384463"/>
            <a:ext cx="8842663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45471" y="6483927"/>
            <a:ext cx="8749145" cy="374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 smtClean="0">
                <a:solidFill>
                  <a:srgbClr val="CC0000"/>
                </a:solidFill>
              </a:rPr>
              <a:t>Arun</a:t>
            </a:r>
            <a:r>
              <a:rPr lang="en-GB" b="1" dirty="0" smtClean="0">
                <a:solidFill>
                  <a:srgbClr val="CC0000"/>
                </a:solidFill>
              </a:rPr>
              <a:t> Das </a:t>
            </a:r>
            <a:r>
              <a:rPr lang="en-GB" dirty="0" smtClean="0">
                <a:solidFill>
                  <a:srgbClr val="CC0000"/>
                </a:solidFill>
                <a:latin typeface="+mj-lt"/>
              </a:rPr>
              <a:t>| </a:t>
            </a:r>
            <a:r>
              <a:rPr lang="en-GB" dirty="0">
                <a:solidFill>
                  <a:srgbClr val="CC0000"/>
                </a:solidFill>
              </a:rPr>
              <a:t>Waterloo Autonomous Vehicles Lab</a:t>
            </a:r>
            <a:endParaRPr lang="en-GB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45471" y="6483927"/>
            <a:ext cx="8842663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87" b="23294"/>
          <a:stretch/>
        </p:blipFill>
        <p:spPr>
          <a:xfrm>
            <a:off x="7659911" y="6494320"/>
            <a:ext cx="1484091" cy="363681"/>
          </a:xfrm>
          <a:prstGeom prst="rect">
            <a:avLst/>
          </a:prstGeom>
        </p:spPr>
      </p:pic>
      <p:grpSp>
        <p:nvGrpSpPr>
          <p:cNvPr id="32" name="Group 31"/>
          <p:cNvGrpSpPr/>
          <p:nvPr/>
        </p:nvGrpSpPr>
        <p:grpSpPr>
          <a:xfrm>
            <a:off x="1638353" y="1754194"/>
            <a:ext cx="5856898" cy="3196255"/>
            <a:chOff x="1461738" y="2278372"/>
            <a:chExt cx="5856898" cy="3196255"/>
          </a:xfrm>
        </p:grpSpPr>
        <p:grpSp>
          <p:nvGrpSpPr>
            <p:cNvPr id="29" name="Group 28"/>
            <p:cNvGrpSpPr/>
            <p:nvPr/>
          </p:nvGrpSpPr>
          <p:grpSpPr>
            <a:xfrm>
              <a:off x="1461738" y="2278372"/>
              <a:ext cx="5856898" cy="1852751"/>
              <a:chOff x="1461738" y="2278372"/>
              <a:chExt cx="5856898" cy="1852751"/>
            </a:xfrm>
          </p:grpSpPr>
          <p:grpSp>
            <p:nvGrpSpPr>
              <p:cNvPr id="23" name="Group 22"/>
              <p:cNvGrpSpPr/>
              <p:nvPr/>
            </p:nvGrpSpPr>
            <p:grpSpPr>
              <a:xfrm>
                <a:off x="1461738" y="2278372"/>
                <a:ext cx="5856898" cy="1089713"/>
                <a:chOff x="238655" y="2313318"/>
                <a:chExt cx="5856898" cy="1089713"/>
              </a:xfrm>
            </p:grpSpPr>
            <p:pic>
              <p:nvPicPr>
                <p:cNvPr id="20" name="Picture 19"/>
                <p:cNvPicPr>
                  <a:picLocks noChangeAspect="1"/>
                </p:cNvPicPr>
                <p:nvPr>
                  <p:custDataLst>
                    <p:tags r:id="rId2"/>
                  </p:custDataLst>
                </p:nvPr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020635" y="2328864"/>
                  <a:ext cx="3074918" cy="338240"/>
                </a:xfrm>
                <a:prstGeom prst="rect">
                  <a:avLst/>
                </a:prstGeom>
              </p:spPr>
            </p:pic>
            <p:pic>
              <p:nvPicPr>
                <p:cNvPr id="21" name="Picture 20"/>
                <p:cNvPicPr>
                  <a:picLocks noChangeAspect="1"/>
                </p:cNvPicPr>
                <p:nvPr>
                  <p:custDataLst>
                    <p:tags r:id="rId3"/>
                  </p:custDataLst>
                </p:nvPr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976776" y="3077321"/>
                  <a:ext cx="992175" cy="284942"/>
                </a:xfrm>
                <a:prstGeom prst="rect">
                  <a:avLst/>
                </a:prstGeom>
              </p:spPr>
            </p:pic>
            <p:sp>
              <p:nvSpPr>
                <p:cNvPr id="25" name="Rectangle 24"/>
                <p:cNvSpPr/>
                <p:nvPr/>
              </p:nvSpPr>
              <p:spPr>
                <a:xfrm>
                  <a:off x="238655" y="2313318"/>
                  <a:ext cx="227844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b="1" dirty="0" smtClean="0"/>
                    <a:t>Co-ordinate Mapping:</a:t>
                  </a:r>
                  <a:endParaRPr lang="en-US" b="1" dirty="0"/>
                </a:p>
              </p:txBody>
            </p:sp>
            <p:sp>
              <p:nvSpPr>
                <p:cNvPr id="26" name="Rectangle 25"/>
                <p:cNvSpPr/>
                <p:nvPr/>
              </p:nvSpPr>
              <p:spPr>
                <a:xfrm>
                  <a:off x="238655" y="3033699"/>
                  <a:ext cx="145905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b="1" dirty="0" smtClean="0"/>
                    <a:t>Composition:</a:t>
                  </a:r>
                  <a:endParaRPr lang="en-US" b="1" dirty="0"/>
                </a:p>
              </p:txBody>
            </p:sp>
          </p:grpSp>
          <p:pic>
            <p:nvPicPr>
              <p:cNvPr id="27" name="Picture 26"/>
              <p:cNvPicPr>
                <a:picLocks noChangeAspect="1"/>
              </p:cNvPicPr>
              <p:nvPr>
                <p:custDataLst>
                  <p:tags r:id="rId1"/>
                </p:custDataLst>
              </p:nvPr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85089" y="3737534"/>
                <a:ext cx="553486" cy="393589"/>
              </a:xfrm>
              <a:prstGeom prst="rect">
                <a:avLst/>
              </a:prstGeom>
            </p:spPr>
          </p:pic>
          <p:sp>
            <p:nvSpPr>
              <p:cNvPr id="30" name="Rectangle 29"/>
              <p:cNvSpPr/>
              <p:nvPr/>
            </p:nvSpPr>
            <p:spPr>
              <a:xfrm>
                <a:off x="1463102" y="3707759"/>
                <a:ext cx="93788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 smtClean="0"/>
                  <a:t>Inverse:</a:t>
                </a:r>
                <a:endParaRPr lang="en-US" b="1" dirty="0"/>
              </a:p>
            </p:txBody>
          </p:sp>
        </p:grpSp>
        <p:sp>
          <p:nvSpPr>
            <p:cNvPr id="31" name="TextBox 30"/>
            <p:cNvSpPr txBox="1"/>
            <p:nvPr/>
          </p:nvSpPr>
          <p:spPr>
            <a:xfrm>
              <a:off x="2439957" y="4828296"/>
              <a:ext cx="429525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We can build many residual functions just using these operations!</a:t>
              </a:r>
              <a:endParaRPr lang="en-US" b="1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1743592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5472" y="-2"/>
            <a:ext cx="8749145" cy="374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CC0000"/>
                </a:solidFill>
              </a:rPr>
              <a:t>Differential Calculus</a:t>
            </a:r>
            <a:r>
              <a:rPr lang="en-GB" dirty="0" smtClean="0">
                <a:solidFill>
                  <a:srgbClr val="CC0000"/>
                </a:solidFill>
                <a:latin typeface="+mj-lt"/>
              </a:rPr>
              <a:t>| 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Important Expressions</a:t>
            </a:r>
            <a:endParaRPr lang="en-GB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66255" y="384463"/>
            <a:ext cx="8842663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45471" y="6483927"/>
            <a:ext cx="8749145" cy="374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 smtClean="0">
                <a:solidFill>
                  <a:srgbClr val="CC0000"/>
                </a:solidFill>
              </a:rPr>
              <a:t>Arun</a:t>
            </a:r>
            <a:r>
              <a:rPr lang="en-GB" b="1" dirty="0" smtClean="0">
                <a:solidFill>
                  <a:srgbClr val="CC0000"/>
                </a:solidFill>
              </a:rPr>
              <a:t> Das </a:t>
            </a:r>
            <a:r>
              <a:rPr lang="en-GB" dirty="0" smtClean="0">
                <a:solidFill>
                  <a:srgbClr val="CC0000"/>
                </a:solidFill>
                <a:latin typeface="+mj-lt"/>
              </a:rPr>
              <a:t>| </a:t>
            </a:r>
            <a:r>
              <a:rPr lang="en-GB" dirty="0">
                <a:solidFill>
                  <a:srgbClr val="CC0000"/>
                </a:solidFill>
              </a:rPr>
              <a:t>Waterloo Autonomous Vehicles Lab</a:t>
            </a:r>
            <a:endParaRPr lang="en-GB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45471" y="6483927"/>
            <a:ext cx="8842663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87" b="23294"/>
          <a:stretch/>
        </p:blipFill>
        <p:spPr>
          <a:xfrm>
            <a:off x="7659911" y="6494320"/>
            <a:ext cx="1484091" cy="363681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628454" y="908183"/>
            <a:ext cx="2891965" cy="1996431"/>
            <a:chOff x="628454" y="908183"/>
            <a:chExt cx="2891965" cy="1996431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28454" y="1332669"/>
              <a:ext cx="2891965" cy="1571945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756460" y="908183"/>
              <a:ext cx="27497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(1) Box-plus and box-minus</a:t>
              </a:r>
              <a:endParaRPr lang="en-US" b="1" dirty="0" smtClean="0"/>
            </a:p>
          </p:txBody>
        </p:sp>
      </p:grpSp>
      <p:sp>
        <p:nvSpPr>
          <p:cNvPr id="31" name="Rectangle 30"/>
          <p:cNvSpPr/>
          <p:nvPr/>
        </p:nvSpPr>
        <p:spPr>
          <a:xfrm>
            <a:off x="669783" y="797916"/>
            <a:ext cx="2912102" cy="2278592"/>
          </a:xfrm>
          <a:prstGeom prst="rect">
            <a:avLst/>
          </a:prstGeom>
          <a:noFill/>
          <a:ln w="28575"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Group 35"/>
          <p:cNvGrpSpPr/>
          <p:nvPr/>
        </p:nvGrpSpPr>
        <p:grpSpPr>
          <a:xfrm>
            <a:off x="4106063" y="870717"/>
            <a:ext cx="4742290" cy="2064016"/>
            <a:chOff x="4245844" y="766547"/>
            <a:chExt cx="4742290" cy="2064016"/>
          </a:xfrm>
        </p:grpSpPr>
        <p:grpSp>
          <p:nvGrpSpPr>
            <p:cNvPr id="26" name="Group 25"/>
            <p:cNvGrpSpPr/>
            <p:nvPr/>
          </p:nvGrpSpPr>
          <p:grpSpPr>
            <a:xfrm>
              <a:off x="4463471" y="879380"/>
              <a:ext cx="4389600" cy="1659337"/>
              <a:chOff x="4463471" y="879380"/>
              <a:chExt cx="4389600" cy="1659337"/>
            </a:xfrm>
          </p:grpSpPr>
          <p:grpSp>
            <p:nvGrpSpPr>
              <p:cNvPr id="20" name="Group 19"/>
              <p:cNvGrpSpPr/>
              <p:nvPr/>
            </p:nvGrpSpPr>
            <p:grpSpPr>
              <a:xfrm>
                <a:off x="4463471" y="1489922"/>
                <a:ext cx="4389600" cy="1048795"/>
                <a:chOff x="3467813" y="2589823"/>
                <a:chExt cx="4389600" cy="1048795"/>
              </a:xfrm>
            </p:grpSpPr>
            <p:pic>
              <p:nvPicPr>
                <p:cNvPr id="5" name="Picture 4"/>
                <p:cNvPicPr>
                  <a:picLocks noChangeAspect="1"/>
                </p:cNvPicPr>
                <p:nvPr>
                  <p:custDataLst>
                    <p:tags r:id="rId4"/>
                  </p:custDataLst>
                </p:nvPr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67813" y="2589823"/>
                  <a:ext cx="2025038" cy="253706"/>
                </a:xfrm>
                <a:prstGeom prst="rect">
                  <a:avLst/>
                </a:prstGeom>
              </p:spPr>
            </p:pic>
            <p:pic>
              <p:nvPicPr>
                <p:cNvPr id="16" name="Picture 15"/>
                <p:cNvPicPr>
                  <a:picLocks noChangeAspect="1"/>
                </p:cNvPicPr>
                <p:nvPr>
                  <p:custDataLst>
                    <p:tags r:id="rId5"/>
                  </p:custDataLst>
                </p:nvPr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131772" y="2843529"/>
                  <a:ext cx="3725641" cy="470509"/>
                </a:xfrm>
                <a:prstGeom prst="rect">
                  <a:avLst/>
                </a:prstGeom>
              </p:spPr>
            </p:pic>
            <p:pic>
              <p:nvPicPr>
                <p:cNvPr id="19" name="Picture 18"/>
                <p:cNvPicPr>
                  <a:picLocks noChangeAspect="1"/>
                </p:cNvPicPr>
                <p:nvPr>
                  <p:custDataLst>
                    <p:tags r:id="rId6"/>
                  </p:custDataLst>
                </p:nvPr>
              </p:nvPicPr>
              <p:blipFill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526055" y="3381837"/>
                  <a:ext cx="3109054" cy="256781"/>
                </a:xfrm>
                <a:prstGeom prst="rect">
                  <a:avLst/>
                </a:prstGeom>
              </p:spPr>
            </p:pic>
          </p:grpSp>
          <p:sp>
            <p:nvSpPr>
              <p:cNvPr id="25" name="TextBox 24"/>
              <p:cNvSpPr txBox="1"/>
              <p:nvPr/>
            </p:nvSpPr>
            <p:spPr>
              <a:xfrm>
                <a:off x="5523169" y="879380"/>
                <a:ext cx="243269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(2) Rodriguez Formula</a:t>
                </a:r>
                <a:endParaRPr lang="en-US" b="1" dirty="0" smtClean="0"/>
              </a:p>
            </p:txBody>
          </p:sp>
        </p:grpSp>
        <p:sp>
          <p:nvSpPr>
            <p:cNvPr id="32" name="Rectangle 31"/>
            <p:cNvSpPr/>
            <p:nvPr/>
          </p:nvSpPr>
          <p:spPr>
            <a:xfrm>
              <a:off x="4245844" y="766547"/>
              <a:ext cx="4742290" cy="2064016"/>
            </a:xfrm>
            <a:prstGeom prst="rect">
              <a:avLst/>
            </a:prstGeom>
            <a:noFill/>
            <a:ln w="28575"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756460" y="3491434"/>
            <a:ext cx="2830563" cy="1070672"/>
            <a:chOff x="751321" y="4095398"/>
            <a:chExt cx="2830563" cy="1070672"/>
          </a:xfrm>
        </p:grpSpPr>
        <p:grpSp>
          <p:nvGrpSpPr>
            <p:cNvPr id="30" name="Group 29"/>
            <p:cNvGrpSpPr/>
            <p:nvPr/>
          </p:nvGrpSpPr>
          <p:grpSpPr>
            <a:xfrm>
              <a:off x="1043179" y="4147814"/>
              <a:ext cx="2273524" cy="777678"/>
              <a:chOff x="1043179" y="4147814"/>
              <a:chExt cx="2273524" cy="777678"/>
            </a:xfrm>
          </p:grpSpPr>
          <p:pic>
            <p:nvPicPr>
              <p:cNvPr id="21" name="Picture 20"/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43179" y="4654254"/>
                <a:ext cx="2273524" cy="271238"/>
              </a:xfrm>
              <a:prstGeom prst="rect">
                <a:avLst/>
              </a:prstGeom>
            </p:spPr>
          </p:pic>
          <p:sp>
            <p:nvSpPr>
              <p:cNvPr id="27" name="TextBox 26"/>
              <p:cNvSpPr txBox="1"/>
              <p:nvPr/>
            </p:nvSpPr>
            <p:spPr>
              <a:xfrm>
                <a:off x="1226557" y="4147814"/>
                <a:ext cx="194763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(3) Inverse Identity</a:t>
                </a:r>
                <a:endParaRPr lang="en-US" b="1" dirty="0" smtClean="0"/>
              </a:p>
            </p:txBody>
          </p:sp>
        </p:grpSp>
        <p:sp>
          <p:nvSpPr>
            <p:cNvPr id="33" name="Rectangle 32"/>
            <p:cNvSpPr/>
            <p:nvPr/>
          </p:nvSpPr>
          <p:spPr>
            <a:xfrm>
              <a:off x="751321" y="4095398"/>
              <a:ext cx="2830563" cy="1070672"/>
            </a:xfrm>
            <a:prstGeom prst="rect">
              <a:avLst/>
            </a:prstGeom>
            <a:noFill/>
            <a:ln w="28575"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4799604" y="3491434"/>
            <a:ext cx="3515689" cy="1070672"/>
            <a:chOff x="4520043" y="4095398"/>
            <a:chExt cx="3515689" cy="1070672"/>
          </a:xfrm>
        </p:grpSpPr>
        <p:grpSp>
          <p:nvGrpSpPr>
            <p:cNvPr id="29" name="Group 28"/>
            <p:cNvGrpSpPr/>
            <p:nvPr/>
          </p:nvGrpSpPr>
          <p:grpSpPr>
            <a:xfrm>
              <a:off x="4671613" y="4155332"/>
              <a:ext cx="3212548" cy="815701"/>
              <a:chOff x="4671613" y="4155332"/>
              <a:chExt cx="3212548" cy="815701"/>
            </a:xfrm>
          </p:grpSpPr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671613" y="4573116"/>
                <a:ext cx="3212548" cy="397917"/>
              </a:xfrm>
              <a:prstGeom prst="rect">
                <a:avLst/>
              </a:prstGeom>
            </p:spPr>
          </p:pic>
          <p:sp>
            <p:nvSpPr>
              <p:cNvPr id="28" name="TextBox 27"/>
              <p:cNvSpPr txBox="1"/>
              <p:nvPr/>
            </p:nvSpPr>
            <p:spPr>
              <a:xfrm>
                <a:off x="4989925" y="4155332"/>
                <a:ext cx="271760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(4) </a:t>
                </a:r>
                <a:r>
                  <a:rPr lang="en-US" dirty="0" err="1" smtClean="0"/>
                  <a:t>Adjoint</a:t>
                </a:r>
                <a:r>
                  <a:rPr lang="en-US" dirty="0" smtClean="0"/>
                  <a:t> Related Identity</a:t>
                </a:r>
                <a:endParaRPr lang="en-US" b="1" dirty="0" smtClean="0"/>
              </a:p>
            </p:txBody>
          </p:sp>
        </p:grpSp>
        <p:sp>
          <p:nvSpPr>
            <p:cNvPr id="35" name="Rectangle 34"/>
            <p:cNvSpPr/>
            <p:nvPr/>
          </p:nvSpPr>
          <p:spPr>
            <a:xfrm>
              <a:off x="4520043" y="4095398"/>
              <a:ext cx="3515689" cy="1070672"/>
            </a:xfrm>
            <a:prstGeom prst="rect">
              <a:avLst/>
            </a:prstGeom>
            <a:noFill/>
            <a:ln w="28575"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7" name="Picture 3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890" y="5595256"/>
            <a:ext cx="1641780" cy="238699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703" y="5964819"/>
            <a:ext cx="2036026" cy="257381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3153950" y="5118744"/>
            <a:ext cx="2229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(5) </a:t>
            </a:r>
            <a:r>
              <a:rPr lang="en-US" dirty="0" err="1" smtClean="0"/>
              <a:t>anticommutative</a:t>
            </a:r>
            <a:endParaRPr lang="en-US" b="1" dirty="0" smtClean="0"/>
          </a:p>
        </p:txBody>
      </p:sp>
      <p:sp>
        <p:nvSpPr>
          <p:cNvPr id="49" name="Rectangle 48"/>
          <p:cNvSpPr/>
          <p:nvPr/>
        </p:nvSpPr>
        <p:spPr>
          <a:xfrm>
            <a:off x="2886592" y="5093524"/>
            <a:ext cx="2688375" cy="1301008"/>
          </a:xfrm>
          <a:prstGeom prst="rect">
            <a:avLst/>
          </a:prstGeom>
          <a:noFill/>
          <a:ln w="28575"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080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5472" y="-2"/>
            <a:ext cx="8749145" cy="374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CC0000"/>
                </a:solidFill>
              </a:rPr>
              <a:t>Outline </a:t>
            </a:r>
            <a:r>
              <a:rPr lang="en-GB" dirty="0" smtClean="0">
                <a:solidFill>
                  <a:srgbClr val="CC0000"/>
                </a:solidFill>
                <a:latin typeface="+mj-lt"/>
              </a:rPr>
              <a:t>| 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Papers and Books</a:t>
            </a:r>
            <a:endParaRPr lang="en-GB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66255" y="384463"/>
            <a:ext cx="8842663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45471" y="6483927"/>
            <a:ext cx="8749145" cy="374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 smtClean="0">
                <a:solidFill>
                  <a:srgbClr val="CC0000"/>
                </a:solidFill>
              </a:rPr>
              <a:t>Arun</a:t>
            </a:r>
            <a:r>
              <a:rPr lang="en-GB" b="1" dirty="0" smtClean="0">
                <a:solidFill>
                  <a:srgbClr val="CC0000"/>
                </a:solidFill>
              </a:rPr>
              <a:t> Das </a:t>
            </a:r>
            <a:r>
              <a:rPr lang="en-GB" dirty="0" smtClean="0">
                <a:solidFill>
                  <a:srgbClr val="CC0000"/>
                </a:solidFill>
                <a:latin typeface="+mj-lt"/>
              </a:rPr>
              <a:t>| </a:t>
            </a:r>
            <a:r>
              <a:rPr lang="en-GB" dirty="0">
                <a:solidFill>
                  <a:srgbClr val="CC0000"/>
                </a:solidFill>
              </a:rPr>
              <a:t>Waterloo Autonomous Vehicles Lab</a:t>
            </a:r>
            <a:endParaRPr lang="en-GB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45471" y="6483927"/>
            <a:ext cx="8842663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87" b="23294"/>
          <a:stretch/>
        </p:blipFill>
        <p:spPr>
          <a:xfrm>
            <a:off x="7659911" y="6494320"/>
            <a:ext cx="1484091" cy="36368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06739" y="2294736"/>
            <a:ext cx="696169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Quick Review of Lie Groups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Box-plus and Box-minus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Derivatives </a:t>
            </a:r>
            <a:r>
              <a:rPr lang="en-US" dirty="0"/>
              <a:t>of Rotations (</a:t>
            </a:r>
            <a:r>
              <a:rPr lang="en-US" b="1" dirty="0"/>
              <a:t>A Primer on the Differential Calculus of 3D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Orientations</a:t>
            </a:r>
            <a:r>
              <a:rPr lang="en-US" b="1" dirty="0"/>
              <a:t>, </a:t>
            </a:r>
            <a:r>
              <a:rPr lang="en-US" b="1" dirty="0" err="1" smtClean="0"/>
              <a:t>Bloesch</a:t>
            </a:r>
            <a:r>
              <a:rPr lang="en-US" b="1" dirty="0" smtClean="0"/>
              <a:t> et al.)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Derivations on the board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Uncertainty of rotations and rotated vectors (</a:t>
            </a:r>
            <a:r>
              <a:rPr lang="en-US" b="1" dirty="0" smtClean="0"/>
              <a:t>State Estimation for Robotics, Barfoot</a:t>
            </a:r>
            <a:r>
              <a:rPr lang="en-US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88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5472" y="-2"/>
            <a:ext cx="8749145" cy="374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CC0000"/>
                </a:solidFill>
              </a:rPr>
              <a:t>Differential Calculus</a:t>
            </a:r>
            <a:r>
              <a:rPr lang="en-GB" dirty="0" smtClean="0">
                <a:solidFill>
                  <a:srgbClr val="CC0000"/>
                </a:solidFill>
                <a:latin typeface="+mj-lt"/>
              </a:rPr>
              <a:t>| 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Derivative of Co-ordinate Map</a:t>
            </a:r>
            <a:endParaRPr lang="en-GB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66255" y="384463"/>
            <a:ext cx="8842663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45471" y="6483927"/>
            <a:ext cx="8749145" cy="374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 smtClean="0">
                <a:solidFill>
                  <a:srgbClr val="CC0000"/>
                </a:solidFill>
              </a:rPr>
              <a:t>Arun</a:t>
            </a:r>
            <a:r>
              <a:rPr lang="en-GB" b="1" dirty="0" smtClean="0">
                <a:solidFill>
                  <a:srgbClr val="CC0000"/>
                </a:solidFill>
              </a:rPr>
              <a:t> Das </a:t>
            </a:r>
            <a:r>
              <a:rPr lang="en-GB" dirty="0" smtClean="0">
                <a:solidFill>
                  <a:srgbClr val="CC0000"/>
                </a:solidFill>
                <a:latin typeface="+mj-lt"/>
              </a:rPr>
              <a:t>| </a:t>
            </a:r>
            <a:r>
              <a:rPr lang="en-GB" dirty="0">
                <a:solidFill>
                  <a:srgbClr val="CC0000"/>
                </a:solidFill>
              </a:rPr>
              <a:t>Waterloo Autonomous Vehicles Lab</a:t>
            </a:r>
            <a:endParaRPr lang="en-GB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45471" y="6483927"/>
            <a:ext cx="8842663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87" b="23294"/>
          <a:stretch/>
        </p:blipFill>
        <p:spPr>
          <a:xfrm>
            <a:off x="7659911" y="6494320"/>
            <a:ext cx="1484091" cy="36368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b="77670"/>
          <a:stretch/>
        </p:blipFill>
        <p:spPr>
          <a:xfrm>
            <a:off x="1525693" y="1141521"/>
            <a:ext cx="6233645" cy="1019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25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5472" y="-2"/>
            <a:ext cx="8749145" cy="374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CC0000"/>
                </a:solidFill>
              </a:rPr>
              <a:t>Differential Calculus</a:t>
            </a:r>
            <a:r>
              <a:rPr lang="en-GB" dirty="0" smtClean="0">
                <a:solidFill>
                  <a:srgbClr val="CC0000"/>
                </a:solidFill>
                <a:latin typeface="+mj-lt"/>
              </a:rPr>
              <a:t>| 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Derivative of Co-ordinate Map</a:t>
            </a:r>
            <a:endParaRPr lang="en-GB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66255" y="384463"/>
            <a:ext cx="8842663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45471" y="6483927"/>
            <a:ext cx="8749145" cy="374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 smtClean="0">
                <a:solidFill>
                  <a:srgbClr val="CC0000"/>
                </a:solidFill>
              </a:rPr>
              <a:t>Arun</a:t>
            </a:r>
            <a:r>
              <a:rPr lang="en-GB" b="1" dirty="0" smtClean="0">
                <a:solidFill>
                  <a:srgbClr val="CC0000"/>
                </a:solidFill>
              </a:rPr>
              <a:t> Das </a:t>
            </a:r>
            <a:r>
              <a:rPr lang="en-GB" dirty="0" smtClean="0">
                <a:solidFill>
                  <a:srgbClr val="CC0000"/>
                </a:solidFill>
                <a:latin typeface="+mj-lt"/>
              </a:rPr>
              <a:t>| </a:t>
            </a:r>
            <a:r>
              <a:rPr lang="en-GB" dirty="0">
                <a:solidFill>
                  <a:srgbClr val="CC0000"/>
                </a:solidFill>
              </a:rPr>
              <a:t>Waterloo Autonomous Vehicles Lab</a:t>
            </a:r>
            <a:endParaRPr lang="en-GB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45471" y="6483927"/>
            <a:ext cx="8842663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87" b="23294"/>
          <a:stretch/>
        </p:blipFill>
        <p:spPr>
          <a:xfrm>
            <a:off x="7659911" y="6494320"/>
            <a:ext cx="1484091" cy="36368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5693" y="1141521"/>
            <a:ext cx="6233645" cy="4564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359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5472" y="-2"/>
            <a:ext cx="8749145" cy="374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CC0000"/>
                </a:solidFill>
              </a:rPr>
              <a:t>Differential Calculus</a:t>
            </a:r>
            <a:r>
              <a:rPr lang="en-GB" dirty="0" smtClean="0">
                <a:solidFill>
                  <a:srgbClr val="CC0000"/>
                </a:solidFill>
                <a:latin typeface="+mj-lt"/>
              </a:rPr>
              <a:t>| 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Derivative of Composition (w.r.t Left Element)</a:t>
            </a:r>
            <a:endParaRPr lang="en-GB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66255" y="384463"/>
            <a:ext cx="8842663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45471" y="6483927"/>
            <a:ext cx="8749145" cy="374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 smtClean="0">
                <a:solidFill>
                  <a:srgbClr val="CC0000"/>
                </a:solidFill>
              </a:rPr>
              <a:t>Arun</a:t>
            </a:r>
            <a:r>
              <a:rPr lang="en-GB" b="1" dirty="0" smtClean="0">
                <a:solidFill>
                  <a:srgbClr val="CC0000"/>
                </a:solidFill>
              </a:rPr>
              <a:t> Das </a:t>
            </a:r>
            <a:r>
              <a:rPr lang="en-GB" dirty="0" smtClean="0">
                <a:solidFill>
                  <a:srgbClr val="CC0000"/>
                </a:solidFill>
                <a:latin typeface="+mj-lt"/>
              </a:rPr>
              <a:t>| </a:t>
            </a:r>
            <a:r>
              <a:rPr lang="en-GB" dirty="0">
                <a:solidFill>
                  <a:srgbClr val="CC0000"/>
                </a:solidFill>
              </a:rPr>
              <a:t>Waterloo Autonomous Vehicles Lab</a:t>
            </a:r>
            <a:endParaRPr lang="en-GB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45471" y="6483927"/>
            <a:ext cx="8842663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87" b="23294"/>
          <a:stretch/>
        </p:blipFill>
        <p:spPr>
          <a:xfrm>
            <a:off x="7659911" y="6494320"/>
            <a:ext cx="1484091" cy="363681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674624" y="1779418"/>
            <a:ext cx="7938107" cy="2926540"/>
            <a:chOff x="645503" y="1890077"/>
            <a:chExt cx="7938107" cy="292654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/>
            <a:srcRect b="69058"/>
            <a:stretch/>
          </p:blipFill>
          <p:spPr>
            <a:xfrm>
              <a:off x="645503" y="1890077"/>
              <a:ext cx="7938107" cy="905540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7332673" y="3989580"/>
              <a:ext cx="1069283" cy="8270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6486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5472" y="-2"/>
            <a:ext cx="8749145" cy="374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CC0000"/>
                </a:solidFill>
              </a:rPr>
              <a:t>Differential Calculus</a:t>
            </a:r>
            <a:r>
              <a:rPr lang="en-GB" dirty="0" smtClean="0">
                <a:solidFill>
                  <a:srgbClr val="CC0000"/>
                </a:solidFill>
                <a:latin typeface="+mj-lt"/>
              </a:rPr>
              <a:t>| 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Derivative of Composition (w.r.t Left Element)</a:t>
            </a:r>
            <a:endParaRPr lang="en-GB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66255" y="384463"/>
            <a:ext cx="8842663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45471" y="6483927"/>
            <a:ext cx="8749145" cy="374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 smtClean="0">
                <a:solidFill>
                  <a:srgbClr val="CC0000"/>
                </a:solidFill>
              </a:rPr>
              <a:t>Arun</a:t>
            </a:r>
            <a:r>
              <a:rPr lang="en-GB" b="1" dirty="0" smtClean="0">
                <a:solidFill>
                  <a:srgbClr val="CC0000"/>
                </a:solidFill>
              </a:rPr>
              <a:t> Das </a:t>
            </a:r>
            <a:r>
              <a:rPr lang="en-GB" dirty="0" smtClean="0">
                <a:solidFill>
                  <a:srgbClr val="CC0000"/>
                </a:solidFill>
                <a:latin typeface="+mj-lt"/>
              </a:rPr>
              <a:t>| </a:t>
            </a:r>
            <a:r>
              <a:rPr lang="en-GB" dirty="0">
                <a:solidFill>
                  <a:srgbClr val="CC0000"/>
                </a:solidFill>
              </a:rPr>
              <a:t>Waterloo Autonomous Vehicles Lab</a:t>
            </a:r>
            <a:endParaRPr lang="en-GB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45471" y="6483927"/>
            <a:ext cx="8842663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87" b="23294"/>
          <a:stretch/>
        </p:blipFill>
        <p:spPr>
          <a:xfrm>
            <a:off x="7659911" y="6494320"/>
            <a:ext cx="1484091" cy="363681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674624" y="1779418"/>
            <a:ext cx="7938107" cy="2926540"/>
            <a:chOff x="645503" y="1890077"/>
            <a:chExt cx="7938107" cy="292654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5503" y="1890077"/>
              <a:ext cx="7938107" cy="2926540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7332673" y="3989580"/>
              <a:ext cx="1069283" cy="8270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03645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5472" y="-2"/>
            <a:ext cx="8749145" cy="374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CC0000"/>
                </a:solidFill>
              </a:rPr>
              <a:t>Differential Calculus</a:t>
            </a:r>
            <a:r>
              <a:rPr lang="en-GB" dirty="0" smtClean="0">
                <a:solidFill>
                  <a:srgbClr val="CC0000"/>
                </a:solidFill>
                <a:latin typeface="+mj-lt"/>
              </a:rPr>
              <a:t>| 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Derivative of Composition (w.r.t Right Element)</a:t>
            </a:r>
            <a:endParaRPr lang="en-GB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66255" y="384463"/>
            <a:ext cx="8842663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45471" y="6483927"/>
            <a:ext cx="8749145" cy="374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 smtClean="0">
                <a:solidFill>
                  <a:srgbClr val="CC0000"/>
                </a:solidFill>
              </a:rPr>
              <a:t>Arun</a:t>
            </a:r>
            <a:r>
              <a:rPr lang="en-GB" b="1" dirty="0" smtClean="0">
                <a:solidFill>
                  <a:srgbClr val="CC0000"/>
                </a:solidFill>
              </a:rPr>
              <a:t> Das </a:t>
            </a:r>
            <a:r>
              <a:rPr lang="en-GB" dirty="0" smtClean="0">
                <a:solidFill>
                  <a:srgbClr val="CC0000"/>
                </a:solidFill>
                <a:latin typeface="+mj-lt"/>
              </a:rPr>
              <a:t>| </a:t>
            </a:r>
            <a:r>
              <a:rPr lang="en-GB" dirty="0">
                <a:solidFill>
                  <a:srgbClr val="CC0000"/>
                </a:solidFill>
              </a:rPr>
              <a:t>Waterloo Autonomous Vehicles Lab</a:t>
            </a:r>
            <a:endParaRPr lang="en-GB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45471" y="6483927"/>
            <a:ext cx="8842663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87" b="23294"/>
          <a:stretch/>
        </p:blipFill>
        <p:spPr>
          <a:xfrm>
            <a:off x="7659911" y="6494320"/>
            <a:ext cx="1484091" cy="363681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693807" y="1352361"/>
            <a:ext cx="7652471" cy="3626076"/>
            <a:chOff x="693807" y="1352361"/>
            <a:chExt cx="7652471" cy="362607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/>
            <a:srcRect b="75547"/>
            <a:stretch/>
          </p:blipFill>
          <p:spPr>
            <a:xfrm>
              <a:off x="693807" y="1352361"/>
              <a:ext cx="7652471" cy="884133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7276995" y="4151400"/>
              <a:ext cx="1069283" cy="8270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6676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5472" y="-2"/>
            <a:ext cx="8749145" cy="374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CC0000"/>
                </a:solidFill>
              </a:rPr>
              <a:t>Differential Calculus</a:t>
            </a:r>
            <a:r>
              <a:rPr lang="en-GB" dirty="0" smtClean="0">
                <a:solidFill>
                  <a:srgbClr val="CC0000"/>
                </a:solidFill>
                <a:latin typeface="+mj-lt"/>
              </a:rPr>
              <a:t>| 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Derivative of Composition (w.r.t Right Element)</a:t>
            </a:r>
            <a:endParaRPr lang="en-GB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66255" y="384463"/>
            <a:ext cx="8842663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45471" y="6483927"/>
            <a:ext cx="8749145" cy="374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 smtClean="0">
                <a:solidFill>
                  <a:srgbClr val="CC0000"/>
                </a:solidFill>
              </a:rPr>
              <a:t>Arun</a:t>
            </a:r>
            <a:r>
              <a:rPr lang="en-GB" b="1" dirty="0" smtClean="0">
                <a:solidFill>
                  <a:srgbClr val="CC0000"/>
                </a:solidFill>
              </a:rPr>
              <a:t> Das </a:t>
            </a:r>
            <a:r>
              <a:rPr lang="en-GB" dirty="0" smtClean="0">
                <a:solidFill>
                  <a:srgbClr val="CC0000"/>
                </a:solidFill>
                <a:latin typeface="+mj-lt"/>
              </a:rPr>
              <a:t>| </a:t>
            </a:r>
            <a:r>
              <a:rPr lang="en-GB" dirty="0">
                <a:solidFill>
                  <a:srgbClr val="CC0000"/>
                </a:solidFill>
              </a:rPr>
              <a:t>Waterloo Autonomous Vehicles Lab</a:t>
            </a:r>
            <a:endParaRPr lang="en-GB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45471" y="6483927"/>
            <a:ext cx="8842663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87" b="23294"/>
          <a:stretch/>
        </p:blipFill>
        <p:spPr>
          <a:xfrm>
            <a:off x="7659911" y="6494320"/>
            <a:ext cx="1484091" cy="363681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693807" y="1352361"/>
            <a:ext cx="7652471" cy="3626076"/>
            <a:chOff x="693807" y="1352361"/>
            <a:chExt cx="7652471" cy="362607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3807" y="1352361"/>
              <a:ext cx="7652471" cy="3615684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7276995" y="4151400"/>
              <a:ext cx="1069283" cy="8270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53533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5472" y="-2"/>
            <a:ext cx="8749145" cy="374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CC0000"/>
                </a:solidFill>
              </a:rPr>
              <a:t>Uncertainty</a:t>
            </a:r>
            <a:r>
              <a:rPr lang="en-GB" dirty="0" smtClean="0">
                <a:solidFill>
                  <a:srgbClr val="CC0000"/>
                </a:solidFill>
                <a:latin typeface="+mj-lt"/>
              </a:rPr>
              <a:t>| 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Vector Space Case</a:t>
            </a:r>
            <a:endParaRPr lang="en-GB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66255" y="384463"/>
            <a:ext cx="8842663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45471" y="6483927"/>
            <a:ext cx="8749145" cy="374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 smtClean="0">
                <a:solidFill>
                  <a:srgbClr val="CC0000"/>
                </a:solidFill>
              </a:rPr>
              <a:t>Arun</a:t>
            </a:r>
            <a:r>
              <a:rPr lang="en-GB" b="1" dirty="0" smtClean="0">
                <a:solidFill>
                  <a:srgbClr val="CC0000"/>
                </a:solidFill>
              </a:rPr>
              <a:t> Das </a:t>
            </a:r>
            <a:r>
              <a:rPr lang="en-GB" dirty="0" smtClean="0">
                <a:solidFill>
                  <a:srgbClr val="CC0000"/>
                </a:solidFill>
                <a:latin typeface="+mj-lt"/>
              </a:rPr>
              <a:t>| </a:t>
            </a:r>
            <a:r>
              <a:rPr lang="en-GB" dirty="0">
                <a:solidFill>
                  <a:srgbClr val="CC0000"/>
                </a:solidFill>
              </a:rPr>
              <a:t>Waterloo Autonomous Vehicles Lab</a:t>
            </a:r>
            <a:endParaRPr lang="en-GB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45471" y="6483927"/>
            <a:ext cx="8842663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87" b="23294"/>
          <a:stretch/>
        </p:blipFill>
        <p:spPr>
          <a:xfrm>
            <a:off x="7659911" y="6494320"/>
            <a:ext cx="1484091" cy="36368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8634" y="2345461"/>
            <a:ext cx="2133351" cy="47493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372414" y="712590"/>
            <a:ext cx="4295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Gaussian random variables take the form:</a:t>
            </a:r>
            <a:endParaRPr lang="en-US" b="1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1490996" y="3876805"/>
            <a:ext cx="6802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Often, we write them as some nominal value with zero mean noise:</a:t>
            </a:r>
            <a:endParaRPr lang="en-US" b="1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2933" y="4389744"/>
            <a:ext cx="3945980" cy="66770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557974" y="5299338"/>
            <a:ext cx="66687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works because </a:t>
            </a:r>
            <a:r>
              <a:rPr lang="en-US" b="1" dirty="0" smtClean="0"/>
              <a:t>x</a:t>
            </a:r>
            <a:r>
              <a:rPr lang="en-US" dirty="0" smtClean="0"/>
              <a:t> lives in a vector space (closed under + ).  What should we do for SO(3)?</a:t>
            </a:r>
            <a:endParaRPr lang="en-US" b="1" dirty="0" smtClean="0"/>
          </a:p>
        </p:txBody>
      </p:sp>
      <p:pic>
        <p:nvPicPr>
          <p:cNvPr id="3074" name="Picture 2" descr="MultivariateNorma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525" y="1323809"/>
            <a:ext cx="3059386" cy="2314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8455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5472" y="-2"/>
            <a:ext cx="8749145" cy="374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CC0000"/>
                </a:solidFill>
              </a:rPr>
              <a:t>Uncertainty</a:t>
            </a:r>
            <a:r>
              <a:rPr lang="en-GB" dirty="0" smtClean="0">
                <a:solidFill>
                  <a:srgbClr val="CC0000"/>
                </a:solidFill>
                <a:latin typeface="+mj-lt"/>
              </a:rPr>
              <a:t>| 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Options for SO(3) and SE(3)</a:t>
            </a:r>
            <a:endParaRPr lang="en-GB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66255" y="384463"/>
            <a:ext cx="8842663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45471" y="6483927"/>
            <a:ext cx="8749145" cy="374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 smtClean="0">
                <a:solidFill>
                  <a:srgbClr val="CC0000"/>
                </a:solidFill>
              </a:rPr>
              <a:t>Arun</a:t>
            </a:r>
            <a:r>
              <a:rPr lang="en-GB" b="1" dirty="0" smtClean="0">
                <a:solidFill>
                  <a:srgbClr val="CC0000"/>
                </a:solidFill>
              </a:rPr>
              <a:t> Das </a:t>
            </a:r>
            <a:r>
              <a:rPr lang="en-GB" dirty="0" smtClean="0">
                <a:solidFill>
                  <a:srgbClr val="CC0000"/>
                </a:solidFill>
                <a:latin typeface="+mj-lt"/>
              </a:rPr>
              <a:t>| </a:t>
            </a:r>
            <a:r>
              <a:rPr lang="en-GB" dirty="0">
                <a:solidFill>
                  <a:srgbClr val="CC0000"/>
                </a:solidFill>
              </a:rPr>
              <a:t>Waterloo Autonomous Vehicles Lab</a:t>
            </a:r>
            <a:endParaRPr lang="en-GB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45471" y="6483927"/>
            <a:ext cx="8842663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87" b="23294"/>
          <a:stretch/>
        </p:blipFill>
        <p:spPr>
          <a:xfrm>
            <a:off x="7659911" y="6494320"/>
            <a:ext cx="1484091" cy="36368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53" y="2170436"/>
            <a:ext cx="8381466" cy="221301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599286" y="1063714"/>
            <a:ext cx="68026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There are a few options for SO(3), either performing perturbations on the Lie Group, or the Lie Algebra:</a:t>
            </a:r>
            <a:endParaRPr lang="en-US" b="1" dirty="0" smtClean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579587" y="3069355"/>
            <a:ext cx="2970344" cy="0"/>
          </a:xfrm>
          <a:prstGeom prst="line">
            <a:avLst/>
          </a:prstGeom>
          <a:ln w="38100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579587" y="3920660"/>
            <a:ext cx="2970344" cy="0"/>
          </a:xfrm>
          <a:prstGeom prst="line">
            <a:avLst/>
          </a:prstGeom>
          <a:ln w="38100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149102" y="4879688"/>
            <a:ext cx="1703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Pros and cons?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1759786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5472" y="-2"/>
            <a:ext cx="8749145" cy="374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CC0000"/>
                </a:solidFill>
              </a:rPr>
              <a:t>Uncertainty</a:t>
            </a:r>
            <a:r>
              <a:rPr lang="en-GB" dirty="0" smtClean="0">
                <a:solidFill>
                  <a:srgbClr val="CC0000"/>
                </a:solidFill>
                <a:latin typeface="+mj-lt"/>
              </a:rPr>
              <a:t>| 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Options for SO(3) and SE(3)</a:t>
            </a:r>
            <a:endParaRPr lang="en-GB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66255" y="384463"/>
            <a:ext cx="8842663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45471" y="6483927"/>
            <a:ext cx="8749145" cy="374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 smtClean="0">
                <a:solidFill>
                  <a:srgbClr val="CC0000"/>
                </a:solidFill>
              </a:rPr>
              <a:t>Arun</a:t>
            </a:r>
            <a:r>
              <a:rPr lang="en-GB" b="1" dirty="0" smtClean="0">
                <a:solidFill>
                  <a:srgbClr val="CC0000"/>
                </a:solidFill>
              </a:rPr>
              <a:t> Das </a:t>
            </a:r>
            <a:r>
              <a:rPr lang="en-GB" dirty="0" smtClean="0">
                <a:solidFill>
                  <a:srgbClr val="CC0000"/>
                </a:solidFill>
                <a:latin typeface="+mj-lt"/>
              </a:rPr>
              <a:t>| </a:t>
            </a:r>
            <a:r>
              <a:rPr lang="en-GB" dirty="0">
                <a:solidFill>
                  <a:srgbClr val="CC0000"/>
                </a:solidFill>
              </a:rPr>
              <a:t>Waterloo Autonomous Vehicles Lab</a:t>
            </a:r>
            <a:endParaRPr lang="en-GB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45471" y="6483927"/>
            <a:ext cx="8842663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87" b="23294"/>
          <a:stretch/>
        </p:blipFill>
        <p:spPr>
          <a:xfrm>
            <a:off x="7659911" y="6494320"/>
            <a:ext cx="1484091" cy="36368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53" y="2170436"/>
            <a:ext cx="8381466" cy="221301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599286" y="1063714"/>
            <a:ext cx="68026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There are a few options for SO(3), either performing perturbations on the Lie Group, or the Lie Algebra:</a:t>
            </a:r>
            <a:endParaRPr lang="en-US" b="1" dirty="0" smtClean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579587" y="3069355"/>
            <a:ext cx="2970344" cy="0"/>
          </a:xfrm>
          <a:prstGeom prst="line">
            <a:avLst/>
          </a:prstGeom>
          <a:ln w="38100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579587" y="3920660"/>
            <a:ext cx="2970344" cy="0"/>
          </a:xfrm>
          <a:prstGeom prst="line">
            <a:avLst/>
          </a:prstGeom>
          <a:ln w="38100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729789" y="4879688"/>
            <a:ext cx="6202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Generally prefer perturbations in Lie Group to avoid singularities</a:t>
            </a:r>
            <a:endParaRPr lang="en-US" b="1" dirty="0" smtClean="0"/>
          </a:p>
        </p:txBody>
      </p:sp>
      <p:sp>
        <p:nvSpPr>
          <p:cNvPr id="3" name="Rectangle 2"/>
          <p:cNvSpPr/>
          <p:nvPr/>
        </p:nvSpPr>
        <p:spPr>
          <a:xfrm>
            <a:off x="2364627" y="2807266"/>
            <a:ext cx="2952871" cy="436816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2960" y="5348978"/>
            <a:ext cx="2246627" cy="538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997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5472" y="-2"/>
            <a:ext cx="8749145" cy="374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CC0000"/>
                </a:solidFill>
              </a:rPr>
              <a:t>Uncertainty</a:t>
            </a:r>
            <a:r>
              <a:rPr lang="en-GB" dirty="0" smtClean="0">
                <a:solidFill>
                  <a:srgbClr val="CC0000"/>
                </a:solidFill>
                <a:latin typeface="+mj-lt"/>
              </a:rPr>
              <a:t>| 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Uncertainty of a Rotated Vector</a:t>
            </a:r>
            <a:endParaRPr lang="en-GB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66255" y="384463"/>
            <a:ext cx="8842663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45471" y="6483927"/>
            <a:ext cx="8749145" cy="374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 smtClean="0">
                <a:solidFill>
                  <a:srgbClr val="CC0000"/>
                </a:solidFill>
              </a:rPr>
              <a:t>Arun</a:t>
            </a:r>
            <a:r>
              <a:rPr lang="en-GB" b="1" dirty="0" smtClean="0">
                <a:solidFill>
                  <a:srgbClr val="CC0000"/>
                </a:solidFill>
              </a:rPr>
              <a:t> Das </a:t>
            </a:r>
            <a:r>
              <a:rPr lang="en-GB" dirty="0" smtClean="0">
                <a:solidFill>
                  <a:srgbClr val="CC0000"/>
                </a:solidFill>
                <a:latin typeface="+mj-lt"/>
              </a:rPr>
              <a:t>| </a:t>
            </a:r>
            <a:r>
              <a:rPr lang="en-GB" dirty="0">
                <a:solidFill>
                  <a:srgbClr val="CC0000"/>
                </a:solidFill>
              </a:rPr>
              <a:t>Waterloo Autonomous Vehicles Lab</a:t>
            </a:r>
            <a:endParaRPr lang="en-GB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45471" y="6483927"/>
            <a:ext cx="8842663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87" b="23294"/>
          <a:stretch/>
        </p:blipFill>
        <p:spPr>
          <a:xfrm>
            <a:off x="7659911" y="6494320"/>
            <a:ext cx="1484091" cy="363681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2100910" y="2399768"/>
            <a:ext cx="4663539" cy="1034427"/>
            <a:chOff x="2541001" y="1582022"/>
            <a:chExt cx="4663539" cy="103442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18107" y="1582022"/>
              <a:ext cx="1329502" cy="428298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41001" y="1980612"/>
              <a:ext cx="4663539" cy="635837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>
            <a:off x="1599286" y="1063714"/>
            <a:ext cx="1481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Consider:</a:t>
            </a:r>
            <a:endParaRPr lang="en-US" b="1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2385552" y="4602519"/>
            <a:ext cx="7218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does the distribution over </a:t>
            </a:r>
            <a:r>
              <a:rPr lang="en-US" b="1" dirty="0" smtClean="0"/>
              <a:t>y</a:t>
            </a:r>
            <a:r>
              <a:rPr lang="en-US" dirty="0" smtClean="0"/>
              <a:t> look like? 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2841231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5472" y="-2"/>
            <a:ext cx="8749145" cy="374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CC0000"/>
                </a:solidFill>
              </a:rPr>
              <a:t>Motivation </a:t>
            </a:r>
            <a:r>
              <a:rPr lang="en-GB" dirty="0" smtClean="0">
                <a:solidFill>
                  <a:srgbClr val="CC0000"/>
                </a:solidFill>
                <a:latin typeface="+mj-lt"/>
              </a:rPr>
              <a:t>| 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Nonlinear Least Squares</a:t>
            </a:r>
            <a:endParaRPr lang="en-GB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66255" y="384463"/>
            <a:ext cx="8842663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45471" y="6483927"/>
            <a:ext cx="8749145" cy="374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 smtClean="0">
                <a:solidFill>
                  <a:srgbClr val="CC0000"/>
                </a:solidFill>
              </a:rPr>
              <a:t>Arun</a:t>
            </a:r>
            <a:r>
              <a:rPr lang="en-GB" b="1" dirty="0" smtClean="0">
                <a:solidFill>
                  <a:srgbClr val="CC0000"/>
                </a:solidFill>
              </a:rPr>
              <a:t> Das </a:t>
            </a:r>
            <a:r>
              <a:rPr lang="en-GB" dirty="0" smtClean="0">
                <a:solidFill>
                  <a:srgbClr val="CC0000"/>
                </a:solidFill>
                <a:latin typeface="+mj-lt"/>
              </a:rPr>
              <a:t>| </a:t>
            </a:r>
            <a:r>
              <a:rPr lang="en-GB" dirty="0">
                <a:solidFill>
                  <a:srgbClr val="CC0000"/>
                </a:solidFill>
              </a:rPr>
              <a:t>Waterloo Autonomous Vehicles Lab</a:t>
            </a:r>
            <a:endParaRPr lang="en-GB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45471" y="6483927"/>
            <a:ext cx="8842663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87" b="23294"/>
          <a:stretch/>
        </p:blipFill>
        <p:spPr>
          <a:xfrm>
            <a:off x="7659911" y="6494320"/>
            <a:ext cx="1484091" cy="36368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1734" y="814815"/>
            <a:ext cx="5572800" cy="126608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420168" y="2198591"/>
            <a:ext cx="43365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Where J is the </a:t>
            </a:r>
            <a:r>
              <a:rPr lang="en-GB" b="1" dirty="0" smtClean="0"/>
              <a:t>Jacobian of the residual term</a:t>
            </a:r>
          </a:p>
          <a:p>
            <a:endParaRPr lang="en-GB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6026" y="3015597"/>
            <a:ext cx="3003120" cy="586720"/>
          </a:xfrm>
          <a:prstGeom prst="rect">
            <a:avLst/>
          </a:prstGeom>
          <a:ln w="38100">
            <a:solidFill>
              <a:srgbClr val="FF5D5D"/>
            </a:solidFill>
          </a:ln>
        </p:spPr>
      </p:pic>
      <p:sp>
        <p:nvSpPr>
          <p:cNvPr id="15" name="TextBox 14"/>
          <p:cNvSpPr txBox="1"/>
          <p:nvPr/>
        </p:nvSpPr>
        <p:spPr>
          <a:xfrm>
            <a:off x="1127127" y="4981236"/>
            <a:ext cx="67858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Important to be able to get analytical Jacobians for our residual terms!</a:t>
            </a:r>
            <a:endParaRPr lang="en-GB" b="1" dirty="0" smtClean="0"/>
          </a:p>
          <a:p>
            <a:endParaRPr lang="en-GB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3313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5472" y="-2"/>
            <a:ext cx="8749145" cy="374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CC0000"/>
                </a:solidFill>
              </a:rPr>
              <a:t>Uncertainty</a:t>
            </a:r>
            <a:r>
              <a:rPr lang="en-GB" dirty="0" smtClean="0">
                <a:solidFill>
                  <a:srgbClr val="CC0000"/>
                </a:solidFill>
                <a:latin typeface="+mj-lt"/>
              </a:rPr>
              <a:t>| 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Uncertainty of a Rotated Vector - Diagram</a:t>
            </a:r>
            <a:endParaRPr lang="en-GB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66255" y="384463"/>
            <a:ext cx="8842663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45471" y="6483927"/>
            <a:ext cx="8749145" cy="374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 smtClean="0">
                <a:solidFill>
                  <a:srgbClr val="CC0000"/>
                </a:solidFill>
              </a:rPr>
              <a:t>Arun</a:t>
            </a:r>
            <a:r>
              <a:rPr lang="en-GB" b="1" dirty="0" smtClean="0">
                <a:solidFill>
                  <a:srgbClr val="CC0000"/>
                </a:solidFill>
              </a:rPr>
              <a:t> Das </a:t>
            </a:r>
            <a:r>
              <a:rPr lang="en-GB" dirty="0" smtClean="0">
                <a:solidFill>
                  <a:srgbClr val="CC0000"/>
                </a:solidFill>
                <a:latin typeface="+mj-lt"/>
              </a:rPr>
              <a:t>| </a:t>
            </a:r>
            <a:r>
              <a:rPr lang="en-GB" dirty="0">
                <a:solidFill>
                  <a:srgbClr val="CC0000"/>
                </a:solidFill>
              </a:rPr>
              <a:t>Waterloo Autonomous Vehicles Lab</a:t>
            </a:r>
            <a:endParaRPr lang="en-GB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45471" y="6483927"/>
            <a:ext cx="8842663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87" b="23294"/>
          <a:stretch/>
        </p:blipFill>
        <p:spPr>
          <a:xfrm>
            <a:off x="7659911" y="6494320"/>
            <a:ext cx="1484091" cy="36368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8171"/>
          <a:stretch/>
        </p:blipFill>
        <p:spPr>
          <a:xfrm>
            <a:off x="2780599" y="735909"/>
            <a:ext cx="6072191" cy="5513462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66255" y="2539561"/>
            <a:ext cx="2451990" cy="1906157"/>
            <a:chOff x="37730" y="1664497"/>
            <a:chExt cx="2451990" cy="1906157"/>
          </a:xfrm>
        </p:grpSpPr>
        <p:grpSp>
          <p:nvGrpSpPr>
            <p:cNvPr id="12" name="Group 11"/>
            <p:cNvGrpSpPr/>
            <p:nvPr/>
          </p:nvGrpSpPr>
          <p:grpSpPr>
            <a:xfrm>
              <a:off x="37730" y="1664497"/>
              <a:ext cx="2451990" cy="1371156"/>
              <a:chOff x="3247358" y="1582022"/>
              <a:chExt cx="2451990" cy="1371156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918107" y="1582022"/>
                <a:ext cx="1329502" cy="428298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 rotWithShape="1">
              <a:blip r:embed="rId5"/>
              <a:srcRect r="47422"/>
              <a:stretch/>
            </p:blipFill>
            <p:spPr>
              <a:xfrm>
                <a:off x="3247358" y="2317341"/>
                <a:ext cx="2451990" cy="635837"/>
              </a:xfrm>
              <a:prstGeom prst="rect">
                <a:avLst/>
              </a:prstGeom>
            </p:spPr>
          </p:pic>
        </p:grpSp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5"/>
            <a:srcRect l="58947"/>
            <a:stretch/>
          </p:blipFill>
          <p:spPr>
            <a:xfrm>
              <a:off x="415972" y="2934817"/>
              <a:ext cx="1914515" cy="6358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97924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5472" y="-2"/>
            <a:ext cx="8749145" cy="374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CC0000"/>
                </a:solidFill>
              </a:rPr>
              <a:t>Uncertainty</a:t>
            </a:r>
            <a:r>
              <a:rPr lang="en-GB" dirty="0" smtClean="0">
                <a:solidFill>
                  <a:srgbClr val="CC0000"/>
                </a:solidFill>
                <a:latin typeface="+mj-lt"/>
              </a:rPr>
              <a:t>| 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Uncertainty of a Rotated Vector – Analytical Approximation</a:t>
            </a:r>
            <a:endParaRPr lang="en-GB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66255" y="384463"/>
            <a:ext cx="8842663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45471" y="6483927"/>
            <a:ext cx="8749145" cy="374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 smtClean="0">
                <a:solidFill>
                  <a:srgbClr val="CC0000"/>
                </a:solidFill>
              </a:rPr>
              <a:t>Arun</a:t>
            </a:r>
            <a:r>
              <a:rPr lang="en-GB" b="1" dirty="0" smtClean="0">
                <a:solidFill>
                  <a:srgbClr val="CC0000"/>
                </a:solidFill>
              </a:rPr>
              <a:t> Das </a:t>
            </a:r>
            <a:r>
              <a:rPr lang="en-GB" dirty="0" smtClean="0">
                <a:solidFill>
                  <a:srgbClr val="CC0000"/>
                </a:solidFill>
                <a:latin typeface="+mj-lt"/>
              </a:rPr>
              <a:t>| </a:t>
            </a:r>
            <a:r>
              <a:rPr lang="en-GB" dirty="0">
                <a:solidFill>
                  <a:srgbClr val="CC0000"/>
                </a:solidFill>
              </a:rPr>
              <a:t>Waterloo Autonomous Vehicles Lab</a:t>
            </a:r>
            <a:endParaRPr lang="en-GB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45471" y="6483927"/>
            <a:ext cx="8842663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87" b="23294"/>
          <a:stretch/>
        </p:blipFill>
        <p:spPr>
          <a:xfrm>
            <a:off x="7659911" y="6494320"/>
            <a:ext cx="1484091" cy="36368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391" y="1440229"/>
            <a:ext cx="7610795" cy="78023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57522" y="758545"/>
            <a:ext cx="72185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about E[</a:t>
            </a:r>
            <a:r>
              <a:rPr lang="en-US" b="1" dirty="0" smtClean="0"/>
              <a:t>y</a:t>
            </a:r>
            <a:r>
              <a:rPr lang="en-US" dirty="0" smtClean="0"/>
              <a:t>]? We can perform an expansion of the exponential map term:</a:t>
            </a:r>
            <a:endParaRPr lang="en-US" b="1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4601659" y="3129412"/>
            <a:ext cx="4440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 </a:t>
            </a: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5094" y="2255812"/>
            <a:ext cx="6783413" cy="873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6917" y="4052742"/>
            <a:ext cx="7455039" cy="17304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509494" y="5831421"/>
            <a:ext cx="2506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(Fourth order expansion)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694753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5472" y="-2"/>
            <a:ext cx="8749145" cy="374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mtClean="0">
                <a:solidFill>
                  <a:srgbClr val="CC0000"/>
                </a:solidFill>
              </a:rPr>
              <a:t>Homework</a:t>
            </a:r>
            <a:r>
              <a:rPr lang="en-GB" smtClean="0">
                <a:solidFill>
                  <a:srgbClr val="CC0000"/>
                </a:solidFill>
                <a:latin typeface="+mj-lt"/>
              </a:rPr>
              <a:t>|</a:t>
            </a:r>
            <a:endParaRPr lang="en-GB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66255" y="384463"/>
            <a:ext cx="8842663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45471" y="6483927"/>
            <a:ext cx="8749145" cy="374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 smtClean="0">
                <a:solidFill>
                  <a:srgbClr val="CC0000"/>
                </a:solidFill>
              </a:rPr>
              <a:t>Arun</a:t>
            </a:r>
            <a:r>
              <a:rPr lang="en-GB" b="1" dirty="0" smtClean="0">
                <a:solidFill>
                  <a:srgbClr val="CC0000"/>
                </a:solidFill>
              </a:rPr>
              <a:t> Das </a:t>
            </a:r>
            <a:r>
              <a:rPr lang="en-GB" dirty="0" smtClean="0">
                <a:solidFill>
                  <a:srgbClr val="CC0000"/>
                </a:solidFill>
                <a:latin typeface="+mj-lt"/>
              </a:rPr>
              <a:t>| </a:t>
            </a:r>
            <a:r>
              <a:rPr lang="en-GB" dirty="0">
                <a:solidFill>
                  <a:srgbClr val="CC0000"/>
                </a:solidFill>
              </a:rPr>
              <a:t>Waterloo Autonomous Vehicles Lab</a:t>
            </a:r>
            <a:endParaRPr lang="en-GB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45471" y="6483927"/>
            <a:ext cx="8842663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87" b="23294"/>
          <a:stretch/>
        </p:blipFill>
        <p:spPr>
          <a:xfrm>
            <a:off x="7659911" y="6494320"/>
            <a:ext cx="1484091" cy="36368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57522" y="758545"/>
            <a:ext cx="72185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Homework: Derive the following expression for the derivative of the inverse  mapping</a:t>
            </a:r>
            <a:endParaRPr lang="en-US" b="1" dirty="0" smtClean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/>
          <a:srcRect r="67116" b="75665"/>
          <a:stretch/>
        </p:blipFill>
        <p:spPr>
          <a:xfrm>
            <a:off x="3501187" y="2096198"/>
            <a:ext cx="2037712" cy="969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457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5472" y="-2"/>
            <a:ext cx="8749145" cy="374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CC0000"/>
                </a:solidFill>
              </a:rPr>
              <a:t>Motivation </a:t>
            </a:r>
            <a:r>
              <a:rPr lang="en-GB" dirty="0" smtClean="0">
                <a:solidFill>
                  <a:srgbClr val="CC0000"/>
                </a:solidFill>
                <a:latin typeface="+mj-lt"/>
              </a:rPr>
              <a:t>| 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Re-projection Error Example</a:t>
            </a:r>
            <a:endParaRPr lang="en-GB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66255" y="384463"/>
            <a:ext cx="8842663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45471" y="6483927"/>
            <a:ext cx="8749145" cy="374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 smtClean="0">
                <a:solidFill>
                  <a:srgbClr val="CC0000"/>
                </a:solidFill>
              </a:rPr>
              <a:t>Arun</a:t>
            </a:r>
            <a:r>
              <a:rPr lang="en-GB" b="1" dirty="0" smtClean="0">
                <a:solidFill>
                  <a:srgbClr val="CC0000"/>
                </a:solidFill>
              </a:rPr>
              <a:t> Das </a:t>
            </a:r>
            <a:r>
              <a:rPr lang="en-GB" dirty="0" smtClean="0">
                <a:solidFill>
                  <a:srgbClr val="CC0000"/>
                </a:solidFill>
                <a:latin typeface="+mj-lt"/>
              </a:rPr>
              <a:t>| </a:t>
            </a:r>
            <a:r>
              <a:rPr lang="en-GB" dirty="0">
                <a:solidFill>
                  <a:srgbClr val="CC0000"/>
                </a:solidFill>
              </a:rPr>
              <a:t>Waterloo Autonomous Vehicles Lab</a:t>
            </a:r>
            <a:endParaRPr lang="en-GB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45471" y="6483927"/>
            <a:ext cx="8842663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87" b="23294"/>
          <a:stretch/>
        </p:blipFill>
        <p:spPr>
          <a:xfrm>
            <a:off x="7659911" y="6494320"/>
            <a:ext cx="1484091" cy="363681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394044" y="649749"/>
            <a:ext cx="5483892" cy="2793920"/>
            <a:chOff x="303450" y="754173"/>
            <a:chExt cx="7221322" cy="3679102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714796" y="2438754"/>
              <a:ext cx="597626" cy="76608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Picture 13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7566" y="3482104"/>
              <a:ext cx="337444" cy="198852"/>
            </a:xfrm>
            <a:prstGeom prst="rect">
              <a:avLst/>
            </a:prstGeom>
          </p:spPr>
        </p:pic>
        <p:grpSp>
          <p:nvGrpSpPr>
            <p:cNvPr id="16" name="Group 15"/>
            <p:cNvGrpSpPr/>
            <p:nvPr/>
          </p:nvGrpSpPr>
          <p:grpSpPr>
            <a:xfrm>
              <a:off x="303450" y="1837962"/>
              <a:ext cx="2796109" cy="2595313"/>
              <a:chOff x="1666754" y="2257063"/>
              <a:chExt cx="2796109" cy="2595313"/>
            </a:xfrm>
          </p:grpSpPr>
          <p:cxnSp>
            <p:nvCxnSpPr>
              <p:cNvPr id="35" name="Straight Connector 34"/>
              <p:cNvCxnSpPr/>
              <p:nvPr/>
            </p:nvCxnSpPr>
            <p:spPr>
              <a:xfrm>
                <a:off x="1666754" y="2257063"/>
                <a:ext cx="11575" cy="1638789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4451288" y="3187426"/>
                <a:ext cx="11575" cy="1638789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>
                <a:off x="1666754" y="2257063"/>
                <a:ext cx="2796109" cy="96691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1678329" y="3901048"/>
                <a:ext cx="2784534" cy="95132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" name="Oval 17"/>
            <p:cNvSpPr/>
            <p:nvPr/>
          </p:nvSpPr>
          <p:spPr>
            <a:xfrm>
              <a:off x="684035" y="2362909"/>
              <a:ext cx="128016" cy="1516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1243734" y="3128993"/>
              <a:ext cx="128016" cy="151690"/>
            </a:xfrm>
            <a:prstGeom prst="ellipse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5-Point Star 23"/>
            <p:cNvSpPr/>
            <p:nvPr/>
          </p:nvSpPr>
          <p:spPr>
            <a:xfrm>
              <a:off x="2810361" y="1069217"/>
              <a:ext cx="479395" cy="506027"/>
            </a:xfrm>
            <a:prstGeom prst="star5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Connector 24"/>
            <p:cNvCxnSpPr/>
            <p:nvPr/>
          </p:nvCxnSpPr>
          <p:spPr>
            <a:xfrm>
              <a:off x="5014232" y="942779"/>
              <a:ext cx="526184" cy="1195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Oval 25"/>
            <p:cNvSpPr/>
            <p:nvPr/>
          </p:nvSpPr>
          <p:spPr>
            <a:xfrm>
              <a:off x="5235582" y="1172079"/>
              <a:ext cx="128016" cy="1516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5269457" y="1541448"/>
              <a:ext cx="128016" cy="151690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5560965" y="754173"/>
              <a:ext cx="196380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/>
                <a:t>re-projection error</a:t>
              </a:r>
              <a:endParaRPr lang="en-US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5540416" y="1079671"/>
              <a:ext cx="169078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 smtClean="0"/>
                <a:t>predicted meas.</a:t>
              </a:r>
              <a:endParaRPr lang="en-US" dirty="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5569658" y="1450206"/>
              <a:ext cx="136608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 smtClean="0"/>
                <a:t>actual </a:t>
              </a:r>
              <a:r>
                <a:rPr lang="en-GB" dirty="0"/>
                <a:t>meas.</a:t>
              </a:r>
              <a:endParaRPr lang="en-US" dirty="0"/>
            </a:p>
          </p:txBody>
        </p:sp>
      </p:grpSp>
      <p:grpSp>
        <p:nvGrpSpPr>
          <p:cNvPr id="40" name="Group 39"/>
          <p:cNvGrpSpPr/>
          <p:nvPr/>
        </p:nvGrpSpPr>
        <p:grpSpPr>
          <a:xfrm rot="3027837">
            <a:off x="3442604" y="2044094"/>
            <a:ext cx="980113" cy="1129644"/>
            <a:chOff x="2005751" y="4150299"/>
            <a:chExt cx="980113" cy="1129644"/>
          </a:xfrm>
        </p:grpSpPr>
        <p:cxnSp>
          <p:nvCxnSpPr>
            <p:cNvPr id="41" name="Straight Arrow Connector 40"/>
            <p:cNvCxnSpPr/>
            <p:nvPr/>
          </p:nvCxnSpPr>
          <p:spPr>
            <a:xfrm rot="18572163">
              <a:off x="2490602" y="4784681"/>
              <a:ext cx="10411" cy="980113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 flipV="1">
              <a:off x="2114550" y="4150299"/>
              <a:ext cx="0" cy="81650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 rot="18572163">
              <a:off x="2084149" y="4631579"/>
              <a:ext cx="769004" cy="270082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pic>
        <p:nvPicPr>
          <p:cNvPr id="47" name="Picture 4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796" y="1870973"/>
            <a:ext cx="430582" cy="184536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5762" y="2604486"/>
            <a:ext cx="224672" cy="151310"/>
          </a:xfrm>
          <a:prstGeom prst="rect">
            <a:avLst/>
          </a:prstGeom>
        </p:spPr>
      </p:pic>
      <p:grpSp>
        <p:nvGrpSpPr>
          <p:cNvPr id="58" name="Group 57"/>
          <p:cNvGrpSpPr/>
          <p:nvPr/>
        </p:nvGrpSpPr>
        <p:grpSpPr>
          <a:xfrm>
            <a:off x="483917" y="608954"/>
            <a:ext cx="759903" cy="1000823"/>
            <a:chOff x="2114550" y="4150299"/>
            <a:chExt cx="759903" cy="1000823"/>
          </a:xfrm>
        </p:grpSpPr>
        <p:cxnSp>
          <p:nvCxnSpPr>
            <p:cNvPr id="59" name="Straight Arrow Connector 58"/>
            <p:cNvCxnSpPr/>
            <p:nvPr/>
          </p:nvCxnSpPr>
          <p:spPr>
            <a:xfrm>
              <a:off x="2114550" y="4966801"/>
              <a:ext cx="759903" cy="528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/>
            <p:nvPr/>
          </p:nvCxnSpPr>
          <p:spPr>
            <a:xfrm flipV="1">
              <a:off x="2114550" y="4150299"/>
              <a:ext cx="0" cy="81650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/>
            <p:nvPr/>
          </p:nvCxnSpPr>
          <p:spPr>
            <a:xfrm rot="18572163">
              <a:off x="2084149" y="4631579"/>
              <a:ext cx="769004" cy="270082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pic>
        <p:nvPicPr>
          <p:cNvPr id="65" name="Picture 6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83" y="1509019"/>
            <a:ext cx="252184" cy="177292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2245" y="2325027"/>
            <a:ext cx="181878" cy="184934"/>
          </a:xfrm>
          <a:prstGeom prst="rect">
            <a:avLst/>
          </a:prstGeom>
        </p:spPr>
      </p:pic>
      <p:sp>
        <p:nvSpPr>
          <p:cNvPr id="76" name="Rectangle 75"/>
          <p:cNvSpPr/>
          <p:nvPr/>
        </p:nvSpPr>
        <p:spPr>
          <a:xfrm>
            <a:off x="3404546" y="4476498"/>
            <a:ext cx="31982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/>
          </a:p>
          <a:p>
            <a:r>
              <a:rPr lang="en-GB" dirty="0" smtClean="0"/>
              <a:t>How do we do </a:t>
            </a:r>
            <a:r>
              <a:rPr lang="en-GB" b="1" dirty="0" smtClean="0"/>
              <a:t>re-projection?</a:t>
            </a:r>
            <a:endParaRPr lang="en-US" b="1" dirty="0"/>
          </a:p>
        </p:txBody>
      </p:sp>
      <p:pic>
        <p:nvPicPr>
          <p:cNvPr id="17" name="Picture 1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521" y="685279"/>
            <a:ext cx="342359" cy="264410"/>
          </a:xfrm>
          <a:prstGeom prst="rect">
            <a:avLst/>
          </a:prstGeom>
        </p:spPr>
      </p:pic>
      <p:cxnSp>
        <p:nvCxnSpPr>
          <p:cNvPr id="54" name="Straight Connector 53"/>
          <p:cNvCxnSpPr/>
          <p:nvPr/>
        </p:nvCxnSpPr>
        <p:spPr>
          <a:xfrm flipH="1">
            <a:off x="513695" y="1124616"/>
            <a:ext cx="3887328" cy="281142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538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5472" y="-2"/>
            <a:ext cx="8749145" cy="374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CC0000"/>
                </a:solidFill>
              </a:rPr>
              <a:t>Motivation </a:t>
            </a:r>
            <a:r>
              <a:rPr lang="en-GB" dirty="0" smtClean="0">
                <a:solidFill>
                  <a:srgbClr val="CC0000"/>
                </a:solidFill>
                <a:latin typeface="+mj-lt"/>
              </a:rPr>
              <a:t>| 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Re-projection Error Example</a:t>
            </a:r>
            <a:endParaRPr lang="en-GB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66255" y="384463"/>
            <a:ext cx="8842663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45471" y="6483927"/>
            <a:ext cx="8749145" cy="374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 smtClean="0">
                <a:solidFill>
                  <a:srgbClr val="CC0000"/>
                </a:solidFill>
              </a:rPr>
              <a:t>Arun</a:t>
            </a:r>
            <a:r>
              <a:rPr lang="en-GB" b="1" dirty="0" smtClean="0">
                <a:solidFill>
                  <a:srgbClr val="CC0000"/>
                </a:solidFill>
              </a:rPr>
              <a:t> Das </a:t>
            </a:r>
            <a:r>
              <a:rPr lang="en-GB" dirty="0" smtClean="0">
                <a:solidFill>
                  <a:srgbClr val="CC0000"/>
                </a:solidFill>
                <a:latin typeface="+mj-lt"/>
              </a:rPr>
              <a:t>| </a:t>
            </a:r>
            <a:r>
              <a:rPr lang="en-GB" dirty="0">
                <a:solidFill>
                  <a:srgbClr val="CC0000"/>
                </a:solidFill>
              </a:rPr>
              <a:t>Waterloo Autonomous Vehicles Lab</a:t>
            </a:r>
            <a:endParaRPr lang="en-GB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45471" y="6483927"/>
            <a:ext cx="8842663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87" b="23294"/>
          <a:stretch/>
        </p:blipFill>
        <p:spPr>
          <a:xfrm>
            <a:off x="7659911" y="6494320"/>
            <a:ext cx="1484091" cy="363681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394044" y="649749"/>
            <a:ext cx="5483892" cy="2793920"/>
            <a:chOff x="303450" y="754173"/>
            <a:chExt cx="7221322" cy="3679102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714796" y="2438754"/>
              <a:ext cx="597626" cy="76608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Picture 13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7566" y="3482104"/>
              <a:ext cx="337444" cy="198852"/>
            </a:xfrm>
            <a:prstGeom prst="rect">
              <a:avLst/>
            </a:prstGeom>
          </p:spPr>
        </p:pic>
        <p:grpSp>
          <p:nvGrpSpPr>
            <p:cNvPr id="16" name="Group 15"/>
            <p:cNvGrpSpPr/>
            <p:nvPr/>
          </p:nvGrpSpPr>
          <p:grpSpPr>
            <a:xfrm>
              <a:off x="303450" y="1837962"/>
              <a:ext cx="2796109" cy="2595313"/>
              <a:chOff x="1666754" y="2257063"/>
              <a:chExt cx="2796109" cy="2595313"/>
            </a:xfrm>
          </p:grpSpPr>
          <p:cxnSp>
            <p:nvCxnSpPr>
              <p:cNvPr id="35" name="Straight Connector 34"/>
              <p:cNvCxnSpPr/>
              <p:nvPr/>
            </p:nvCxnSpPr>
            <p:spPr>
              <a:xfrm>
                <a:off x="1666754" y="2257063"/>
                <a:ext cx="11575" cy="1638789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4451288" y="3187426"/>
                <a:ext cx="11575" cy="1638789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>
                <a:off x="1666754" y="2257063"/>
                <a:ext cx="2796109" cy="96691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1678329" y="3901048"/>
                <a:ext cx="2784534" cy="95132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" name="Oval 17"/>
            <p:cNvSpPr/>
            <p:nvPr/>
          </p:nvSpPr>
          <p:spPr>
            <a:xfrm>
              <a:off x="684035" y="2362909"/>
              <a:ext cx="128016" cy="1516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1243734" y="3128993"/>
              <a:ext cx="128016" cy="151690"/>
            </a:xfrm>
            <a:prstGeom prst="ellipse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Straight Connector 21"/>
            <p:cNvCxnSpPr>
              <a:endCxn id="20" idx="7"/>
            </p:cNvCxnSpPr>
            <p:nvPr/>
          </p:nvCxnSpPr>
          <p:spPr>
            <a:xfrm flipH="1">
              <a:off x="1353002" y="1394163"/>
              <a:ext cx="1697055" cy="1757045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5-Point Star 23"/>
            <p:cNvSpPr/>
            <p:nvPr/>
          </p:nvSpPr>
          <p:spPr>
            <a:xfrm>
              <a:off x="2810361" y="1069217"/>
              <a:ext cx="479395" cy="506027"/>
            </a:xfrm>
            <a:prstGeom prst="star5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Connector 24"/>
            <p:cNvCxnSpPr/>
            <p:nvPr/>
          </p:nvCxnSpPr>
          <p:spPr>
            <a:xfrm>
              <a:off x="5014232" y="942779"/>
              <a:ext cx="526184" cy="1195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Oval 25"/>
            <p:cNvSpPr/>
            <p:nvPr/>
          </p:nvSpPr>
          <p:spPr>
            <a:xfrm>
              <a:off x="5235582" y="1172079"/>
              <a:ext cx="128016" cy="1516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5269457" y="1541448"/>
              <a:ext cx="128016" cy="151690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5560965" y="754173"/>
              <a:ext cx="196380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/>
                <a:t>re-projection error</a:t>
              </a:r>
              <a:endParaRPr lang="en-US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5540416" y="1079671"/>
              <a:ext cx="169078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 smtClean="0"/>
                <a:t>predicted meas.</a:t>
              </a:r>
              <a:endParaRPr lang="en-US" dirty="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5569658" y="1450206"/>
              <a:ext cx="136608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 smtClean="0"/>
                <a:t>actual </a:t>
              </a:r>
              <a:r>
                <a:rPr lang="en-GB" dirty="0"/>
                <a:t>meas.</a:t>
              </a:r>
              <a:endParaRPr lang="en-US" dirty="0"/>
            </a:p>
          </p:txBody>
        </p:sp>
      </p:grpSp>
      <p:grpSp>
        <p:nvGrpSpPr>
          <p:cNvPr id="40" name="Group 39"/>
          <p:cNvGrpSpPr/>
          <p:nvPr/>
        </p:nvGrpSpPr>
        <p:grpSpPr>
          <a:xfrm rot="3027837">
            <a:off x="3442604" y="2044094"/>
            <a:ext cx="980113" cy="1129644"/>
            <a:chOff x="2005751" y="4150299"/>
            <a:chExt cx="980113" cy="1129644"/>
          </a:xfrm>
        </p:grpSpPr>
        <p:cxnSp>
          <p:nvCxnSpPr>
            <p:cNvPr id="41" name="Straight Arrow Connector 40"/>
            <p:cNvCxnSpPr/>
            <p:nvPr/>
          </p:nvCxnSpPr>
          <p:spPr>
            <a:xfrm rot="18572163">
              <a:off x="2490602" y="4784681"/>
              <a:ext cx="10411" cy="980113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 flipV="1">
              <a:off x="2114550" y="4150299"/>
              <a:ext cx="0" cy="81650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 rot="18572163">
              <a:off x="2084149" y="4631579"/>
              <a:ext cx="769004" cy="270082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pic>
        <p:nvPicPr>
          <p:cNvPr id="47" name="Picture 4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796" y="1870973"/>
            <a:ext cx="430582" cy="184536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5762" y="2604486"/>
            <a:ext cx="224672" cy="151310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952" y="1125084"/>
            <a:ext cx="284280" cy="267467"/>
          </a:xfrm>
          <a:prstGeom prst="rect">
            <a:avLst/>
          </a:prstGeom>
        </p:spPr>
      </p:pic>
      <p:grpSp>
        <p:nvGrpSpPr>
          <p:cNvPr id="58" name="Group 57"/>
          <p:cNvGrpSpPr/>
          <p:nvPr/>
        </p:nvGrpSpPr>
        <p:grpSpPr>
          <a:xfrm>
            <a:off x="541318" y="2255384"/>
            <a:ext cx="759903" cy="1000823"/>
            <a:chOff x="2114550" y="4150299"/>
            <a:chExt cx="759903" cy="1000823"/>
          </a:xfrm>
        </p:grpSpPr>
        <p:cxnSp>
          <p:nvCxnSpPr>
            <p:cNvPr id="59" name="Straight Arrow Connector 58"/>
            <p:cNvCxnSpPr/>
            <p:nvPr/>
          </p:nvCxnSpPr>
          <p:spPr>
            <a:xfrm>
              <a:off x="2114550" y="4966801"/>
              <a:ext cx="759903" cy="528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/>
            <p:nvPr/>
          </p:nvCxnSpPr>
          <p:spPr>
            <a:xfrm flipV="1">
              <a:off x="2114550" y="4150299"/>
              <a:ext cx="0" cy="81650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/>
            <p:nvPr/>
          </p:nvCxnSpPr>
          <p:spPr>
            <a:xfrm rot="18572163">
              <a:off x="2084149" y="4631579"/>
              <a:ext cx="769004" cy="270082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pic>
        <p:nvPicPr>
          <p:cNvPr id="65" name="Picture 6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69" y="3171811"/>
            <a:ext cx="252184" cy="177292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2245" y="2325027"/>
            <a:ext cx="181878" cy="184934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5662866" y="2261598"/>
            <a:ext cx="2850982" cy="1220213"/>
            <a:chOff x="5662866" y="2261598"/>
            <a:chExt cx="2850982" cy="1220213"/>
          </a:xfrm>
        </p:grpSpPr>
        <p:pic>
          <p:nvPicPr>
            <p:cNvPr id="51" name="Picture 50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2781" y="2261598"/>
              <a:ext cx="2101524" cy="252183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2866" y="2719392"/>
              <a:ext cx="2642570" cy="279694"/>
            </a:xfrm>
            <a:prstGeom prst="rect">
              <a:avLst/>
            </a:prstGeom>
          </p:spPr>
        </p:pic>
        <p:pic>
          <p:nvPicPr>
            <p:cNvPr id="71" name="Picture 70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6213" y="3194476"/>
              <a:ext cx="2807635" cy="287335"/>
            </a:xfrm>
            <a:prstGeom prst="rect">
              <a:avLst/>
            </a:prstGeom>
          </p:spPr>
        </p:pic>
      </p:grpSp>
      <p:grpSp>
        <p:nvGrpSpPr>
          <p:cNvPr id="79" name="Group 78"/>
          <p:cNvGrpSpPr/>
          <p:nvPr/>
        </p:nvGrpSpPr>
        <p:grpSpPr>
          <a:xfrm>
            <a:off x="3404546" y="4476498"/>
            <a:ext cx="3198276" cy="1477328"/>
            <a:chOff x="5013851" y="4127414"/>
            <a:chExt cx="3198276" cy="1477328"/>
          </a:xfrm>
        </p:grpSpPr>
        <p:sp>
          <p:nvSpPr>
            <p:cNvPr id="76" name="Rectangle 75"/>
            <p:cNvSpPr/>
            <p:nvPr/>
          </p:nvSpPr>
          <p:spPr>
            <a:xfrm>
              <a:off x="5013851" y="4127414"/>
              <a:ext cx="3198276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dirty="0" smtClean="0"/>
                <a:t>What is                ? </a:t>
              </a:r>
            </a:p>
            <a:p>
              <a:endParaRPr lang="en-GB" dirty="0" smtClean="0"/>
            </a:p>
            <a:p>
              <a:r>
                <a:rPr lang="en-GB" dirty="0" smtClean="0"/>
                <a:t>Remember that        is a </a:t>
              </a:r>
              <a:r>
                <a:rPr lang="en-GB" b="1" dirty="0" smtClean="0"/>
                <a:t>pose</a:t>
              </a:r>
              <a:r>
                <a:rPr lang="en-GB" dirty="0" smtClean="0"/>
                <a:t>!</a:t>
              </a:r>
            </a:p>
            <a:p>
              <a:endParaRPr lang="en-GB" dirty="0"/>
            </a:p>
            <a:p>
              <a:r>
                <a:rPr lang="en-GB" dirty="0" smtClean="0"/>
                <a:t>Need to use </a:t>
              </a:r>
              <a:r>
                <a:rPr lang="en-GB" b="1" dirty="0" smtClean="0"/>
                <a:t>chain</a:t>
              </a:r>
              <a:r>
                <a:rPr lang="en-GB" dirty="0" smtClean="0"/>
                <a:t> </a:t>
              </a:r>
              <a:r>
                <a:rPr lang="en-GB" b="1" dirty="0" smtClean="0"/>
                <a:t>rule</a:t>
              </a:r>
              <a:r>
                <a:rPr lang="en-GB" dirty="0" smtClean="0"/>
                <a:t>!</a:t>
              </a:r>
              <a:endParaRPr lang="en-US" dirty="0"/>
            </a:p>
          </p:txBody>
        </p:sp>
        <p:pic>
          <p:nvPicPr>
            <p:cNvPr id="74" name="Picture 73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53727" y="4155502"/>
              <a:ext cx="617466" cy="371397"/>
            </a:xfrm>
            <a:prstGeom prst="rect">
              <a:avLst/>
            </a:prstGeom>
          </p:spPr>
        </p:pic>
        <p:pic>
          <p:nvPicPr>
            <p:cNvPr id="77" name="Picture 76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5663" y="4810716"/>
              <a:ext cx="256256" cy="1510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31578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5472" y="-2"/>
            <a:ext cx="8749145" cy="374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CC0000"/>
                </a:solidFill>
              </a:rPr>
              <a:t>Review </a:t>
            </a:r>
            <a:r>
              <a:rPr lang="en-GB" dirty="0" smtClean="0">
                <a:solidFill>
                  <a:srgbClr val="CC0000"/>
                </a:solidFill>
                <a:latin typeface="+mj-lt"/>
              </a:rPr>
              <a:t>| 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Group Properties</a:t>
            </a:r>
            <a:endParaRPr lang="en-GB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66255" y="384463"/>
            <a:ext cx="8842663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45471" y="6483927"/>
            <a:ext cx="8749145" cy="374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 smtClean="0">
                <a:solidFill>
                  <a:srgbClr val="CC0000"/>
                </a:solidFill>
              </a:rPr>
              <a:t>Arun</a:t>
            </a:r>
            <a:r>
              <a:rPr lang="en-GB" b="1" dirty="0" smtClean="0">
                <a:solidFill>
                  <a:srgbClr val="CC0000"/>
                </a:solidFill>
              </a:rPr>
              <a:t> Das </a:t>
            </a:r>
            <a:r>
              <a:rPr lang="en-GB" dirty="0" smtClean="0">
                <a:solidFill>
                  <a:srgbClr val="CC0000"/>
                </a:solidFill>
                <a:latin typeface="+mj-lt"/>
              </a:rPr>
              <a:t>| </a:t>
            </a:r>
            <a:r>
              <a:rPr lang="en-GB" dirty="0">
                <a:solidFill>
                  <a:srgbClr val="CC0000"/>
                </a:solidFill>
              </a:rPr>
              <a:t>Waterloo Autonomous Vehicles Lab</a:t>
            </a:r>
            <a:endParaRPr lang="en-GB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45471" y="6483927"/>
            <a:ext cx="8842663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87" b="23294"/>
          <a:stretch/>
        </p:blipFill>
        <p:spPr>
          <a:xfrm>
            <a:off x="7659911" y="6494320"/>
            <a:ext cx="1484091" cy="363681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690197" y="2058227"/>
            <a:ext cx="6099353" cy="2102621"/>
            <a:chOff x="490411" y="2157239"/>
            <a:chExt cx="6099353" cy="210262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77597" y="2157239"/>
              <a:ext cx="4512167" cy="561218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27877" y="2874578"/>
              <a:ext cx="4271053" cy="559617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191492" y="3746438"/>
              <a:ext cx="4028114" cy="513422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490411" y="2259180"/>
              <a:ext cx="145905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/>
                <a:t>Composition:</a:t>
              </a:r>
              <a:endParaRPr lang="en-US" b="1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90411" y="3017574"/>
              <a:ext cx="99527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/>
                <a:t>Identity:</a:t>
              </a:r>
              <a:endParaRPr lang="en-US" b="1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90411" y="3807690"/>
              <a:ext cx="93788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/>
                <a:t>Inverse: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52099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5472" y="-2"/>
            <a:ext cx="8749145" cy="374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CC0000"/>
                </a:solidFill>
              </a:rPr>
              <a:t>Review</a:t>
            </a:r>
            <a:r>
              <a:rPr lang="en-GB" dirty="0" smtClean="0">
                <a:solidFill>
                  <a:srgbClr val="CC0000"/>
                </a:solidFill>
                <a:latin typeface="+mj-lt"/>
              </a:rPr>
              <a:t>| 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Rotations – Exponential Map</a:t>
            </a:r>
            <a:endParaRPr lang="en-GB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66255" y="384463"/>
            <a:ext cx="8842663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45471" y="6483927"/>
            <a:ext cx="8749145" cy="374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 smtClean="0">
                <a:solidFill>
                  <a:srgbClr val="CC0000"/>
                </a:solidFill>
              </a:rPr>
              <a:t>Arun</a:t>
            </a:r>
            <a:r>
              <a:rPr lang="en-GB" b="1" dirty="0" smtClean="0">
                <a:solidFill>
                  <a:srgbClr val="CC0000"/>
                </a:solidFill>
              </a:rPr>
              <a:t> Das</a:t>
            </a:r>
            <a:r>
              <a:rPr lang="en-GB" dirty="0" smtClean="0">
                <a:solidFill>
                  <a:srgbClr val="CC0000"/>
                </a:solidFill>
                <a:latin typeface="+mj-lt"/>
              </a:rPr>
              <a:t>| </a:t>
            </a:r>
            <a:r>
              <a:rPr lang="en-GB" dirty="0">
                <a:solidFill>
                  <a:srgbClr val="CC0000"/>
                </a:solidFill>
              </a:rPr>
              <a:t>Waterloo Autonomous Vehicles Lab</a:t>
            </a:r>
            <a:endParaRPr lang="en-GB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45471" y="6483927"/>
            <a:ext cx="8842663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87" b="23294"/>
          <a:stretch/>
        </p:blipFill>
        <p:spPr>
          <a:xfrm>
            <a:off x="7659911" y="6494320"/>
            <a:ext cx="1484091" cy="36368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b="48970"/>
          <a:stretch/>
        </p:blipFill>
        <p:spPr>
          <a:xfrm>
            <a:off x="322702" y="3495496"/>
            <a:ext cx="3065040" cy="67365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36055" y="2108794"/>
            <a:ext cx="21450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Lie Group SO(3)</a:t>
            </a:r>
            <a:endParaRPr lang="en-GB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5960124" y="2102867"/>
            <a:ext cx="22549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Lie Algebra so(3)</a:t>
            </a:r>
            <a:endParaRPr lang="en-GB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1295869" y="2499333"/>
            <a:ext cx="17032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State Vector</a:t>
            </a:r>
            <a:endParaRPr lang="en-GB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5799373" y="2499333"/>
            <a:ext cx="26433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Parameter Estimate</a:t>
            </a:r>
            <a:endParaRPr lang="en-GB" sz="2400" dirty="0"/>
          </a:p>
        </p:txBody>
      </p:sp>
      <p:grpSp>
        <p:nvGrpSpPr>
          <p:cNvPr id="18" name="Group 17"/>
          <p:cNvGrpSpPr/>
          <p:nvPr/>
        </p:nvGrpSpPr>
        <p:grpSpPr>
          <a:xfrm>
            <a:off x="6262280" y="3725589"/>
            <a:ext cx="1650599" cy="464353"/>
            <a:chOff x="6060379" y="2673701"/>
            <a:chExt cx="1650599" cy="464353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60379" y="2673701"/>
              <a:ext cx="619200" cy="432320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5"/>
            <a:srcRect l="25719" t="-2282" r="3227" b="2615"/>
            <a:stretch/>
          </p:blipFill>
          <p:spPr>
            <a:xfrm>
              <a:off x="6567056" y="2684093"/>
              <a:ext cx="1143922" cy="453961"/>
            </a:xfrm>
            <a:prstGeom prst="rect">
              <a:avLst/>
            </a:prstGeom>
          </p:spPr>
        </p:pic>
      </p:grpSp>
      <p:cxnSp>
        <p:nvCxnSpPr>
          <p:cNvPr id="5" name="Straight Arrow Connector 4"/>
          <p:cNvCxnSpPr/>
          <p:nvPr/>
        </p:nvCxnSpPr>
        <p:spPr>
          <a:xfrm flipH="1">
            <a:off x="3641080" y="3749882"/>
            <a:ext cx="2319044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076405" y="3244422"/>
            <a:ext cx="13484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Exp. Map</a:t>
            </a:r>
            <a:endParaRPr lang="en-GB" sz="2400" dirty="0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3574021" y="4257707"/>
            <a:ext cx="2453162" cy="1262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119686" y="4283073"/>
            <a:ext cx="12618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Log Map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753669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5472" y="-2"/>
            <a:ext cx="8749145" cy="374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CC0000"/>
                </a:solidFill>
              </a:rPr>
              <a:t>Notation </a:t>
            </a:r>
            <a:r>
              <a:rPr lang="en-GB" dirty="0" smtClean="0">
                <a:solidFill>
                  <a:srgbClr val="CC0000"/>
                </a:solidFill>
                <a:latin typeface="+mj-lt"/>
              </a:rPr>
              <a:t>|</a:t>
            </a:r>
            <a:endParaRPr lang="en-GB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66255" y="384463"/>
            <a:ext cx="8842663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45471" y="6483927"/>
            <a:ext cx="8749145" cy="374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 smtClean="0">
                <a:solidFill>
                  <a:srgbClr val="CC0000"/>
                </a:solidFill>
              </a:rPr>
              <a:t>Arun</a:t>
            </a:r>
            <a:r>
              <a:rPr lang="en-GB" b="1" dirty="0" smtClean="0">
                <a:solidFill>
                  <a:srgbClr val="CC0000"/>
                </a:solidFill>
              </a:rPr>
              <a:t> Das </a:t>
            </a:r>
            <a:r>
              <a:rPr lang="en-GB" dirty="0" smtClean="0">
                <a:solidFill>
                  <a:srgbClr val="CC0000"/>
                </a:solidFill>
                <a:latin typeface="+mj-lt"/>
              </a:rPr>
              <a:t>| </a:t>
            </a:r>
            <a:r>
              <a:rPr lang="en-GB" dirty="0">
                <a:solidFill>
                  <a:srgbClr val="CC0000"/>
                </a:solidFill>
              </a:rPr>
              <a:t>Waterloo Autonomous Vehicles Lab</a:t>
            </a:r>
            <a:endParaRPr lang="en-GB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45471" y="6483927"/>
            <a:ext cx="8842663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87" b="23294"/>
          <a:stretch/>
        </p:blipFill>
        <p:spPr>
          <a:xfrm>
            <a:off x="7659911" y="6494320"/>
            <a:ext cx="1484091" cy="363681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1459444" y="1824835"/>
            <a:ext cx="6785259" cy="2525140"/>
            <a:chOff x="1288611" y="1481207"/>
            <a:chExt cx="6785259" cy="252514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35204" y="1532173"/>
              <a:ext cx="645592" cy="259607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35204" y="2056540"/>
              <a:ext cx="1521212" cy="314508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35204" y="2594617"/>
              <a:ext cx="2329816" cy="328854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88611" y="3713366"/>
              <a:ext cx="2106900" cy="292981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2033030" y="1481207"/>
              <a:ext cx="427046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- A vector from B to C, expressed in frame A</a:t>
              </a:r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856416" y="1997567"/>
              <a:ext cx="521745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- A rotation that maps points from frame A to frame B</a:t>
              </a:r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706444" y="2554139"/>
              <a:ext cx="229287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- </a:t>
              </a:r>
              <a:r>
                <a:rPr lang="en-US" dirty="0" smtClean="0"/>
                <a:t>Co-ordinate mapping</a:t>
              </a:r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665020" y="3637015"/>
              <a:ext cx="343093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- </a:t>
              </a:r>
              <a:r>
                <a:rPr lang="en-US" dirty="0" smtClean="0"/>
                <a:t>Extraction of the Rotation matrix</a:t>
              </a:r>
              <a:endParaRPr lang="en-US" dirty="0"/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66127" y="3430271"/>
            <a:ext cx="1801840" cy="429352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3835853" y="3430271"/>
            <a:ext cx="21857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- </a:t>
            </a:r>
            <a:r>
              <a:rPr lang="en-US" dirty="0" smtClean="0"/>
              <a:t>Dropping Subscripts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0989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5472" y="-2"/>
            <a:ext cx="8749145" cy="374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CC0000"/>
                </a:solidFill>
              </a:rPr>
              <a:t>Lie Algebra</a:t>
            </a:r>
            <a:r>
              <a:rPr lang="en-GB" dirty="0" smtClean="0">
                <a:solidFill>
                  <a:srgbClr val="CC0000"/>
                </a:solidFill>
                <a:latin typeface="+mj-lt"/>
              </a:rPr>
              <a:t>| 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Generators</a:t>
            </a:r>
            <a:endParaRPr lang="en-GB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66255" y="384463"/>
            <a:ext cx="8842663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45471" y="6483927"/>
            <a:ext cx="8749145" cy="374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 smtClean="0">
                <a:solidFill>
                  <a:srgbClr val="CC0000"/>
                </a:solidFill>
              </a:rPr>
              <a:t>Arun</a:t>
            </a:r>
            <a:r>
              <a:rPr lang="en-GB" b="1" dirty="0" smtClean="0">
                <a:solidFill>
                  <a:srgbClr val="CC0000"/>
                </a:solidFill>
              </a:rPr>
              <a:t> Das </a:t>
            </a:r>
            <a:r>
              <a:rPr lang="en-GB" dirty="0" smtClean="0">
                <a:solidFill>
                  <a:srgbClr val="CC0000"/>
                </a:solidFill>
                <a:latin typeface="+mj-lt"/>
              </a:rPr>
              <a:t>| </a:t>
            </a:r>
            <a:r>
              <a:rPr lang="en-GB" dirty="0">
                <a:solidFill>
                  <a:srgbClr val="CC0000"/>
                </a:solidFill>
              </a:rPr>
              <a:t>Waterloo Autonomous Vehicles Lab</a:t>
            </a:r>
            <a:endParaRPr lang="en-GB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45471" y="6483927"/>
            <a:ext cx="8842663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87" b="23294"/>
          <a:stretch/>
        </p:blipFill>
        <p:spPr>
          <a:xfrm>
            <a:off x="7659911" y="6494320"/>
            <a:ext cx="1484091" cy="36368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325" y="1586579"/>
            <a:ext cx="3963434" cy="91123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326" y="2783419"/>
            <a:ext cx="3963434" cy="911238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325" y="3980258"/>
            <a:ext cx="3963434" cy="9112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495287" y="665708"/>
                <a:ext cx="708958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/>
                  <a:t>Recall we have basis vectors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b="0" dirty="0" smtClean="0"/>
                  <a:t> which in skew symmetric form are </a:t>
                </a:r>
                <a:r>
                  <a:rPr lang="en-US" b="1" dirty="0" smtClean="0"/>
                  <a:t>Generators </a:t>
                </a:r>
                <a:r>
                  <a:rPr lang="en-US" dirty="0" smtClean="0"/>
                  <a:t>for SO(3)</a:t>
                </a:r>
                <a:endParaRPr lang="en-US" b="1" dirty="0" smtClean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5287" y="665708"/>
                <a:ext cx="7089589" cy="646331"/>
              </a:xfrm>
              <a:prstGeom prst="rect">
                <a:avLst/>
              </a:prstGeom>
              <a:blipFill>
                <a:blip r:embed="rId10"/>
                <a:stretch>
                  <a:fillRect l="-688"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8" name="Picture 3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0442" y="5478997"/>
            <a:ext cx="3218284" cy="665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60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288.7139"/>
  <p:tag name="LATEXADDIN" val="\documentclass{article}&#10;\usepackage{amsmath}&#10;\pagestyle{empty}&#10;\begin{document}&#10;&#10;&#10;$h(x_n)$&#10;&#10;\end{document}"/>
  <p:tag name="IGUANATEXSIZE" val="20"/>
  <p:tag name="IGUANATEXCURSOR" val="8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6.98914"/>
  <p:tag name="ORIGINALWIDTH" val="123.7346"/>
  <p:tag name="LATEXADDIN" val="\documentclass{article}&#10;\usepackage{amsmath}&#10;\pagestyle{empty}&#10;\begin{document}&#10;&#10;&#10;$W$&#10;&#10;\end{document}"/>
  <p:tag name="IGUANATEXSIZE" val="20"/>
  <p:tag name="IGUANATEXCURSOR" val="8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89.23882"/>
  <p:tag name="LATEXADDIN" val="\documentclass{article}&#10;\usepackage{amsmath}&#10;\pagestyle{empty}&#10;\begin{document}&#10;&#10;&#10;$C$&#10;&#10;\end{document}"/>
  <p:tag name="IGUANATEXSIZE" val="20"/>
  <p:tag name="IGUANATEXCURSOR" val="8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82.2272"/>
  <p:tag name="ORIGINALWIDTH" val="302.9621"/>
  <p:tag name="LATEXADDIN" val="\documentclass{article}&#10;\usepackage{amsmath}&#10;\pagestyle{empty}&#10;\begin{document}&#10;&#10;&#10;$\frac{\partial r(x_n)}{\partial x_n}$&#10;&#10;\end{document}"/>
  <p:tag name="IGUANATEXSIZE" val="20"/>
  <p:tag name="IGUANATEXCURSOR" val="11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4.25"/>
  <p:tag name="ORIGINALWIDTH" val="126"/>
  <p:tag name="LATEXADDIN" val="\documentclass{article}&#10;\usepackage{amsmath}&#10;\pagestyle{empty}&#10;\begin{document}&#10;&#10;&#10;$x_n$&#10;&#10;\end{document}"/>
  <p:tag name="IGUANATEXSIZE" val="20"/>
  <p:tag name="IGUANATEXCURSOR" val="8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1031.121"/>
  <p:tag name="LATEXADDIN" val="\documentclass{article}&#10;\usepackage{amsmath}&#10;\pagestyle{empty}&#10;\begin{document}&#10;&#10;&#10;$r(x_n) = z_n - h(x_n)$&#10;&#10;\end{document}"/>
  <p:tag name="IGUANATEXSIZE" val="20"/>
  <p:tag name="IGUANATEXCURSOR" val="10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7.2328"/>
  <p:tag name="ORIGINALWIDTH" val="1296.588"/>
  <p:tag name="LATEXADDIN" val="\documentclass{article}&#10;\usepackage{amsmath}&#10;\pagestyle{empty}&#10;\begin{document}&#10;&#10;&#10;$r(x_n) = z_n - \Pi(^{C}p(x_n))$&#10;&#10;\end{document}"/>
  <p:tag name="IGUANATEXSIZE" val="20"/>
  <p:tag name="IGUANATEXCURSOR" val="11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0.9824"/>
  <p:tag name="ORIGINALWIDTH" val="1377.578"/>
  <p:tag name="LATEXADDIN" val="\documentclass{article}&#10;\usepackage{amsmath}&#10;\pagestyle{empty}&#10;\begin{document}&#10;&#10;&#10;$r(x_n) = z_n - \Pi( T_{C,W} {^{W}p})$&#10;&#10;\end{document}"/>
  <p:tag name="IGUANATEXSIZE" val="20"/>
  <p:tag name="IGUANATEXCURSOR" val="10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4.25"/>
  <p:tag name="ORIGINALWIDTH" val="126"/>
  <p:tag name="LATEXADDIN" val="\documentclass{article}&#10;\usepackage{amsmath}&#10;\pagestyle{empty}&#10;\begin{document}&#10;&#10;&#10;$x_n$&#10;&#10;\end{document}"/>
  <p:tag name="IGUANATEXSIZE" val="20"/>
  <p:tag name="IGUANATEXCURSOR" val="8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1950.506"/>
  <p:tag name="LATEXADDIN" val="\documentclass{article}&#10;\usepackage{amsmath}&#10;\pagestyle{empty}&#10;\begin{document}&#10;&#10;\[&#10;\mathbf{e}_1=&#10;  \begin{bmatrix}&#10;    1 \\&#10;    0 \\&#10;    0 &#10;  \end{bmatrix}&#10;\quad&#10;G_1 = \mathbf{e}_1^{\times}&#10;= \begin{bmatrix}&#10;    0 &amp; 0 &amp; 0 \\&#10;    0 &amp; 0 &amp; -1 \\&#10;    0 &amp; 1 &amp; 0&#10;  \end{bmatrix}&#10;\]&#10;&#10;&#10;\end{document}"/>
  <p:tag name="IGUANATEXSIZE" val="20"/>
  <p:tag name="IGUANATEXCURSOR" val="165"/>
  <p:tag name="TRANSPARENCY" val="True"/>
  <p:tag name="FILENAME" val=""/>
  <p:tag name="LATEXENGINEID" val="0"/>
  <p:tag name="TEMPFOLDER" val="c:\temp\"/>
  <p:tag name="LATEXFORMHEIGHT" val="295.5"/>
  <p:tag name="LATEXFORMWIDTH" val="384"/>
  <p:tag name="LATEXFORMWRAP" val="True"/>
  <p:tag name="BITMAPVECTOR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1950.506"/>
  <p:tag name="LATEXADDIN" val="\documentclass{article}&#10;\usepackage{amsmath}&#10;\pagestyle{empty}&#10;\begin{document}&#10;&#10;\[&#10;\mathbf{e}_2=&#10;  \begin{bmatrix}&#10;    0 \\&#10;    1 \\&#10;    0 &#10;  \end{bmatrix}&#10;\quad&#10;G_2 = \mathbf{e}_2^{\times}&#10;= \begin{bmatrix}&#10;    0 &amp; 0 &amp; 1 \\&#10;    0 &amp; 0 &amp; 0 \\&#10;    -1 &amp; 0 &amp; 0&#10;  \end{bmatrix}&#10;\]&#10;&#10;&#10;\end{document}"/>
  <p:tag name="IGUANATEXSIZE" val="20"/>
  <p:tag name="IGUANATEXCURSOR" val="165"/>
  <p:tag name="TRANSPARENCY" val="True"/>
  <p:tag name="FILENAME" val=""/>
  <p:tag name="LATEXENGINEID" val="0"/>
  <p:tag name="TEMPFOLDER" val="c:\temp\"/>
  <p:tag name="LATEXFORMHEIGHT" val="295.5"/>
  <p:tag name="LATEXFORMWIDTH" val="384"/>
  <p:tag name="LATEXFORMWRAP" val="True"/>
  <p:tag name="BITMAPVECT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4.24071"/>
  <p:tag name="ORIGINALWIDTH" val="110.2362"/>
  <p:tag name="LATEXADDIN" val="\documentclass{article}&#10;\usepackage{amsmath}&#10;\pagestyle{empty}&#10;\begin{document}&#10;&#10;&#10;$z_n$&#10;&#10;\end{document}"/>
  <p:tag name="IGUANATEXSIZE" val="20"/>
  <p:tag name="IGUANATEXCURSOR" val="8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1950.506"/>
  <p:tag name="LATEXADDIN" val="\documentclass{article}&#10;\usepackage{amsmath}&#10;\pagestyle{empty}&#10;\begin{document}&#10;&#10;\[&#10;\mathbf{e}_3=&#10;  \begin{bmatrix}&#10;    0 \\&#10;    0 \\&#10;    1 &#10;  \end{bmatrix}&#10;\quad&#10;G_3 = \mathbf{e}_3^{\times}&#10;= \begin{bmatrix}&#10;    0 &amp; -1 &amp; 0 \\&#10;    1 &amp; 0 &amp; 0 \\&#10;    0 &amp; 0 &amp; 0&#10;  \end{bmatrix}&#10;\]&#10;&#10;&#10;\end{document}"/>
  <p:tag name="IGUANATEXSIZE" val="20"/>
  <p:tag name="IGUANATEXCURSOR" val="165"/>
  <p:tag name="TRANSPARENCY" val="True"/>
  <p:tag name="FILENAME" val=""/>
  <p:tag name="LATEXENGINEID" val="0"/>
  <p:tag name="TEMPFOLDER" val="c:\temp\"/>
  <p:tag name="LATEXFORMHEIGHT" val="295.5"/>
  <p:tag name="LATEXFORMWIDTH" val="384"/>
  <p:tag name="LATEXFORMWRAP" val="True"/>
  <p:tag name="BITMAPVECTOR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27.709"/>
  <p:tag name="ORIGINALWIDTH" val="1583.802"/>
  <p:tag name="LATEXADDIN" val="\documentclass{article}&#10;\usepackage{amsmath}&#10;\usepackage{amsfonts}&#10;\pagestyle{empty}&#10;\begin{document}&#10;&#10;&#10;\begin{equation*}&#10;\begin{split}&#10;\omega \in \mathbb{R}^3 \\&#10;\omega_1 G_1 + \omega_2 G_2 + \omega_3 G_3 \in so(3)&#10;\end{split} &#10;\end{equation*}&#10;&#10;&#10;&#10;\end{document}"/>
  <p:tag name="IGUANATEXSIZE" val="20"/>
  <p:tag name="IGUANATEXCURSOR" val="15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2.2385"/>
  <p:tag name="ORIGINALWIDTH" val="634.4207"/>
  <p:tag name="LATEXADDIN" val="\documentclass{article}&#10;\usepackage{amsmath}&#10;\pagestyle{empty}&#10;\begin{document}&#10;&#10;&#10;$a \times b = a^{\times}b$&#10;&#10;\end{document}"/>
  <p:tag name="IGUANATEXSIZE" val="20"/>
  <p:tag name="IGUANATEXCURSOR" val="9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2.2385"/>
  <p:tag name="ORIGINALWIDTH" val="729.6588"/>
  <p:tag name="LATEXADDIN" val="\documentclass{article}&#10;\usepackage{amsmath}&#10;\pagestyle{empty}&#10;\begin{document}&#10;&#10;&#10;$a \times b = -b^{\times}a$&#10;&#10;\end{document}"/>
  <p:tag name="IGUANATEXSIZE" val="20"/>
  <p:tag name="IGUANATEXCURSOR" val="10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310.4612"/>
  <p:tag name="LATEXADDIN" val="\documentclass{article}&#10;\usepackage{amsmath}&#10;\usepackage{amsfonts}&#10;\pagestyle{empty}&#10;\begin{document}&#10;&#10;&#10;$\mathbb{SO}(3)$&#10;&#10;\end{document}"/>
  <p:tag name="IGUANATEXSIZE" val="20"/>
  <p:tag name="IGUANATEXCURSOR" val="11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259.4676"/>
  <p:tag name="LATEXADDIN" val="\documentclass{article}&#10;\usepackage{amsmath}&#10;\usepackage{amsfonts}&#10;\pagestyle{empty}&#10;\begin{document}&#10;&#10;&#10;$so(3)$&#10;&#10;\end{document}"/>
  <p:tag name="IGUANATEXSIZE" val="20"/>
  <p:tag name="IGUANATEXCURSOR" val="10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.237"/>
  <p:tag name="ORIGINALWIDTH" val="130.4837"/>
  <p:tag name="LATEXADDIN" val="\documentclass{article}&#10;\usepackage{amsmath}&#10;\usepackage{amsfonts}&#10;\pagestyle{empty}&#10;\begin{document}&#10;&#10;&#10;$\Phi_I$&#10;&#10;\end{document}"/>
  <p:tag name="IGUANATEXSIZE" val="20"/>
  <p:tag name="IGUANATEXCURSOR" val="11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.237"/>
  <p:tag name="ORIGINALWIDTH" val="124.4844"/>
  <p:tag name="LATEXADDIN" val="\documentclass{article}&#10;\usepackage{amsmath}&#10;\usepackage{amsfonts}&#10;\pagestyle{empty}&#10;\begin{document}&#10;&#10;&#10;$\Phi_1$&#10;&#10;\end{document}"/>
  <p:tag name="IGUANATEXSIZE" val="20"/>
  <p:tag name="IGUANATEXCURSOR" val="11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1.9835"/>
  <p:tag name="ORIGINALWIDTH" val="166.4792"/>
  <p:tag name="LATEXADDIN" val="\documentclass{article}&#10;\usepackage{amsmath}&#10;\usepackage{amsfonts}&#10;\pagestyle{empty}&#10;\begin{document}&#10;&#10;&#10;$\varphi_{21}^{\times}$&#10;&#10;\end{document}"/>
  <p:tag name="IGUANATEXSIZE" val="20"/>
  <p:tag name="IGUANATEXCURSOR" val="12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2.4859"/>
  <p:tag name="ORIGINALWIDTH" val="775.4031"/>
  <p:tag name="LATEXADDIN" val="\documentclass{article}&#10;\usepackage{amsmath}&#10;\usepackage{amsfonts}&#10;\pagestyle{empty}&#10;\usepackage{amssymb}&#10;\begin{document}&#10;&#10;&#10;$\Phi_2 = \Phi_1 \boxplus \varphi_{21}$&#10;&#10;\end{document}"/>
  <p:tag name="IGUANATEXSIZE" val="20"/>
  <p:tag name="IGUANATEXCURSOR" val="16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6.98914"/>
  <p:tag name="ORIGINALWIDTH" val="123.7346"/>
  <p:tag name="LATEXADDIN" val="\documentclass{article}&#10;\usepackage{amsmath}&#10;\pagestyle{empty}&#10;\begin{document}&#10;&#10;&#10;$W$&#10;&#10;\end{document}"/>
  <p:tag name="IGUANATEXSIZE" val="20"/>
  <p:tag name="IGUANATEXCURSOR" val="8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.237"/>
  <p:tag name="ORIGINALWIDTH" val="124.4844"/>
  <p:tag name="LATEXADDIN" val="\documentclass{article}&#10;\usepackage{amsmath}&#10;\usepackage{amsfonts}&#10;\pagestyle{empty}&#10;\begin{document}&#10;&#10;&#10;$\Phi_1$&#10;&#10;\end{document}"/>
  <p:tag name="IGUANATEXSIZE" val="20"/>
  <p:tag name="IGUANATEXCURSOR" val="11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.237"/>
  <p:tag name="ORIGINALWIDTH" val="127.4841"/>
  <p:tag name="LATEXADDIN" val="\documentclass{article}&#10;\usepackage{amsmath}&#10;\usepackage{amsfonts}&#10;\pagestyle{empty}&#10;\begin{document}&#10;&#10;&#10;$\Phi_2$&#10;&#10;\end{document}"/>
  <p:tag name="IGUANATEXSIZE" val="20"/>
  <p:tag name="IGUANATEXCURSOR" val="11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3.4871"/>
  <p:tag name="ORIGINALWIDTH" val="133.4833"/>
  <p:tag name="LATEXADDIN" val="\documentclass{article}&#10;\usepackage{amsmath}&#10;\usepackage{amsfonts}&#10;\pagestyle{empty}&#10;\begin{document}&#10;&#10;&#10;$\mathbb{R}^3$&#10;&#10;\end{document}"/>
  <p:tag name="IGUANATEXSIZE" val="20"/>
  <p:tag name="IGUANATEXCURSOR" val="11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2.4859"/>
  <p:tag name="ORIGINALWIDTH" val="776.153"/>
  <p:tag name="LATEXADDIN" val="\documentclass{article}&#10;\usepackage{amsmath}&#10;\usepackage{amsfonts}&#10;\pagestyle{empty}&#10;\usepackage{amssymb}&#10;\begin{document}&#10;&#10;&#10;$ \varphi_{21} = \Phi_2 \boxminus \Phi_1$&#10;&#10;\end{document}"/>
  <p:tag name="IGUANATEXSIZE" val="20"/>
  <p:tag name="IGUANATEXCURSOR" val="16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2.4859"/>
  <p:tag name="ORIGINALWIDTH" val="585.6768"/>
  <p:tag name="LATEXADDIN" val="\documentclass{article}&#10;\usepackage{amsfonts}&#10;\usepackage{amsmath}&#10;\pagestyle{empty}&#10;\begin{document}&#10;&#10;$f_1 : \mathbb{R} \mapsto \mathbb{R} $&#10;&#10;&#10;\end{document}"/>
  <p:tag name="IGUANATEXSIZE" val="20"/>
  <p:tag name="IGUANATEXCURSOR" val="4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5.4669"/>
  <p:tag name="ORIGINALWIDTH" val="1521.56"/>
  <p:tag name="LATEXADDIN" val="\documentclass{article}&#10;\usepackage{amsfonts}&#10;\usepackage{amsmath}&#10;\pagestyle{empty}&#10;\begin{document}&#10;&#10;$$ \frac{\partial f_1}{\partial x} = \lim_{\epsilon\to 0} \frac{f_1(x+\epsilon) - f_1(x)}{\epsilon} $$&#10;&#10;&#10;\end{document}"/>
  <p:tag name="IGUANATEXSIZE" val="20"/>
  <p:tag name="IGUANATEXCURSOR" val="18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811.3986"/>
  <p:tag name="LATEXADDIN" val="\documentclass{article}&#10;\usepackage{amsfonts}&#10;\usepackage{amsmath}&#10;\pagestyle{empty}&#10;\begin{document}&#10;&#10;$f_2 : \mathbb{R} \mapsto \mathbb{SO}(3) $&#10;&#10;&#10;\end{document}"/>
  <p:tag name="IGUANATEXSIZE" val="20"/>
  <p:tag name="IGUANATEXCURSOR" val="10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5.4669"/>
  <p:tag name="ORIGINALWIDTH" val="1521.56"/>
  <p:tag name="LATEXADDIN" val="\documentclass{article}&#10;\usepackage{amsfonts}&#10;\usepackage{amssymb}&#10;\usepackage{amsmath}&#10;\pagestyle{empty}&#10;\begin{document}&#10;&#10;$$ \frac{\partial f_2}{\partial x} = \lim_{\epsilon\to 0} \frac{f_2(x+\epsilon) \boxminus f_2(x)}{\epsilon} $$&#10;&#10;&#10;\end{document}"/>
  <p:tag name="IGUANATEXSIZE" val="20"/>
  <p:tag name="IGUANATEXCURSOR" val="21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821.1473"/>
  <p:tag name="LATEXADDIN" val="\documentclass{article}&#10;\usepackage{amsfonts}&#10;\usepackage{amsmath}&#10;\pagestyle{empty}&#10;\begin{document}&#10;&#10;$f_3 :  \mathbb{SO}(3)\mapsto  \mathbb{R}  $&#10;&#10;&#10;\end{document}"/>
  <p:tag name="IGUANATEXSIZE" val="20"/>
  <p:tag name="IGUANATEXCURSOR" val="12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22.6846"/>
  <p:tag name="ORIGINALWIDTH" val="1604.799"/>
  <p:tag name="LATEXADDIN" val="\documentclass{article}&#10;\usepackage{amsfonts}&#10;\usepackage{amssymb}&#10;\usepackage{amsmath}&#10;\pagestyle{empty}&#10;\begin{document}&#10;&#10;\[&#10;\frac{\partial f_3}{\partial \Phi} = &#10;\lim_{\epsilon\to 0}&#10;\begin{bmatrix}&#10; \frac{f_3(\Phi \boxplus (\mathbf{e}_1 \epsilon)) - f_3(\Phi)}{\epsilon} \\&#10; \frac{f_3(\Phi \boxplus (\mathbf{e}_2 \epsilon)) - f_3(\Phi)}{\epsilon} \\&#10; \frac{f_3(\Phi \boxplus (\mathbf{e}_3 \epsilon)) - f_3(\Phi)}{\epsilon}&#10;\end{bmatrix}&#10;\]&#10;&#10;&#10;\end{document}"/>
  <p:tag name="IGUANATEXSIZE" val="20"/>
  <p:tag name="IGUANATEXCURSOR" val="40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89.23882"/>
  <p:tag name="LATEXADDIN" val="\documentclass{article}&#10;\usepackage{amsmath}&#10;\pagestyle{empty}&#10;\begin{document}&#10;&#10;&#10;$C$&#10;&#10;\end{document}"/>
  <p:tag name="IGUANATEXSIZE" val="20"/>
  <p:tag name="IGUANATEXCURSOR" val="8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1046.119"/>
  <p:tag name="LATEXADDIN" val="\documentclass{article}&#10;\usepackage{amsfonts}&#10;\usepackage{amsmath}&#10;\pagestyle{empty}&#10;\begin{document}&#10;&#10;$f_3 :  \mathbb{SO}(3)\mapsto \mathbb{SO}(3)  $&#10;&#10;&#10;\end{document}"/>
  <p:tag name="IGUANATEXSIZE" val="20"/>
  <p:tag name="IGUANATEXCURSOR" val="14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22.6846"/>
  <p:tag name="ORIGINALWIDTH" val="1604.799"/>
  <p:tag name="LATEXADDIN" val="\documentclass{article}&#10;\usepackage{amsfonts}&#10;\usepackage{amssymb}&#10;\usepackage{amsmath}&#10;\pagestyle{empty}&#10;\begin{document}&#10;&#10;\[&#10;\frac{\partial f_3}{\partial \Phi} = &#10;\lim_{\epsilon\to 0}&#10;\begin{bmatrix}&#10; \frac{f_3(\Phi \boxplus (\mathbf{e}_1 \epsilon)) \boxminus f_3(\Phi)}{\epsilon} \\&#10; \frac{f_3(\Phi \boxplus (\mathbf{e}_2 \epsilon)) \boxminus f_3(\Phi)}{\epsilon} \\&#10; \frac{f_3(\Phi \boxplus (\mathbf{e}_3 \epsilon)) \boxminus f_3(\Phi)}{\epsilon}&#10;\end{bmatrix}&#10;\]&#10;&#10;&#10;\end{document}"/>
  <p:tag name="IGUANATEXSIZE" val="20"/>
  <p:tag name="IGUANATEXCURSOR" val="42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3.982"/>
  <p:tag name="ORIGINALWIDTH" val="202.4747"/>
  <p:tag name="LATEXADDIN" val="\documentclass{article}&#10;\usepackage{amsfonts}&#10;\usepackage{amsmath}&#10;\pagestyle{empty}&#10;\begin{document}&#10;&#10;$ \Phi_1^{-1}  $&#10;&#10;&#10;\end{document}"/>
  <p:tag name="IGUANATEXSIZE" val="20"/>
  <p:tag name="IGUANATEXCURSOR" val="11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1124.859"/>
  <p:tag name="LATEXADDIN" val="\documentclass{article}&#10;\usepackage{amsfonts}&#10;\usepackage{amsmath}&#10;\pagestyle{empty}&#10;\begin{document}&#10;&#10;$\Phi_{\mathcal{BA}}( _{\mathcal{A}}r) = R_{\mathcal{BA}}  ({_{\mathcal{A}}r})   $&#10;&#10;&#10;\end{document}"/>
  <p:tag name="IGUANATEXSIZE" val="20"/>
  <p:tag name="IGUANATEXCURSOR" val="18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.237"/>
  <p:tag name="ORIGINALWIDTH" val="362.9547"/>
  <p:tag name="LATEXADDIN" val="\documentclass{article}&#10;\usepackage{amsfonts}&#10;\usepackage{amsmath}&#10;\pagestyle{empty}&#10;\begin{document}&#10;&#10;$ \Phi_1 \cdot \Phi_2  $&#10;&#10;&#10;\end{document}"/>
  <p:tag name="IGUANATEXSIZE" val="20"/>
  <p:tag name="IGUANATEXCURSOR" val="12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2.2385"/>
  <p:tag name="ORIGINALWIDTH" val="634.4207"/>
  <p:tag name="LATEXADDIN" val="\documentclass{article}&#10;\usepackage{amsmath}&#10;\pagestyle{empty}&#10;\begin{document}&#10;&#10;&#10;$a \times b = a^{\times}b$&#10;&#10;\end{document}"/>
  <p:tag name="IGUANATEXSIZE" val="20"/>
  <p:tag name="IGUANATEXCURSOR" val="9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2.2385"/>
  <p:tag name="ORIGINALWIDTH" val="729.6588"/>
  <p:tag name="LATEXADDIN" val="\documentclass{article}&#10;\usepackage{amsmath}&#10;\pagestyle{empty}&#10;\begin{document}&#10;&#10;&#10;$a \times b = -b^{\times}a$&#10;&#10;\end{document}"/>
  <p:tag name="IGUANATEXSIZE" val="20"/>
  <p:tag name="IGUANATEXCURSOR" val="10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3.4833"/>
  <p:tag name="ORIGINALWIDTH" val="1118.86"/>
  <p:tag name="LATEXADDIN" val="\documentclass{article}&#10;\usepackage{amsmath}&#10;\pagestyle{empty}&#10;\begin{document}&#10;&#10;&#10;$ \operatorname{exp}(\varphi)^{-1} = \operatorname{exp}( - \varphi)$&#10;&#10;\end{document}"/>
  <p:tag name="IGUANATEXSIZE" val="20"/>
  <p:tag name="IGUANATEXCURSOR" val="14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987.6265"/>
  <p:tag name="LATEXADDIN" val="\documentclass{article}&#10;\usepackage{amsfonts}&#10;\usepackage{amsmath}&#10;\pagestyle{empty}&#10;\begin{document}&#10;&#10;$ C(\varphi) = C( \operatorname{exp}(\varphi))  $&#10;&#10;&#10;\end{document}"/>
  <p:tag name="IGUANATEXSIZE" val="20"/>
  <p:tag name="IGUANATEXCURSOR" val="14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9.4713"/>
  <p:tag name="ORIGINALWIDTH" val="1817.023"/>
  <p:tag name="LATEXADDIN" val="\documentclass{article}&#10;\usepackage{amsfonts}&#10;\usepackage{amsmath}&#10;\pagestyle{empty}&#10;\begin{document}&#10;&#10;$  = I + \frac{\operatorname{sin}(\| \varphi \|\varphi^{\times})}{\| \varphi\|}  + \frac{(1 - \operatorname{cos}( \| \varphi \|) ) \varphi^{\times^2}}{\| \varphi \|^2}$&#10;&#10;&#10;\end{document}"/>
  <p:tag name="IGUANATEXSIZE" val="20"/>
  <p:tag name="IGUANATEXCURSOR" val="19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9.7338"/>
  <p:tag name="ORIGINALWIDTH" val="167.979"/>
  <p:tag name="LATEXADDIN" val="\documentclass{article}&#10;\usepackage{amsmath}&#10;\pagestyle{empty}&#10;\begin{document}&#10;&#10;&#10;$^{W}p$&#10;&#10;\end{document}"/>
  <p:tag name="IGUANATEXSIZE" val="20"/>
  <p:tag name="IGUANATEXCURSOR" val="8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516.311"/>
  <p:tag name="LATEXADDIN" val="\documentclass{article}&#10;\usepackage{amsfonts}&#10;\usepackage{amsmath}&#10;\pagestyle{empty}&#10;\begin{document}&#10;&#10;$ C(\varphi) \approx I + \varphi^{\times}, \quad (\| \varphi\| \approx 0) $&#10;&#10;&#10;\end{document}"/>
  <p:tag name="IGUANATEXSIZE" val="20"/>
  <p:tag name="IGUANATEXCURSOR" val="17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4.25"/>
  <p:tag name="ORIGINALWIDTH" val="126"/>
  <p:tag name="LATEXADDIN" val="\documentclass{article}&#10;\usepackage{amsmath}&#10;\pagestyle{empty}&#10;\begin{document}&#10;&#10;&#10;$x_n$&#10;&#10;\end{document}"/>
  <p:tag name="IGUANATEXSIZE" val="20"/>
  <p:tag name="IGUANATEXCURSOR" val="8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288.7139"/>
  <p:tag name="LATEXADDIN" val="\documentclass{article}&#10;\usepackage{amsmath}&#10;\pagestyle{empty}&#10;\begin{document}&#10;&#10;&#10;$h(x_n)$&#10;&#10;\end{document}"/>
  <p:tag name="IGUANATEXSIZE" val="20"/>
  <p:tag name="IGUANATEXCURSOR" val="8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4.24071"/>
  <p:tag name="ORIGINALWIDTH" val="110.2362"/>
  <p:tag name="LATEXADDIN" val="\documentclass{article}&#10;\usepackage{amsmath}&#10;\pagestyle{empty}&#10;\begin{document}&#10;&#10;&#10;$z_n$&#10;&#10;\end{document}"/>
  <p:tag name="IGUANATEXSIZE" val="20"/>
  <p:tag name="IGUANATEXCURSOR" val="8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1.2336"/>
  <p:tag name="ORIGINALWIDTH" val="139.4826"/>
  <p:tag name="LATEXADDIN" val="\documentclass{article}&#10;\usepackage{amsmath}&#10;\pagestyle{empty}&#10;\begin{document}&#10;&#10;&#10;$^{C}p$&#10;&#10;\end{document}"/>
  <p:tag name="IGUANATEXSIZE" val="20"/>
  <p:tag name="IGUANATEXCURSOR" val="8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1135</TotalTime>
  <Words>913</Words>
  <Application>Microsoft Office PowerPoint</Application>
  <PresentationFormat>On-screen Show (4:3)</PresentationFormat>
  <Paragraphs>136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Calibri</vt:lpstr>
      <vt:lpstr>Calibri Light</vt:lpstr>
      <vt:lpstr>Cambria Math</vt:lpstr>
      <vt:lpstr>Office Theme</vt:lpstr>
      <vt:lpstr>Differential Calculus of 3D Orientations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adas</dc:creator>
  <cp:lastModifiedBy>arun.das.uwaterloo@gmail.com</cp:lastModifiedBy>
  <cp:revision>370</cp:revision>
  <dcterms:created xsi:type="dcterms:W3CDTF">2016-10-01T10:01:55Z</dcterms:created>
  <dcterms:modified xsi:type="dcterms:W3CDTF">2017-05-16T21:25:09Z</dcterms:modified>
</cp:coreProperties>
</file>