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80" r:id="rId2"/>
    <p:sldId id="299" r:id="rId3"/>
    <p:sldId id="281" r:id="rId4"/>
    <p:sldId id="376" r:id="rId5"/>
    <p:sldId id="363" r:id="rId6"/>
    <p:sldId id="364" r:id="rId7"/>
    <p:sldId id="381" r:id="rId8"/>
    <p:sldId id="365" r:id="rId9"/>
    <p:sldId id="366" r:id="rId10"/>
    <p:sldId id="375" r:id="rId11"/>
    <p:sldId id="379" r:id="rId12"/>
    <p:sldId id="380" r:id="rId13"/>
    <p:sldId id="329" r:id="rId14"/>
    <p:sldId id="357" r:id="rId15"/>
    <p:sldId id="358" r:id="rId16"/>
    <p:sldId id="382" r:id="rId17"/>
    <p:sldId id="389" r:id="rId18"/>
    <p:sldId id="383" r:id="rId19"/>
    <p:sldId id="384" r:id="rId20"/>
    <p:sldId id="385" r:id="rId21"/>
    <p:sldId id="386" r:id="rId22"/>
    <p:sldId id="387" r:id="rId23"/>
    <p:sldId id="390" r:id="rId24"/>
    <p:sldId id="391" r:id="rId25"/>
    <p:sldId id="393" r:id="rId26"/>
    <p:sldId id="394" r:id="rId27"/>
    <p:sldId id="395" r:id="rId28"/>
    <p:sldId id="396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404" r:id="rId37"/>
    <p:sldId id="405" r:id="rId38"/>
    <p:sldId id="406" r:id="rId39"/>
    <p:sldId id="407" r:id="rId40"/>
    <p:sldId id="408" r:id="rId41"/>
    <p:sldId id="409" r:id="rId42"/>
    <p:sldId id="410" r:id="rId43"/>
    <p:sldId id="411" r:id="rId44"/>
    <p:sldId id="331" r:id="rId45"/>
    <p:sldId id="332" r:id="rId46"/>
    <p:sldId id="333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4" r:id="rId56"/>
    <p:sldId id="343" r:id="rId57"/>
    <p:sldId id="345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3" r:id="rId66"/>
    <p:sldId id="355" r:id="rId67"/>
    <p:sldId id="413" r:id="rId68"/>
    <p:sldId id="319" r:id="rId69"/>
    <p:sldId id="320" r:id="rId70"/>
    <p:sldId id="300" r:id="rId71"/>
    <p:sldId id="321" r:id="rId72"/>
    <p:sldId id="302" r:id="rId73"/>
    <p:sldId id="322" r:id="rId74"/>
    <p:sldId id="324" r:id="rId75"/>
    <p:sldId id="325" r:id="rId76"/>
    <p:sldId id="304" r:id="rId77"/>
    <p:sldId id="412" r:id="rId78"/>
    <p:sldId id="354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CC0000"/>
    <a:srgbClr val="FDD3A5"/>
    <a:srgbClr val="FFA3A3"/>
    <a:srgbClr val="5DF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5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image" Target="../media/image91.wmf"/><Relationship Id="rId7" Type="http://schemas.openxmlformats.org/officeDocument/2006/relationships/image" Target="../media/image95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6" Type="http://schemas.openxmlformats.org/officeDocument/2006/relationships/image" Target="../media/image94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4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6" Type="http://schemas.openxmlformats.org/officeDocument/2006/relationships/image" Target="../media/image116.wmf"/><Relationship Id="rId5" Type="http://schemas.openxmlformats.org/officeDocument/2006/relationships/image" Target="../media/image115.wmf"/><Relationship Id="rId4" Type="http://schemas.openxmlformats.org/officeDocument/2006/relationships/image" Target="../media/image114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9C906-B4E1-4BE1-A570-B6158D24DAB0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1FC7E-A4E4-4495-8AC5-9AFBFFB1F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90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359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65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087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3304"/>
            <a:ext cx="7886700" cy="15222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52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15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48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44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77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20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54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41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28A67-77BE-4008-BC3E-1F473081C525}" type="datetimeFigureOut">
              <a:rPr lang="en-GB" smtClean="0"/>
              <a:t>07/05/2017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F3B93-6C67-4D0B-A750-DAAD148F0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99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8.xml"/><Relationship Id="rId7" Type="http://schemas.openxmlformats.org/officeDocument/2006/relationships/image" Target="../media/image3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9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35.png"/><Relationship Id="rId2" Type="http://schemas.openxmlformats.org/officeDocument/2006/relationships/tags" Target="../tags/tag21.xml"/><Relationship Id="rId16" Type="http://schemas.openxmlformats.org/officeDocument/2006/relationships/image" Target="../media/image39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34.png"/><Relationship Id="rId5" Type="http://schemas.openxmlformats.org/officeDocument/2006/relationships/tags" Target="../tags/tag24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3.xml"/><Relationship Id="rId9" Type="http://schemas.openxmlformats.org/officeDocument/2006/relationships/image" Target="../media/image1.jpe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3.png"/><Relationship Id="rId26" Type="http://schemas.openxmlformats.org/officeDocument/2006/relationships/image" Target="../media/image11.png"/><Relationship Id="rId3" Type="http://schemas.openxmlformats.org/officeDocument/2006/relationships/tags" Target="../tags/tag3.xml"/><Relationship Id="rId21" Type="http://schemas.openxmlformats.org/officeDocument/2006/relationships/image" Target="../media/image6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2.png"/><Relationship Id="rId25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1.jpeg"/><Relationship Id="rId20" Type="http://schemas.openxmlformats.org/officeDocument/2006/relationships/image" Target="../media/image5.png"/><Relationship Id="rId29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9.png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8.png"/><Relationship Id="rId28" Type="http://schemas.openxmlformats.org/officeDocument/2006/relationships/image" Target="../media/image13.png"/><Relationship Id="rId10" Type="http://schemas.openxmlformats.org/officeDocument/2006/relationships/tags" Target="../tags/tag10.xml"/><Relationship Id="rId19" Type="http://schemas.openxmlformats.org/officeDocument/2006/relationships/image" Target="../media/image4.png"/><Relationship Id="rId31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7.png"/><Relationship Id="rId27" Type="http://schemas.openxmlformats.org/officeDocument/2006/relationships/image" Target="../media/image12.png"/><Relationship Id="rId30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1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1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2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29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73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34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77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3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79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81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8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87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96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93.wmf"/><Relationship Id="rId17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5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10" Type="http://schemas.openxmlformats.org/officeDocument/2006/relationships/image" Target="../media/image92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9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97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60.bin"/><Relationship Id="rId10" Type="http://schemas.openxmlformats.org/officeDocument/2006/relationships/image" Target="../media/image101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62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0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10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9.w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08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13" Type="http://schemas.openxmlformats.org/officeDocument/2006/relationships/oleObject" Target="../embeddings/oleObject77.bin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12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2.wmf"/><Relationship Id="rId11" Type="http://schemas.openxmlformats.org/officeDocument/2006/relationships/oleObject" Target="../embeddings/oleObject76.bin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114.wmf"/><Relationship Id="rId4" Type="http://schemas.openxmlformats.org/officeDocument/2006/relationships/image" Target="../media/image111.wmf"/><Relationship Id="rId9" Type="http://schemas.openxmlformats.org/officeDocument/2006/relationships/oleObject" Target="../embeddings/oleObject75.bin"/><Relationship Id="rId14" Type="http://schemas.openxmlformats.org/officeDocument/2006/relationships/image" Target="../media/image11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117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2.png"/><Relationship Id="rId5" Type="http://schemas.openxmlformats.org/officeDocument/2006/relationships/image" Target="../media/image119.pn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emf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129.png"/><Relationship Id="rId4" Type="http://schemas.openxmlformats.org/officeDocument/2006/relationships/image" Target="../media/image12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133.png"/><Relationship Id="rId4" Type="http://schemas.openxmlformats.org/officeDocument/2006/relationships/image" Target="../media/image12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134.png"/><Relationship Id="rId4" Type="http://schemas.openxmlformats.org/officeDocument/2006/relationships/image" Target="../media/image12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35.png"/><Relationship Id="rId5" Type="http://schemas.openxmlformats.org/officeDocument/2006/relationships/image" Target="../media/image128.emf"/><Relationship Id="rId4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tags" Target="../tags/tag39.xml"/><Relationship Id="rId7" Type="http://schemas.openxmlformats.org/officeDocument/2006/relationships/image" Target="../media/image138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37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0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143.emf"/><Relationship Id="rId5" Type="http://schemas.openxmlformats.org/officeDocument/2006/relationships/image" Target="../media/image142.png"/><Relationship Id="rId4" Type="http://schemas.openxmlformats.org/officeDocument/2006/relationships/image" Target="../media/image141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emf"/><Relationship Id="rId3" Type="http://schemas.openxmlformats.org/officeDocument/2006/relationships/tags" Target="../tags/tag43.xml"/><Relationship Id="rId7" Type="http://schemas.openxmlformats.org/officeDocument/2006/relationships/image" Target="../media/image145.em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44.emf"/><Relationship Id="rId11" Type="http://schemas.openxmlformats.org/officeDocument/2006/relationships/image" Target="../media/image149.png"/><Relationship Id="rId5" Type="http://schemas.openxmlformats.org/officeDocument/2006/relationships/image" Target="../media/image1.jpe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13" Type="http://schemas.openxmlformats.org/officeDocument/2006/relationships/image" Target="../media/image158.emf"/><Relationship Id="rId3" Type="http://schemas.openxmlformats.org/officeDocument/2006/relationships/tags" Target="../tags/tag46.xml"/><Relationship Id="rId7" Type="http://schemas.openxmlformats.org/officeDocument/2006/relationships/image" Target="../media/image144.emf"/><Relationship Id="rId12" Type="http://schemas.openxmlformats.org/officeDocument/2006/relationships/image" Target="../media/image157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.jpeg"/><Relationship Id="rId11" Type="http://schemas.openxmlformats.org/officeDocument/2006/relationships/image" Target="../media/image1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5.png"/><Relationship Id="rId4" Type="http://schemas.openxmlformats.org/officeDocument/2006/relationships/tags" Target="../tags/tag47.xml"/><Relationship Id="rId9" Type="http://schemas.openxmlformats.org/officeDocument/2006/relationships/image" Target="../media/image154.emf"/><Relationship Id="rId14" Type="http://schemas.openxmlformats.org/officeDocument/2006/relationships/image" Target="../media/image15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tags" Target="../tags/tag50.xml"/><Relationship Id="rId7" Type="http://schemas.openxmlformats.org/officeDocument/2006/relationships/image" Target="../media/image159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58.emf"/><Relationship Id="rId5" Type="http://schemas.openxmlformats.org/officeDocument/2006/relationships/image" Target="../media/image1.jpeg"/><Relationship Id="rId10" Type="http://schemas.openxmlformats.org/officeDocument/2006/relationships/image" Target="../media/image162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140.emf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tags" Target="../tags/tag63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8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167.png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image" Target="../media/image1.jpeg"/><Relationship Id="rId29" Type="http://schemas.openxmlformats.org/officeDocument/2006/relationships/image" Target="../media/image11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66.png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65.png"/><Relationship Id="rId10" Type="http://schemas.openxmlformats.org/officeDocument/2006/relationships/tags" Target="../tags/tag60.xml"/><Relationship Id="rId19" Type="http://schemas.openxmlformats.org/officeDocument/2006/relationships/image" Target="../media/image2.png"/><Relationship Id="rId31" Type="http://schemas.openxmlformats.org/officeDocument/2006/relationships/image" Target="../media/image13.png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64.png"/><Relationship Id="rId8" Type="http://schemas.openxmlformats.org/officeDocument/2006/relationships/tags" Target="../tags/tag58.xml"/><Relationship Id="rId3" Type="http://schemas.openxmlformats.org/officeDocument/2006/relationships/tags" Target="../tags/tag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image" Target="../media/image175.png"/><Relationship Id="rId18" Type="http://schemas.openxmlformats.org/officeDocument/2006/relationships/image" Target="../media/image180.png"/><Relationship Id="rId3" Type="http://schemas.openxmlformats.org/officeDocument/2006/relationships/tags" Target="../tags/tag70.xml"/><Relationship Id="rId21" Type="http://schemas.openxmlformats.org/officeDocument/2006/relationships/image" Target="../media/image183.png"/><Relationship Id="rId7" Type="http://schemas.openxmlformats.org/officeDocument/2006/relationships/tags" Target="../tags/tag74.xml"/><Relationship Id="rId12" Type="http://schemas.openxmlformats.org/officeDocument/2006/relationships/image" Target="../media/image174.png"/><Relationship Id="rId17" Type="http://schemas.openxmlformats.org/officeDocument/2006/relationships/image" Target="../media/image179.png"/><Relationship Id="rId2" Type="http://schemas.openxmlformats.org/officeDocument/2006/relationships/tags" Target="../tags/tag69.xml"/><Relationship Id="rId16" Type="http://schemas.openxmlformats.org/officeDocument/2006/relationships/image" Target="../media/image178.png"/><Relationship Id="rId20" Type="http://schemas.openxmlformats.org/officeDocument/2006/relationships/image" Target="../media/image182.pn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1.jpeg"/><Relationship Id="rId5" Type="http://schemas.openxmlformats.org/officeDocument/2006/relationships/tags" Target="../tags/tag72.xml"/><Relationship Id="rId15" Type="http://schemas.openxmlformats.org/officeDocument/2006/relationships/image" Target="../media/image17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81.png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image" Target="../media/image17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Rotations and Transformations</a:t>
            </a:r>
            <a:endParaRPr lang="en-GB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137802" y="4104554"/>
            <a:ext cx="6858000" cy="1655762"/>
          </a:xfrm>
        </p:spPr>
        <p:txBody>
          <a:bodyPr/>
          <a:lstStyle/>
          <a:p>
            <a:r>
              <a:rPr lang="en-GB" dirty="0" err="1" smtClean="0"/>
              <a:t>Arun</a:t>
            </a:r>
            <a:r>
              <a:rPr lang="en-GB" dirty="0" smtClean="0"/>
              <a:t> Das and Steven Waslander</a:t>
            </a:r>
            <a:endParaRPr lang="en-GB" dirty="0" smtClean="0"/>
          </a:p>
          <a:p>
            <a:r>
              <a:rPr lang="en-GB" dirty="0" smtClean="0"/>
              <a:t>08/05</a:t>
            </a:r>
            <a:r>
              <a:rPr lang="en-GB" dirty="0" smtClean="0"/>
              <a:t>/2017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393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US" dirty="0" smtClean="0"/>
              <a:t>Vector Space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0741" y="721435"/>
                <a:ext cx="8453876" cy="6432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A </a:t>
                </a:r>
                <a:r>
                  <a:rPr lang="en-US" sz="2400" b="1" dirty="0" smtClean="0"/>
                  <a:t>vector space, </a:t>
                </a:r>
                <a:r>
                  <a:rPr lang="en-US" sz="2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400" b="1" dirty="0" smtClean="0"/>
                  <a:t>,</a:t>
                </a:r>
                <a:r>
                  <a:rPr lang="en-US" sz="2400" dirty="0" smtClean="0"/>
                  <a:t> over a field </a:t>
                </a:r>
                <a:r>
                  <a:rPr lang="en-US" sz="2400" b="1" dirty="0"/>
                  <a:t>, </a:t>
                </a:r>
                <a:r>
                  <a:rPr lang="en-US" sz="2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400" b="1" dirty="0" smtClean="0"/>
                  <a:t>, </a:t>
                </a:r>
                <a:r>
                  <a:rPr lang="en-US" sz="2400" dirty="0" smtClean="0"/>
                  <a:t>is set of elements of </a:t>
                </a:r>
                <a:r>
                  <a:rPr lang="en-US" sz="2400" b="1" dirty="0"/>
                  <a:t>, 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400" b="1" dirty="0"/>
                  <a:t>,</a:t>
                </a:r>
                <a:r>
                  <a:rPr lang="en-US" sz="2400" dirty="0" smtClean="0"/>
                  <a:t> with two </a:t>
                </a:r>
                <a:r>
                  <a:rPr lang="en-US" sz="2400" dirty="0" err="1" smtClean="0"/>
                  <a:t>operations,addition</a:t>
                </a:r>
                <a:r>
                  <a:rPr lang="en-US" sz="2400" dirty="0" smtClean="0"/>
                  <a:t>, + 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2400" b="1" i="1">
                        <a:latin typeface="Cambria Math"/>
                      </a:rPr>
                      <m:t>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2400" b="1" i="1">
                        <a:latin typeface="Cambria Math"/>
                      </a:rPr>
                      <m:t> 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 smtClean="0"/>
                  <a:t> and scalar multiplication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i="1">
                        <a:latin typeface="Cambria Math"/>
                      </a:rPr>
                      <m:t>: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2400" b="1" i="1">
                        <a:latin typeface="Cambria Math"/>
                      </a:rPr>
                      <m:t>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2400" b="1" i="1">
                        <a:latin typeface="Cambria Math"/>
                      </a:rPr>
                      <m:t> 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24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which satisfy the following axioms for </a:t>
                </a:r>
                <a:r>
                  <a:rPr lang="en-US" sz="2400" dirty="0"/>
                  <a:t>all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400" i="1">
                        <a:latin typeface="Cambria Math"/>
                      </a:rPr>
                      <m:t>∈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2400" dirty="0" smtClean="0"/>
                  <a:t>, </a:t>
                </a:r>
                <a:r>
                  <a:rPr lang="en-US" sz="2400" dirty="0" err="1" smtClean="0"/>
                  <a:t>a,b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sz="2400" dirty="0" smtClean="0"/>
                  <a:t>:</a:t>
                </a:r>
              </a:p>
              <a:p>
                <a:pPr marL="742950" lvl="1" indent="-285750" fontAlgn="ctr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Associativity</a:t>
                </a:r>
                <a:r>
                  <a:rPr lang="en-US" dirty="0"/>
                  <a:t> of </a:t>
                </a:r>
                <a:r>
                  <a:rPr lang="en-US" dirty="0" smtClean="0"/>
                  <a:t>addition:	</a:t>
                </a:r>
                <a:r>
                  <a:rPr lang="pl-PL" b="1" dirty="0" smtClean="0"/>
                  <a:t>u</a:t>
                </a:r>
                <a:r>
                  <a:rPr lang="pl-PL" dirty="0"/>
                  <a:t> + (</a:t>
                </a:r>
                <a:r>
                  <a:rPr lang="pl-PL" b="1" dirty="0"/>
                  <a:t>v</a:t>
                </a:r>
                <a:r>
                  <a:rPr lang="pl-PL" dirty="0"/>
                  <a:t> + </a:t>
                </a:r>
                <a:r>
                  <a:rPr lang="pl-PL" b="1" dirty="0"/>
                  <a:t>w</a:t>
                </a:r>
                <a:r>
                  <a:rPr lang="pl-PL" dirty="0"/>
                  <a:t>) = (</a:t>
                </a:r>
                <a:r>
                  <a:rPr lang="pl-PL" b="1" dirty="0"/>
                  <a:t>u</a:t>
                </a:r>
                <a:r>
                  <a:rPr lang="pl-PL" dirty="0"/>
                  <a:t> + </a:t>
                </a:r>
                <a:r>
                  <a:rPr lang="pl-PL" b="1" dirty="0"/>
                  <a:t>v</a:t>
                </a:r>
                <a:r>
                  <a:rPr lang="pl-PL" dirty="0"/>
                  <a:t>) + </a:t>
                </a:r>
                <a:r>
                  <a:rPr lang="pl-PL" b="1" dirty="0"/>
                  <a:t>w</a:t>
                </a:r>
                <a:endParaRPr lang="en-US" dirty="0"/>
              </a:p>
              <a:p>
                <a:pPr marL="742950" lvl="1" indent="-285750" fontAlgn="ctr">
                  <a:buFont typeface="Arial" panose="020B0604020202020204" pitchFamily="34" charset="0"/>
                  <a:buChar char="•"/>
                </a:pPr>
                <a:r>
                  <a:rPr lang="en-US" dirty="0"/>
                  <a:t>Commutativity of </a:t>
                </a:r>
                <a:r>
                  <a:rPr lang="en-US" dirty="0" smtClean="0"/>
                  <a:t>addition:	</a:t>
                </a:r>
                <a:r>
                  <a:rPr lang="en-US" b="1" dirty="0" smtClean="0"/>
                  <a:t>u</a:t>
                </a:r>
                <a:r>
                  <a:rPr lang="en-US" dirty="0"/>
                  <a:t> + </a:t>
                </a:r>
                <a:r>
                  <a:rPr lang="en-US" b="1" dirty="0"/>
                  <a:t>v</a:t>
                </a:r>
                <a:r>
                  <a:rPr lang="en-US" dirty="0"/>
                  <a:t> = </a:t>
                </a:r>
                <a:r>
                  <a:rPr lang="en-US" b="1" dirty="0"/>
                  <a:t>v</a:t>
                </a:r>
                <a:r>
                  <a:rPr lang="en-US" dirty="0"/>
                  <a:t> + </a:t>
                </a:r>
                <a:r>
                  <a:rPr lang="en-US" b="1" dirty="0"/>
                  <a:t>u</a:t>
                </a:r>
                <a:endParaRPr lang="en-US" dirty="0"/>
              </a:p>
              <a:p>
                <a:pPr marL="742950" lvl="1" indent="-285750" fontAlgn="ctr">
                  <a:buFont typeface="Arial" panose="020B0604020202020204" pitchFamily="34" charset="0"/>
                  <a:buChar char="•"/>
                </a:pPr>
                <a:r>
                  <a:rPr lang="en-US" dirty="0"/>
                  <a:t>Identity element of </a:t>
                </a:r>
                <a:r>
                  <a:rPr lang="en-US" dirty="0" smtClean="0"/>
                  <a:t>addition: </a:t>
                </a:r>
                <a:r>
                  <a:rPr lang="en-US" dirty="0"/>
                  <a:t> </a:t>
                </a:r>
                <a:r>
                  <a:rPr lang="en-US" b="1" dirty="0"/>
                  <a:t>0</a:t>
                </a:r>
                <a:r>
                  <a:rPr lang="en-US" dirty="0"/>
                  <a:t> ∈ </a:t>
                </a:r>
                <a:r>
                  <a:rPr lang="en-US" i="1" dirty="0" smtClean="0"/>
                  <a:t>V, </a:t>
                </a:r>
                <a:r>
                  <a:rPr lang="en-US" dirty="0"/>
                  <a:t> </a:t>
                </a:r>
                <a:r>
                  <a:rPr lang="en-US" b="1" dirty="0"/>
                  <a:t>v</a:t>
                </a:r>
                <a:r>
                  <a:rPr lang="en-US" dirty="0"/>
                  <a:t> + </a:t>
                </a:r>
                <a:r>
                  <a:rPr lang="en-US" b="1" dirty="0"/>
                  <a:t>0</a:t>
                </a:r>
                <a:r>
                  <a:rPr lang="en-US" dirty="0"/>
                  <a:t> = </a:t>
                </a:r>
                <a:r>
                  <a:rPr lang="en-US" b="1" dirty="0"/>
                  <a:t>v</a:t>
                </a:r>
                <a:r>
                  <a:rPr lang="en-US" dirty="0"/>
                  <a:t> for all </a:t>
                </a:r>
                <a:r>
                  <a:rPr lang="en-US" b="1" dirty="0"/>
                  <a:t>v</a:t>
                </a:r>
                <a:r>
                  <a:rPr lang="en-US" dirty="0"/>
                  <a:t> ∈ </a:t>
                </a:r>
                <a:r>
                  <a:rPr lang="en-US" i="1" dirty="0"/>
                  <a:t>V</a:t>
                </a:r>
                <a:r>
                  <a:rPr lang="en-US" dirty="0"/>
                  <a:t>.</a:t>
                </a:r>
              </a:p>
              <a:p>
                <a:pPr marL="742950" lvl="1" indent="-285750" fontAlgn="ctr">
                  <a:buFont typeface="Arial" panose="020B0604020202020204" pitchFamily="34" charset="0"/>
                  <a:buChar char="•"/>
                </a:pPr>
                <a:r>
                  <a:rPr lang="en-US" dirty="0"/>
                  <a:t>Inverse elements of </a:t>
                </a:r>
                <a:r>
                  <a:rPr lang="en-US" dirty="0" smtClean="0"/>
                  <a:t>addition:	 </a:t>
                </a:r>
                <a:r>
                  <a:rPr lang="en-US" b="1" dirty="0" smtClean="0"/>
                  <a:t>v</a:t>
                </a:r>
                <a:r>
                  <a:rPr lang="en-US" dirty="0"/>
                  <a:t> ∈ V, </a:t>
                </a:r>
                <a:r>
                  <a:rPr lang="en-US" dirty="0" smtClean="0"/>
                  <a:t>-</a:t>
                </a:r>
                <a:r>
                  <a:rPr lang="en-US" b="1" dirty="0" smtClean="0"/>
                  <a:t>v</a:t>
                </a:r>
                <a:r>
                  <a:rPr lang="en-US" dirty="0"/>
                  <a:t> ∈ </a:t>
                </a:r>
                <a:r>
                  <a:rPr lang="en-US" i="1" dirty="0"/>
                  <a:t>V</a:t>
                </a:r>
                <a:r>
                  <a:rPr lang="en-US" dirty="0"/>
                  <a:t>, </a:t>
                </a:r>
                <a:r>
                  <a:rPr lang="en-US" dirty="0" smtClean="0"/>
                  <a:t> </a:t>
                </a:r>
                <a:r>
                  <a:rPr lang="en-US" b="1" dirty="0" smtClean="0"/>
                  <a:t>v</a:t>
                </a:r>
                <a:r>
                  <a:rPr lang="en-US" dirty="0"/>
                  <a:t> + (−</a:t>
                </a:r>
                <a:r>
                  <a:rPr lang="en-US" b="1" dirty="0"/>
                  <a:t>v</a:t>
                </a:r>
                <a:r>
                  <a:rPr lang="en-US" dirty="0"/>
                  <a:t>) = </a:t>
                </a:r>
                <a:r>
                  <a:rPr lang="en-US" b="1" dirty="0"/>
                  <a:t>0</a:t>
                </a:r>
                <a:r>
                  <a:rPr lang="en-US" dirty="0"/>
                  <a:t>.</a:t>
                </a:r>
              </a:p>
              <a:p>
                <a:pPr marL="742950" lvl="1" indent="-285750" fontAlgn="ctr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Compatibility</a:t>
                </a:r>
                <a:r>
                  <a:rPr lang="en-US" dirty="0"/>
                  <a:t> </a:t>
                </a:r>
                <a:r>
                  <a:rPr lang="en-US" dirty="0" smtClean="0"/>
                  <a:t>of scalar multiplication with field multiplication: 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(</a:t>
                </a:r>
                <a:r>
                  <a:rPr lang="en-US" i="1" dirty="0" err="1" smtClean="0"/>
                  <a:t>b</a:t>
                </a:r>
                <a:r>
                  <a:rPr lang="en-US" b="1" dirty="0" err="1" smtClean="0"/>
                  <a:t>v</a:t>
                </a:r>
                <a:r>
                  <a:rPr lang="en-US" dirty="0" smtClean="0"/>
                  <a:t>) = (</a:t>
                </a:r>
                <a:r>
                  <a:rPr lang="en-US" i="1" dirty="0" smtClean="0"/>
                  <a:t>ab</a:t>
                </a:r>
                <a:r>
                  <a:rPr lang="en-US" dirty="0" smtClean="0"/>
                  <a:t>)</a:t>
                </a:r>
                <a:r>
                  <a:rPr lang="en-US" b="1" dirty="0" smtClean="0"/>
                  <a:t>v</a:t>
                </a:r>
                <a:endParaRPr lang="en-US" dirty="0" smtClean="0"/>
              </a:p>
              <a:p>
                <a:pPr marL="742950" lvl="1" indent="-285750" fontAlgn="ctr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Identity </a:t>
                </a:r>
                <a:r>
                  <a:rPr lang="en-US" dirty="0"/>
                  <a:t>element of scalar </a:t>
                </a:r>
                <a:r>
                  <a:rPr lang="en-US" dirty="0" smtClean="0"/>
                  <a:t>multiplication: </a:t>
                </a:r>
                <a:r>
                  <a:rPr lang="en-US" b="1" dirty="0" smtClean="0"/>
                  <a:t>I </a:t>
                </a:r>
                <a:r>
                  <a:rPr lang="en-US" b="1" dirty="0"/>
                  <a:t>v</a:t>
                </a:r>
                <a:r>
                  <a:rPr lang="en-US" dirty="0"/>
                  <a:t> = </a:t>
                </a:r>
                <a:r>
                  <a:rPr lang="en-US" b="1" dirty="0"/>
                  <a:t>v </a:t>
                </a:r>
                <a:endParaRPr lang="en-US" dirty="0"/>
              </a:p>
              <a:p>
                <a:pPr marL="742950" lvl="1" indent="-285750" fontAlgn="ctr">
                  <a:buFont typeface="Arial" panose="020B0604020202020204" pitchFamily="34" charset="0"/>
                  <a:buChar char="•"/>
                </a:pPr>
                <a:r>
                  <a:rPr lang="en-US" dirty="0" err="1"/>
                  <a:t>Distributivity</a:t>
                </a:r>
                <a:r>
                  <a:rPr lang="en-US" dirty="0"/>
                  <a:t> of scalar multiplication </a:t>
                </a:r>
                <a:r>
                  <a:rPr lang="en-US" dirty="0" smtClean="0"/>
                  <a:t>w.r.t vector addition: 	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(</a:t>
                </a:r>
                <a:r>
                  <a:rPr lang="en-US" b="1" dirty="0" smtClean="0"/>
                  <a:t>u</a:t>
                </a:r>
                <a:r>
                  <a:rPr lang="en-US" dirty="0"/>
                  <a:t> + </a:t>
                </a:r>
                <a:r>
                  <a:rPr lang="en-US" b="1" dirty="0"/>
                  <a:t>v</a:t>
                </a:r>
                <a:r>
                  <a:rPr lang="en-US" dirty="0"/>
                  <a:t>) = </a:t>
                </a:r>
                <a:r>
                  <a:rPr lang="en-US" i="1" dirty="0"/>
                  <a:t>a</a:t>
                </a:r>
                <a:r>
                  <a:rPr lang="en-US" b="1" dirty="0"/>
                  <a:t>u</a:t>
                </a:r>
                <a:r>
                  <a:rPr lang="en-US" dirty="0"/>
                  <a:t> + </a:t>
                </a:r>
                <a:r>
                  <a:rPr lang="en-US" i="1" dirty="0" err="1"/>
                  <a:t>a</a:t>
                </a:r>
                <a:r>
                  <a:rPr lang="en-US" b="1" dirty="0" err="1"/>
                  <a:t>v</a:t>
                </a:r>
                <a:endParaRPr lang="en-US" dirty="0"/>
              </a:p>
              <a:p>
                <a:pPr marL="742950" lvl="1" indent="-285750" fontAlgn="ctr">
                  <a:buFont typeface="Arial" panose="020B0604020202020204" pitchFamily="34" charset="0"/>
                  <a:buChar char="•"/>
                </a:pPr>
                <a:r>
                  <a:rPr lang="en-US" dirty="0" err="1"/>
                  <a:t>Distributivity</a:t>
                </a:r>
                <a:r>
                  <a:rPr lang="en-US" dirty="0"/>
                  <a:t> of scalar multiplication with respect to field </a:t>
                </a:r>
                <a:r>
                  <a:rPr lang="en-US" dirty="0" smtClean="0"/>
                  <a:t>addition: (</a:t>
                </a:r>
                <a:r>
                  <a:rPr lang="en-US" i="1" dirty="0"/>
                  <a:t>a</a:t>
                </a:r>
                <a:r>
                  <a:rPr lang="en-US" dirty="0"/>
                  <a:t> + </a:t>
                </a:r>
                <a:r>
                  <a:rPr lang="en-US" i="1" dirty="0"/>
                  <a:t>b</a:t>
                </a:r>
                <a:r>
                  <a:rPr lang="en-US" dirty="0"/>
                  <a:t>)</a:t>
                </a:r>
                <a:r>
                  <a:rPr lang="en-US" b="1" dirty="0"/>
                  <a:t>v</a:t>
                </a:r>
                <a:r>
                  <a:rPr lang="en-US" dirty="0"/>
                  <a:t> = </a:t>
                </a:r>
                <a:r>
                  <a:rPr lang="en-US" i="1" dirty="0" err="1"/>
                  <a:t>a</a:t>
                </a:r>
                <a:r>
                  <a:rPr lang="en-US" b="1" dirty="0" err="1"/>
                  <a:t>v</a:t>
                </a:r>
                <a:r>
                  <a:rPr lang="en-US" dirty="0"/>
                  <a:t> + </a:t>
                </a:r>
                <a:r>
                  <a:rPr lang="en-US" i="1" dirty="0" err="1" smtClean="0"/>
                  <a:t>b</a:t>
                </a:r>
                <a:r>
                  <a:rPr lang="en-US" b="1" dirty="0" err="1" smtClean="0"/>
                  <a:t>v</a:t>
                </a:r>
                <a:endParaRPr lang="en-US" b="1" dirty="0" smtClean="0"/>
              </a:p>
              <a:p>
                <a:pPr fontAlgn="ctr"/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We are interested in Euclidean vector spaces, where every vector encodes a magnitude and direction,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Translations live in a vector space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Rotations live in a group</a:t>
                </a:r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	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41" y="721435"/>
                <a:ext cx="8453876" cy="6432530"/>
              </a:xfrm>
              <a:prstGeom prst="rect">
                <a:avLst/>
              </a:prstGeom>
              <a:blipFill>
                <a:blip r:embed="rId3"/>
                <a:stretch>
                  <a:fillRect l="-937" t="-852" r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690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Definitions: Manifold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59" y="3848606"/>
            <a:ext cx="86220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 </a:t>
            </a:r>
            <a:r>
              <a:rPr lang="en-GB" sz="2800" dirty="0" smtClean="0"/>
              <a:t>manifold is a topological space that </a:t>
            </a:r>
            <a:r>
              <a:rPr lang="en-GB" sz="2800" dirty="0" smtClean="0"/>
              <a:t>locally looks like an open subset of 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000" dirty="0" smtClean="0"/>
              <a:t>Each point of an n-dimensional manifold has a neighbourhood that is </a:t>
            </a:r>
            <a:r>
              <a:rPr lang="en-GB" sz="2000" dirty="0" err="1" smtClean="0"/>
              <a:t>homeomorphic</a:t>
            </a:r>
            <a:r>
              <a:rPr lang="en-GB" sz="2000" dirty="0" smtClean="0"/>
              <a:t> to Euclidean space of dimension n</a:t>
            </a:r>
            <a:r>
              <a:rPr lang="en-GB" sz="2800" dirty="0" smtClean="0"/>
              <a:t>.</a:t>
            </a:r>
            <a:endParaRPr lang="en-GB" sz="2800" dirty="0" smtClean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68" y="4381213"/>
            <a:ext cx="486135" cy="284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243" y="644806"/>
            <a:ext cx="5727600" cy="32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Definitions: Tangent Space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505" y="4326978"/>
            <a:ext cx="7843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Tangent Space: A </a:t>
            </a:r>
            <a:r>
              <a:rPr lang="en-GB" sz="2800" dirty="0" smtClean="0"/>
              <a:t>vector space that best approximates the manifold about a point, tangent to the </a:t>
            </a:r>
            <a:r>
              <a:rPr lang="en-GB" sz="2800" dirty="0" smtClean="0"/>
              <a:t>manifold </a:t>
            </a:r>
            <a:r>
              <a:rPr lang="en-GB" sz="2800" dirty="0" smtClean="0"/>
              <a:t>at the point</a:t>
            </a:r>
            <a:r>
              <a:rPr lang="en-GB" sz="2800" dirty="0" smtClean="0"/>
              <a:t>.</a:t>
            </a:r>
          </a:p>
        </p:txBody>
      </p:sp>
      <p:pic>
        <p:nvPicPr>
          <p:cNvPr id="17410" name="Picture 2" descr="https://upload.wikimedia.org/wikipedia/commons/thumb/6/66/Image_Tangent-plane.svg/440px-Image_Tangent-plan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18" y="1505753"/>
            <a:ext cx="41910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Definitions: Lie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6903" y="1226064"/>
            <a:ext cx="78430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 </a:t>
            </a:r>
            <a:r>
              <a:rPr lang="en-GB" sz="2800" b="1" dirty="0" smtClean="0"/>
              <a:t>Lie</a:t>
            </a:r>
            <a:r>
              <a:rPr lang="en-GB" sz="2800" dirty="0" smtClean="0"/>
              <a:t> </a:t>
            </a:r>
            <a:r>
              <a:rPr lang="en-GB" sz="2800" b="1" dirty="0" smtClean="0"/>
              <a:t>Group </a:t>
            </a:r>
            <a:r>
              <a:rPr lang="en-GB" sz="2800" dirty="0" smtClean="0"/>
              <a:t>is a </a:t>
            </a:r>
            <a:r>
              <a:rPr lang="en-GB" sz="2800" dirty="0" smtClean="0"/>
              <a:t>both a group and a </a:t>
            </a:r>
            <a:r>
              <a:rPr lang="en-GB" sz="2800" dirty="0" smtClean="0"/>
              <a:t>smooth manifold such that the maps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are </a:t>
            </a:r>
            <a:r>
              <a:rPr lang="en-GB" sz="2800" dirty="0" smtClean="0"/>
              <a:t>smooth,         , meaning the maps are differentiable so small deviations are continuous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Rotations SO(3) and Transformations SE(3) are examples of Lie Groups</a:t>
            </a:r>
            <a:endParaRPr lang="en-GB" sz="2800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51" y="2792591"/>
            <a:ext cx="950976" cy="6416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05" y="2813927"/>
            <a:ext cx="1539240" cy="620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45" y="4369032"/>
            <a:ext cx="560762" cy="2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SO(3)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915" y="1187426"/>
            <a:ext cx="82067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Rotations are part of a </a:t>
            </a:r>
            <a:r>
              <a:rPr lang="en-GB" sz="2800" b="1" dirty="0" smtClean="0"/>
              <a:t>special </a:t>
            </a:r>
            <a:r>
              <a:rPr lang="en-GB" sz="2800" b="1" dirty="0" smtClean="0"/>
              <a:t>Lie group</a:t>
            </a:r>
            <a:endParaRPr lang="en-GB" sz="28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Special: </a:t>
            </a:r>
            <a:r>
              <a:rPr lang="en-GB" sz="2800" dirty="0" err="1" smtClean="0"/>
              <a:t>det</a:t>
            </a:r>
            <a:r>
              <a:rPr lang="en-GB" sz="2800" dirty="0" smtClean="0"/>
              <a:t>(</a:t>
            </a:r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800" dirty="0" smtClean="0"/>
              <a:t>) </a:t>
            </a:r>
            <a:r>
              <a:rPr lang="en-GB" sz="2800" dirty="0" smtClean="0"/>
              <a:t>=1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Orthogonal: </a:t>
            </a:r>
            <a:r>
              <a:rPr lang="en-GB" sz="2800" b="1" dirty="0" smtClean="0"/>
              <a:t> </a:t>
            </a:r>
            <a:r>
              <a:rPr lang="en-GB" sz="2800" dirty="0" smtClean="0"/>
              <a:t>matrix rows/columns are </a:t>
            </a:r>
            <a:r>
              <a:rPr lang="en-GB" sz="2800" dirty="0" smtClean="0"/>
              <a:t>or</a:t>
            </a:r>
            <a:r>
              <a:rPr lang="en-GB" sz="2800" dirty="0" smtClean="0"/>
              <a:t>thogonal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SO(3</a:t>
            </a:r>
            <a:r>
              <a:rPr lang="en-GB" sz="2800" dirty="0" smtClean="0"/>
              <a:t>) or Special Orthogonal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79" y="3865082"/>
            <a:ext cx="7095813" cy="3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Transformation – SE(3)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57" y="467284"/>
            <a:ext cx="812033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An element of a Euclidean Group, E(n) is </a:t>
            </a:r>
            <a:r>
              <a:rPr lang="en-US" sz="2800" dirty="0" smtClean="0"/>
              <a:t>combines a </a:t>
            </a:r>
            <a:r>
              <a:rPr lang="en-US" sz="2800" dirty="0"/>
              <a:t>translation </a:t>
            </a:r>
            <a:r>
              <a:rPr lang="en-US" sz="2800" dirty="0" smtClean="0"/>
              <a:t>and an </a:t>
            </a:r>
            <a:r>
              <a:rPr lang="en-US" sz="2800" dirty="0"/>
              <a:t>orthogonal </a:t>
            </a:r>
            <a:r>
              <a:rPr lang="en-US" sz="2800" dirty="0" smtClean="0"/>
              <a:t>rotation </a:t>
            </a:r>
            <a:r>
              <a:rPr lang="en-US" sz="2800" dirty="0" smtClean="0"/>
              <a:t>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When A is from SO(3), we get the </a:t>
            </a:r>
            <a:r>
              <a:rPr lang="en-US" sz="2800" b="1" dirty="0" smtClean="0"/>
              <a:t>Special Euclidean 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Homeomorphic </a:t>
            </a:r>
            <a:r>
              <a:rPr lang="en-US" sz="2800" dirty="0" smtClean="0"/>
              <a:t>to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38" y="3804877"/>
            <a:ext cx="6430822" cy="655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32" y="1751612"/>
            <a:ext cx="1276144" cy="222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34" y="2015964"/>
            <a:ext cx="1616320" cy="2556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7" y="5456981"/>
            <a:ext cx="1316278" cy="3043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01" y="1555634"/>
            <a:ext cx="1136171" cy="2933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01" y="1915384"/>
            <a:ext cx="1185956" cy="2933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84" y="2250173"/>
            <a:ext cx="794786" cy="2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Outline: Part 1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13859" y="1045029"/>
            <a:ext cx="5112656" cy="49632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smtClean="0"/>
              <a:t>Mathematical Preliminaries</a:t>
            </a:r>
          </a:p>
          <a:p>
            <a:pPr lvl="1"/>
            <a:r>
              <a:rPr lang="en-US" sz="2000" dirty="0" smtClean="0"/>
              <a:t>Algebraic Structures</a:t>
            </a:r>
          </a:p>
          <a:p>
            <a:pPr lvl="1"/>
            <a:r>
              <a:rPr lang="en-US" sz="2000" dirty="0" smtClean="0"/>
              <a:t>Topological Spaces and Manifolds</a:t>
            </a:r>
          </a:p>
          <a:p>
            <a:pPr lvl="1"/>
            <a:r>
              <a:rPr lang="en-US" sz="2000" dirty="0"/>
              <a:t>Matrix Lie </a:t>
            </a:r>
            <a:r>
              <a:rPr lang="en-US" sz="2000" dirty="0" smtClean="0"/>
              <a:t>Groups, SO(3) and SE(3)</a:t>
            </a:r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Rotation Representations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Euler Angles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Quaternions</a:t>
            </a:r>
          </a:p>
          <a:p>
            <a:pPr lvl="1"/>
            <a:r>
              <a:rPr lang="en-US" sz="2000" dirty="0" smtClean="0"/>
              <a:t>Rotation Matrices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Transformations</a:t>
            </a:r>
            <a:endParaRPr lang="en-US" sz="2400" dirty="0" smtClean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069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Euler Angles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123 rotation sequence (Bryant ang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386" y="852055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261242"/>
            <a:ext cx="8116349" cy="44140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Euler’s Theorem: </a:t>
            </a:r>
            <a:r>
              <a:rPr lang="en-US" i="1" dirty="0" smtClean="0"/>
              <a:t>Any two independent orthonormal coordinate frames can be related by a sequence of at most three rotations about coordinate axes, where no two successive rotations may be about the same axis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Given First Axes (xyz), rotate to</a:t>
            </a:r>
          </a:p>
          <a:p>
            <a:pPr marL="0" indent="0">
              <a:buNone/>
            </a:pPr>
            <a:r>
              <a:rPr lang="en-US" dirty="0" smtClean="0"/>
              <a:t>     Second Axes (XYZ) through 3 </a:t>
            </a:r>
          </a:p>
          <a:p>
            <a:pPr marL="0" indent="0">
              <a:buNone/>
            </a:pPr>
            <a:r>
              <a:rPr lang="en-US" dirty="0" smtClean="0"/>
              <a:t>     successive rotations</a:t>
            </a:r>
          </a:p>
          <a:p>
            <a:pPr lvl="1"/>
            <a:r>
              <a:rPr lang="en-US" dirty="0" smtClean="0"/>
              <a:t>Rotation 1: About z by </a:t>
            </a:r>
            <a:r>
              <a:rPr lang="el-GR" i="1" dirty="0" smtClean="0"/>
              <a:t>α</a:t>
            </a:r>
            <a:endParaRPr lang="en-US" i="1" dirty="0" smtClean="0"/>
          </a:p>
          <a:p>
            <a:pPr lvl="1"/>
            <a:r>
              <a:rPr lang="en-US" dirty="0" smtClean="0"/>
              <a:t>Rotation 2: About N by </a:t>
            </a:r>
            <a:r>
              <a:rPr lang="el-GR" i="1" dirty="0" smtClean="0"/>
              <a:t>β</a:t>
            </a:r>
            <a:endParaRPr lang="en-US" i="1" dirty="0" smtClean="0"/>
          </a:p>
          <a:p>
            <a:pPr lvl="1"/>
            <a:r>
              <a:rPr lang="en-US" dirty="0" smtClean="0"/>
              <a:t>Rotation 3: About Z by </a:t>
            </a:r>
            <a:r>
              <a:rPr lang="el-GR" i="1" dirty="0" smtClean="0">
                <a:latin typeface="Times New Roman"/>
                <a:cs typeface="Times New Roman"/>
              </a:rPr>
              <a:t>γ</a:t>
            </a:r>
            <a:endParaRPr lang="en-US" i="1" dirty="0" smtClean="0"/>
          </a:p>
          <a:p>
            <a:r>
              <a:rPr lang="en-US" dirty="0" smtClean="0"/>
              <a:t>Known as 3-1-3 Euler Angles 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A66D-0A91-4DEA-A491-B411D86EB84E}" type="slidenum">
              <a:rPr lang="en-US"/>
              <a:pPr/>
              <a:t>18</a:t>
            </a:fld>
            <a:endParaRPr lang="en-US" dirty="0"/>
          </a:p>
        </p:txBody>
      </p:sp>
      <p:pic>
        <p:nvPicPr>
          <p:cNvPr id="41986" name="Picture 2" descr="C:\Users\stevenw\Documents\WorkSVN\Teaching\ME780\Lectures\2 Robot Design\Eulerang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7463" y="2797673"/>
            <a:ext cx="2909201" cy="32819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Euler Angles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7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258526"/>
            <a:ext cx="7886700" cy="4351338"/>
          </a:xfrm>
        </p:spPr>
        <p:txBody>
          <a:bodyPr/>
          <a:lstStyle/>
          <a:p>
            <a:r>
              <a:rPr lang="en-US" dirty="0" smtClean="0"/>
              <a:t>Aero convention: 3-2-1 Euler Angles</a:t>
            </a:r>
          </a:p>
          <a:p>
            <a:pPr lvl="1"/>
            <a:r>
              <a:rPr lang="en-US" dirty="0" smtClean="0"/>
              <a:t>Roll, Pitch, Yaw (when decoupled):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Rotation Matrices</a:t>
            </a:r>
          </a:p>
          <a:p>
            <a:pPr lvl="2"/>
            <a:r>
              <a:rPr lang="en-US" dirty="0" smtClean="0"/>
              <a:t>3 - Yaw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2- Roll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1- Pitch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A66D-0A91-4DEA-A491-B411D86EB84E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46419"/>
              </p:ext>
            </p:extLst>
          </p:nvPr>
        </p:nvGraphicFramePr>
        <p:xfrm>
          <a:off x="6185084" y="1337907"/>
          <a:ext cx="696583" cy="32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3" imgW="431640" imgH="203040" progId="Equation.DSMT4">
                  <p:embed/>
                </p:oleObj>
              </mc:Choice>
              <mc:Fallback>
                <p:oleObj name="Equation" r:id="rId3" imgW="431640" imgH="2030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5084" y="1337907"/>
                        <a:ext cx="696583" cy="3278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845289"/>
              </p:ext>
            </p:extLst>
          </p:nvPr>
        </p:nvGraphicFramePr>
        <p:xfrm>
          <a:off x="4477293" y="2265784"/>
          <a:ext cx="2495670" cy="1012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5" imgW="1752480" imgH="711000" progId="Equation.DSMT4">
                  <p:embed/>
                </p:oleObj>
              </mc:Choice>
              <mc:Fallback>
                <p:oleObj name="Equation" r:id="rId5" imgW="1752480" imgH="7110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7293" y="2265784"/>
                        <a:ext cx="2495670" cy="1012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373541"/>
              </p:ext>
            </p:extLst>
          </p:nvPr>
        </p:nvGraphicFramePr>
        <p:xfrm>
          <a:off x="4513117" y="3318956"/>
          <a:ext cx="2405063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7" imgW="1688760" imgH="711000" progId="Equation.DSMT4">
                  <p:embed/>
                </p:oleObj>
              </mc:Choice>
              <mc:Fallback>
                <p:oleObj name="Equation" r:id="rId7" imgW="1688760" imgH="711000" progId="Equation.DSMT4">
                  <p:embed/>
                  <p:pic>
                    <p:nvPicPr>
                      <p:cNvPr id="440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117" y="3318956"/>
                        <a:ext cx="2405063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78847"/>
              </p:ext>
            </p:extLst>
          </p:nvPr>
        </p:nvGraphicFramePr>
        <p:xfrm>
          <a:off x="4513117" y="4414331"/>
          <a:ext cx="236855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9" imgW="1663560" imgH="711000" progId="Equation.DSMT4">
                  <p:embed/>
                </p:oleObj>
              </mc:Choice>
              <mc:Fallback>
                <p:oleObj name="Equation" r:id="rId9" imgW="1663560" imgH="711000" progId="Equation.DSMT4">
                  <p:embed/>
                  <p:pic>
                    <p:nvPicPr>
                      <p:cNvPr id="4403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117" y="4414331"/>
                        <a:ext cx="2368550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Euler Angles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2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Motivation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45009" y="713827"/>
            <a:ext cx="7040551" cy="4583485"/>
            <a:chOff x="856657" y="1138994"/>
            <a:chExt cx="7040551" cy="4583485"/>
          </a:xfrm>
        </p:grpSpPr>
        <p:sp>
          <p:nvSpPr>
            <p:cNvPr id="7" name="Rectangle 6"/>
            <p:cNvSpPr/>
            <p:nvPr/>
          </p:nvSpPr>
          <p:spPr>
            <a:xfrm>
              <a:off x="895783" y="1156304"/>
              <a:ext cx="6942451" cy="4566175"/>
            </a:xfrm>
            <a:prstGeom prst="rect">
              <a:avLst/>
            </a:prstGeom>
            <a:blipFill dpi="0" rotWithShape="1">
              <a:blip r:embed="rId17">
                <a:alphaModFix amt="23000"/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56657" y="1138994"/>
              <a:ext cx="7040551" cy="4074076"/>
              <a:chOff x="856657" y="1138994"/>
              <a:chExt cx="7040551" cy="4074076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flipH="1">
                <a:off x="2412770" y="2397342"/>
                <a:ext cx="3178941" cy="185255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/>
              <p:cNvGrpSpPr/>
              <p:nvPr/>
            </p:nvGrpSpPr>
            <p:grpSpPr>
              <a:xfrm>
                <a:off x="4304316" y="1449612"/>
                <a:ext cx="493056" cy="330281"/>
                <a:chOff x="2050119" y="1054181"/>
                <a:chExt cx="493056" cy="330281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 flipH="1" flipV="1">
                  <a:off x="2050119" y="1171254"/>
                  <a:ext cx="244617" cy="209083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 rot="3753810">
                <a:off x="5177177" y="2275596"/>
                <a:ext cx="308054" cy="401044"/>
                <a:chOff x="2276457" y="1054181"/>
                <a:chExt cx="308054" cy="401044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 rot="3753810">
                <a:off x="4020188" y="1622358"/>
                <a:ext cx="308054" cy="401044"/>
                <a:chOff x="2276457" y="1054181"/>
                <a:chExt cx="308054" cy="401044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/>
            </p:nvGrpSpPr>
            <p:grpSpPr>
              <a:xfrm rot="6560610">
                <a:off x="4086413" y="2697910"/>
                <a:ext cx="368271" cy="425526"/>
                <a:chOff x="2251490" y="1168534"/>
                <a:chExt cx="368271" cy="425526"/>
              </a:xfrm>
            </p:grpSpPr>
            <p:cxnSp>
              <p:nvCxnSpPr>
                <p:cNvPr id="36" name="Straight Arrow Connector 35"/>
                <p:cNvCxnSpPr/>
                <p:nvPr/>
              </p:nvCxnSpPr>
              <p:spPr>
                <a:xfrm rot="15039390">
                  <a:off x="2447118" y="1152301"/>
                  <a:ext cx="9248" cy="336039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rot="15039390">
                  <a:off x="2342707" y="1077317"/>
                  <a:ext cx="155025" cy="337459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rot="15039390" flipH="1">
                  <a:off x="2283831" y="1388567"/>
                  <a:ext cx="246816" cy="16417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/>
            </p:nvGrpSpPr>
            <p:grpSpPr>
              <a:xfrm rot="3753810">
                <a:off x="3236936" y="2636400"/>
                <a:ext cx="479623" cy="298875"/>
                <a:chOff x="2104888" y="1336477"/>
                <a:chExt cx="479623" cy="298875"/>
              </a:xfrm>
            </p:grpSpPr>
            <p:cxnSp>
              <p:nvCxnSpPr>
                <p:cNvPr id="43" name="Straight Arrow Connector 42"/>
                <p:cNvCxnSpPr/>
                <p:nvPr/>
              </p:nvCxnSpPr>
              <p:spPr>
                <a:xfrm rot="17846190" flipH="1" flipV="1">
                  <a:off x="2045822" y="1395543"/>
                  <a:ext cx="251684" cy="13355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rot="17846190" flipH="1">
                  <a:off x="2216127" y="1431578"/>
                  <a:ext cx="220076" cy="18747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/>
              <p:cNvGrpSpPr/>
              <p:nvPr/>
            </p:nvGrpSpPr>
            <p:grpSpPr>
              <a:xfrm rot="3753810">
                <a:off x="2946543" y="2089046"/>
                <a:ext cx="478454" cy="426430"/>
                <a:chOff x="2106057" y="1266585"/>
                <a:chExt cx="478454" cy="379560"/>
              </a:xfrm>
            </p:grpSpPr>
            <p:cxnSp>
              <p:nvCxnSpPr>
                <p:cNvPr id="49" name="Straight Arrow Connector 48"/>
                <p:cNvCxnSpPr/>
                <p:nvPr/>
              </p:nvCxnSpPr>
              <p:spPr>
                <a:xfrm rot="17846190" flipV="1">
                  <a:off x="2178991" y="1193651"/>
                  <a:ext cx="91501" cy="23737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rot="17846190" flipH="1" flipV="1">
                  <a:off x="2080791" y="1503315"/>
                  <a:ext cx="275743" cy="9917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>
                <a:off x="3644604" y="4807174"/>
                <a:ext cx="493056" cy="330281"/>
                <a:chOff x="2050119" y="1054181"/>
                <a:chExt cx="493056" cy="330281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 flipV="1">
                  <a:off x="2050119" y="1171254"/>
                  <a:ext cx="244617" cy="209083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/>
            </p:nvGrpSpPr>
            <p:grpSpPr>
              <a:xfrm>
                <a:off x="2190423" y="3883249"/>
                <a:ext cx="493056" cy="330281"/>
                <a:chOff x="2050119" y="1054181"/>
                <a:chExt cx="493056" cy="330281"/>
              </a:xfrm>
            </p:grpSpPr>
            <p:cxnSp>
              <p:nvCxnSpPr>
                <p:cNvPr id="60" name="Straight Arrow Connector 59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/>
                <p:nvPr/>
              </p:nvCxnSpPr>
              <p:spPr>
                <a:xfrm flipH="1" flipV="1">
                  <a:off x="2050119" y="1171254"/>
                  <a:ext cx="244617" cy="209083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" name="Straight Connector 65"/>
              <p:cNvCxnSpPr/>
              <p:nvPr/>
            </p:nvCxnSpPr>
            <p:spPr>
              <a:xfrm flipH="1" flipV="1">
                <a:off x="1455692" y="3656001"/>
                <a:ext cx="2422329" cy="1467197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4584673" y="1800964"/>
                <a:ext cx="2422329" cy="1467197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71"/>
              <p:cNvGrpSpPr/>
              <p:nvPr/>
            </p:nvGrpSpPr>
            <p:grpSpPr>
              <a:xfrm>
                <a:off x="2556347" y="3149996"/>
                <a:ext cx="493056" cy="330281"/>
                <a:chOff x="2050119" y="1054181"/>
                <a:chExt cx="493056" cy="330281"/>
              </a:xfrm>
            </p:grpSpPr>
            <p:cxnSp>
              <p:nvCxnSpPr>
                <p:cNvPr id="73" name="Straight Arrow Connector 72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H="1" flipV="1">
                  <a:off x="2050119" y="1171254"/>
                  <a:ext cx="244617" cy="209083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/>
              <p:cNvGrpSpPr/>
              <p:nvPr/>
            </p:nvGrpSpPr>
            <p:grpSpPr>
              <a:xfrm>
                <a:off x="3859147" y="2149591"/>
                <a:ext cx="493056" cy="330281"/>
                <a:chOff x="2050119" y="1054181"/>
                <a:chExt cx="493056" cy="330281"/>
              </a:xfrm>
            </p:grpSpPr>
            <p:cxnSp>
              <p:nvCxnSpPr>
                <p:cNvPr id="77" name="Straight Arrow Connector 76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 flipH="1" flipV="1">
                  <a:off x="2050119" y="1171254"/>
                  <a:ext cx="244617" cy="209083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 rot="3753810">
                <a:off x="7459533" y="2100622"/>
                <a:ext cx="308054" cy="401044"/>
                <a:chOff x="2276457" y="1054181"/>
                <a:chExt cx="308054" cy="401044"/>
              </a:xfrm>
            </p:grpSpPr>
            <p:cxnSp>
              <p:nvCxnSpPr>
                <p:cNvPr id="81" name="Straight Arrow Connector 80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/>
            </p:nvGrpSpPr>
            <p:grpSpPr>
              <a:xfrm rot="3753810">
                <a:off x="5977277" y="1161201"/>
                <a:ext cx="308054" cy="401044"/>
                <a:chOff x="2276457" y="1054181"/>
                <a:chExt cx="308054" cy="401044"/>
              </a:xfrm>
            </p:grpSpPr>
            <p:cxnSp>
              <p:nvCxnSpPr>
                <p:cNvPr id="85" name="Straight Arrow Connector 84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2293674" y="1054181"/>
                  <a:ext cx="0" cy="33028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/>
            </p:nvGrpSpPr>
            <p:grpSpPr>
              <a:xfrm rot="3753810">
                <a:off x="2788395" y="4672542"/>
                <a:ext cx="358171" cy="464911"/>
                <a:chOff x="2226340" y="1195388"/>
                <a:chExt cx="358171" cy="464911"/>
              </a:xfrm>
            </p:grpSpPr>
            <p:cxnSp>
              <p:nvCxnSpPr>
                <p:cNvPr id="93" name="Straight Arrow Connector 92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/>
                <p:cNvCxnSpPr/>
                <p:nvPr/>
              </p:nvCxnSpPr>
              <p:spPr>
                <a:xfrm rot="17846190" flipH="1">
                  <a:off x="2189200" y="1447938"/>
                  <a:ext cx="249501" cy="17522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Group 100"/>
              <p:cNvGrpSpPr/>
              <p:nvPr/>
            </p:nvGrpSpPr>
            <p:grpSpPr>
              <a:xfrm rot="3753810">
                <a:off x="1063004" y="3767865"/>
                <a:ext cx="358171" cy="464911"/>
                <a:chOff x="2226340" y="1195388"/>
                <a:chExt cx="358171" cy="464911"/>
              </a:xfrm>
            </p:grpSpPr>
            <p:cxnSp>
              <p:nvCxnSpPr>
                <p:cNvPr id="102" name="Straight Arrow Connector 101"/>
                <p:cNvCxnSpPr/>
                <p:nvPr/>
              </p:nvCxnSpPr>
              <p:spPr>
                <a:xfrm flipV="1">
                  <a:off x="2288912" y="1195388"/>
                  <a:ext cx="254263" cy="1860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/>
                <p:cNvCxnSpPr/>
                <p:nvPr/>
              </p:nvCxnSpPr>
              <p:spPr>
                <a:xfrm rot="17846190" flipH="1">
                  <a:off x="2428408" y="1299123"/>
                  <a:ext cx="4151" cy="308054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/>
                <p:cNvCxnSpPr/>
                <p:nvPr/>
              </p:nvCxnSpPr>
              <p:spPr>
                <a:xfrm rot="17846190" flipH="1">
                  <a:off x="2189200" y="1447938"/>
                  <a:ext cx="249501" cy="175221"/>
                </a:xfrm>
                <a:prstGeom prst="straightConnector1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9" name="Picture 138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3110" y="1310711"/>
                <a:ext cx="153157" cy="107438"/>
              </a:xfrm>
              <a:prstGeom prst="rect">
                <a:avLst/>
              </a:prstGeom>
            </p:spPr>
          </p:pic>
          <p:pic>
            <p:nvPicPr>
              <p:cNvPr id="143" name="Picture 142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1711" y="1138994"/>
                <a:ext cx="208018" cy="108962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6141" y="2181836"/>
                <a:ext cx="211067" cy="108962"/>
              </a:xfrm>
              <a:prstGeom prst="rect">
                <a:avLst/>
              </a:prstGeom>
            </p:spPr>
          </p:pic>
          <p:pic>
            <p:nvPicPr>
              <p:cNvPr id="152" name="Picture 15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1539" y="4622721"/>
                <a:ext cx="211829" cy="108962"/>
              </a:xfrm>
              <a:prstGeom prst="rect">
                <a:avLst/>
              </a:prstGeom>
            </p:spPr>
          </p:pic>
          <p:pic>
            <p:nvPicPr>
              <p:cNvPr id="153" name="Picture 15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657" y="3683391"/>
                <a:ext cx="213353" cy="108962"/>
              </a:xfrm>
              <a:prstGeom prst="rect">
                <a:avLst/>
              </a:prstGeom>
            </p:spPr>
          </p:pic>
          <p:pic>
            <p:nvPicPr>
              <p:cNvPr id="150" name="Picture 149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8621" y="3131752"/>
                <a:ext cx="137155" cy="107438"/>
              </a:xfrm>
              <a:prstGeom prst="rect">
                <a:avLst/>
              </a:prstGeom>
            </p:spPr>
          </p:pic>
          <p:pic>
            <p:nvPicPr>
              <p:cNvPr id="154" name="Picture 153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2131" y="3801436"/>
                <a:ext cx="165349" cy="108962"/>
              </a:xfrm>
              <a:prstGeom prst="rect">
                <a:avLst/>
              </a:prstGeom>
            </p:spPr>
          </p:pic>
          <p:pic>
            <p:nvPicPr>
              <p:cNvPr id="147" name="Picture 146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5724" y="2433913"/>
                <a:ext cx="163825" cy="108962"/>
              </a:xfrm>
              <a:prstGeom prst="rect">
                <a:avLst/>
              </a:prstGeom>
            </p:spPr>
          </p:pic>
          <p:pic>
            <p:nvPicPr>
              <p:cNvPr id="145" name="Picture 144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3979" y="1593267"/>
                <a:ext cx="210305" cy="108962"/>
              </a:xfrm>
              <a:prstGeom prst="rect">
                <a:avLst/>
              </a:prstGeom>
            </p:spPr>
          </p:pic>
          <p:pic>
            <p:nvPicPr>
              <p:cNvPr id="144" name="Picture 143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4848" y="2599753"/>
                <a:ext cx="213353" cy="108962"/>
              </a:xfrm>
              <a:prstGeom prst="rect">
                <a:avLst/>
              </a:prstGeom>
            </p:spPr>
          </p:pic>
          <p:pic>
            <p:nvPicPr>
              <p:cNvPr id="146" name="Picture 145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5065" y="2733060"/>
                <a:ext cx="214115" cy="108962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3159" y="2532728"/>
                <a:ext cx="215639" cy="108962"/>
              </a:xfrm>
              <a:prstGeom prst="rect">
                <a:avLst/>
              </a:prstGeom>
            </p:spPr>
          </p:pic>
          <p:pic>
            <p:nvPicPr>
              <p:cNvPr id="148" name="Picture 147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5579" y="2153340"/>
                <a:ext cx="213353" cy="108962"/>
              </a:xfrm>
              <a:prstGeom prst="rect">
                <a:avLst/>
              </a:prstGeom>
            </p:spPr>
          </p:pic>
          <p:pic>
            <p:nvPicPr>
              <p:cNvPr id="151" name="Picture 150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9355" y="5105632"/>
                <a:ext cx="164586" cy="107438"/>
              </a:xfrm>
              <a:prstGeom prst="rect">
                <a:avLst/>
              </a:prstGeom>
            </p:spPr>
          </p:pic>
        </p:grpSp>
      </p:grpSp>
      <p:sp>
        <p:nvSpPr>
          <p:cNvPr id="2" name="Rectangle 1"/>
          <p:cNvSpPr/>
          <p:nvPr/>
        </p:nvSpPr>
        <p:spPr>
          <a:xfrm>
            <a:off x="1059905" y="5757306"/>
            <a:ext cx="6687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How do we map and analyze quantities between co-ordinate frames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6 DOF, translation in space and rotation of coordinate axes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Direction Cosine Matrix (DCM)</a:t>
            </a:r>
          </a:p>
          <a:p>
            <a:pPr lvl="1"/>
            <a:r>
              <a:rPr lang="en-US" dirty="0" smtClean="0"/>
              <a:t>All three rotations combined (from inertial to body)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A66D-0A91-4DEA-A491-B411D86EB84E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4404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095034"/>
              </p:ext>
            </p:extLst>
          </p:nvPr>
        </p:nvGraphicFramePr>
        <p:xfrm>
          <a:off x="855459" y="3245644"/>
          <a:ext cx="7578725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3" imgW="5537160" imgH="1104840" progId="Equation.DSMT4">
                  <p:embed/>
                </p:oleObj>
              </mc:Choice>
              <mc:Fallback>
                <p:oleObj name="Equation" r:id="rId3" imgW="5537160" imgH="1104840" progId="Equation.DSMT4">
                  <p:embed/>
                  <p:pic>
                    <p:nvPicPr>
                      <p:cNvPr id="4404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459" y="3245644"/>
                        <a:ext cx="7578725" cy="151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Euler Angles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2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5558" y="1016732"/>
            <a:ext cx="7886700" cy="4351338"/>
          </a:xfrm>
        </p:spPr>
        <p:txBody>
          <a:bodyPr/>
          <a:lstStyle/>
          <a:p>
            <a:r>
              <a:rPr lang="en-US" dirty="0" smtClean="0"/>
              <a:t>Euler angles are measured relative to intermediate coordinate frames (3-2-1), </a:t>
            </a:r>
          </a:p>
          <a:p>
            <a:pPr lvl="1"/>
            <a:r>
              <a:rPr lang="en-US" dirty="0" smtClean="0"/>
              <a:t>Not a rotation matrix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A66D-0A91-4DEA-A491-B411D86EB84E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819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73363"/>
              </p:ext>
            </p:extLst>
          </p:nvPr>
        </p:nvGraphicFramePr>
        <p:xfrm>
          <a:off x="1686902" y="2692887"/>
          <a:ext cx="5003800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3" imgW="5003640" imgH="2336760" progId="Equation.DSMT4">
                  <p:embed/>
                </p:oleObj>
              </mc:Choice>
              <mc:Fallback>
                <p:oleObj name="Equation" r:id="rId3" imgW="5003640" imgH="2336760" progId="Equation.DSMT4">
                  <p:embed/>
                  <p:pic>
                    <p:nvPicPr>
                      <p:cNvPr id="819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6902" y="2692887"/>
                        <a:ext cx="5003800" cy="233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Euler Angles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55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2354" y="801762"/>
            <a:ext cx="7886700" cy="4351338"/>
          </a:xfrm>
        </p:spPr>
        <p:txBody>
          <a:bodyPr/>
          <a:lstStyle/>
          <a:p>
            <a:r>
              <a:rPr lang="en-US" dirty="0" smtClean="0"/>
              <a:t>Resulting transformations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A66D-0A91-4DEA-A491-B411D86EB84E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340854" y="1809031"/>
          <a:ext cx="36068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3" imgW="3606480" imgH="1168200" progId="Equation.DSMT4">
                  <p:embed/>
                </p:oleObj>
              </mc:Choice>
              <mc:Fallback>
                <p:oleObj name="Equation" r:id="rId3" imgW="3606480" imgH="1168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0854" y="1809031"/>
                        <a:ext cx="3606800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2340854" y="3548562"/>
          <a:ext cx="39497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5" imgW="3949560" imgH="1676160" progId="Equation.DSMT4">
                  <p:embed/>
                </p:oleObj>
              </mc:Choice>
              <mc:Fallback>
                <p:oleObj name="Equation" r:id="rId5" imgW="3949560" imgH="1676160" progId="Equation.DSMT4">
                  <p:embed/>
                  <p:pic>
                    <p:nvPicPr>
                      <p:cNvPr id="819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0854" y="3548562"/>
                        <a:ext cx="3949700" cy="167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659027" y="2063031"/>
          <a:ext cx="266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7" imgW="266400" imgH="330120" progId="Equation.DSMT4">
                  <p:embed/>
                </p:oleObj>
              </mc:Choice>
              <mc:Fallback>
                <p:oleObj name="Equation" r:id="rId7" imgW="266400" imgH="33012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027" y="2063031"/>
                        <a:ext cx="2667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4" name="Object 6"/>
          <p:cNvGraphicFramePr>
            <a:graphicFrameLocks noChangeAspect="1"/>
          </p:cNvGraphicFramePr>
          <p:nvPr/>
        </p:nvGraphicFramePr>
        <p:xfrm>
          <a:off x="1780217" y="4125973"/>
          <a:ext cx="266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9" imgW="266400" imgH="330120" progId="Equation.DSMT4">
                  <p:embed/>
                </p:oleObj>
              </mc:Choice>
              <mc:Fallback>
                <p:oleObj name="Equation" r:id="rId9" imgW="266400" imgH="330120" progId="Equation.DSMT4">
                  <p:embed/>
                  <p:pic>
                    <p:nvPicPr>
                      <p:cNvPr id="1351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217" y="4125973"/>
                        <a:ext cx="2667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Euler Angles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97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Rotations – Gimbal Lock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2" name="gimbalLo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485" end="141799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4335" y="614102"/>
            <a:ext cx="6016337" cy="54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946394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An alternative way of representing rotations is through quaternions</a:t>
            </a:r>
          </a:p>
          <a:p>
            <a:pPr lvl="1"/>
            <a:r>
              <a:rPr lang="en-CA" dirty="0" smtClean="0"/>
              <a:t>Hamilton (1843) was looking for a field of dimension 4, to complete the picture (reals are a field of dimension 1, complex are a field of dimension 2)</a:t>
            </a:r>
          </a:p>
          <a:p>
            <a:pPr lvl="2"/>
            <a:r>
              <a:rPr lang="en-CA" dirty="0" smtClean="0"/>
              <a:t>Was only able to find a non-commutative division ring </a:t>
            </a:r>
          </a:p>
          <a:p>
            <a:pPr lvl="2"/>
            <a:r>
              <a:rPr lang="en-CA" dirty="0" smtClean="0"/>
              <a:t>He called them quaternions</a:t>
            </a:r>
          </a:p>
          <a:p>
            <a:pPr lvl="2"/>
            <a:r>
              <a:rPr lang="en-CA" dirty="0" smtClean="0"/>
              <a:t>While walking with his wife in Dublin, scribbled the rule of quaternions on a bridge so he would not forget it.</a:t>
            </a:r>
          </a:p>
          <a:p>
            <a:pPr lvl="2"/>
            <a:endParaRPr lang="en-CA" dirty="0"/>
          </a:p>
          <a:p>
            <a:pPr lvl="2"/>
            <a:endParaRPr lang="en-CA" dirty="0" smtClean="0"/>
          </a:p>
          <a:p>
            <a:pPr lvl="2"/>
            <a:r>
              <a:rPr lang="en-CA" dirty="0" smtClean="0"/>
              <a:t>Everything but commutative multiplication work for quaternions (almost a field)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75917"/>
              </p:ext>
            </p:extLst>
          </p:nvPr>
        </p:nvGraphicFramePr>
        <p:xfrm>
          <a:off x="2719998" y="3874233"/>
          <a:ext cx="2578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3" imgW="2577960" imgH="368280" progId="Equation.DSMT4">
                  <p:embed/>
                </p:oleObj>
              </mc:Choice>
              <mc:Fallback>
                <p:oleObj name="Equation" r:id="rId3" imgW="2577960" imgH="3682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9998" y="3874233"/>
                        <a:ext cx="25781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5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52" y="821844"/>
            <a:ext cx="7886700" cy="4351338"/>
          </a:xfrm>
        </p:spPr>
        <p:txBody>
          <a:bodyPr/>
          <a:lstStyle/>
          <a:p>
            <a:r>
              <a:rPr lang="en-CA" dirty="0" smtClean="0"/>
              <a:t>Quaternions are a 4-tuple, divided into a scalar and a 3-vector</a:t>
            </a:r>
          </a:p>
          <a:p>
            <a:pPr lvl="1"/>
            <a:r>
              <a:rPr lang="en-CA" dirty="0" smtClean="0"/>
              <a:t>Let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r>
              <a:rPr lang="en-CA" dirty="0" smtClean="0"/>
              <a:t>Then a quaternion                                  can be written as</a:t>
            </a:r>
          </a:p>
          <a:p>
            <a:pPr lvl="1"/>
            <a:endParaRPr lang="en-CA" i="1" dirty="0"/>
          </a:p>
          <a:p>
            <a:pPr lvl="1"/>
            <a:endParaRPr lang="en-CA" i="1" dirty="0" smtClean="0"/>
          </a:p>
          <a:p>
            <a:pPr lvl="1"/>
            <a:r>
              <a:rPr lang="en-CA" dirty="0" smtClean="0"/>
              <a:t>Addition simply adds the elements</a:t>
            </a:r>
            <a:endParaRPr lang="en-C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139468"/>
              </p:ext>
            </p:extLst>
          </p:nvPr>
        </p:nvGraphicFramePr>
        <p:xfrm>
          <a:off x="2492870" y="1826589"/>
          <a:ext cx="12827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3" imgW="1282680" imgH="1104840" progId="Equation.DSMT4">
                  <p:embed/>
                </p:oleObj>
              </mc:Choice>
              <mc:Fallback>
                <p:oleObj name="Equation" r:id="rId3" imgW="1282680" imgH="11048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2870" y="1826589"/>
                        <a:ext cx="12827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417778"/>
              </p:ext>
            </p:extLst>
          </p:nvPr>
        </p:nvGraphicFramePr>
        <p:xfrm>
          <a:off x="3879348" y="3288145"/>
          <a:ext cx="1943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5" imgW="1942920" imgH="291960" progId="Equation.DSMT4">
                  <p:embed/>
                </p:oleObj>
              </mc:Choice>
              <mc:Fallback>
                <p:oleObj name="Equation" r:id="rId5" imgW="1942920" imgH="2919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79348" y="3288145"/>
                        <a:ext cx="19431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574552"/>
              </p:ext>
            </p:extLst>
          </p:nvPr>
        </p:nvGraphicFramePr>
        <p:xfrm>
          <a:off x="2149970" y="3848209"/>
          <a:ext cx="1968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7" imgW="1968480" imgH="291960" progId="Equation.DSMT4">
                  <p:embed/>
                </p:oleObj>
              </mc:Choice>
              <mc:Fallback>
                <p:oleObj name="Equation" r:id="rId7" imgW="1968480" imgH="2919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970" y="3848209"/>
                        <a:ext cx="19685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001049"/>
              </p:ext>
            </p:extLst>
          </p:nvPr>
        </p:nvGraphicFramePr>
        <p:xfrm>
          <a:off x="2149970" y="5027132"/>
          <a:ext cx="4699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9" imgW="4698720" imgH="291960" progId="Equation.DSMT4">
                  <p:embed/>
                </p:oleObj>
              </mc:Choice>
              <mc:Fallback>
                <p:oleObj name="Equation" r:id="rId9" imgW="4698720" imgH="2919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970" y="5027132"/>
                        <a:ext cx="46990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2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596" y="1131033"/>
            <a:ext cx="7886700" cy="4351338"/>
          </a:xfrm>
        </p:spPr>
        <p:txBody>
          <a:bodyPr/>
          <a:lstStyle/>
          <a:p>
            <a:r>
              <a:rPr lang="en-CA" dirty="0" smtClean="0"/>
              <a:t>Quaternions are a 4-tuple, divided into a scalar and a 3-vector</a:t>
            </a:r>
          </a:p>
          <a:p>
            <a:pPr lvl="1"/>
            <a:r>
              <a:rPr lang="en-CA" dirty="0" smtClean="0"/>
              <a:t>Multiplication by a constant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The product of two quaternions is defined by Hamilton’s rule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229533"/>
              </p:ext>
            </p:extLst>
          </p:nvPr>
        </p:nvGraphicFramePr>
        <p:xfrm>
          <a:off x="2385151" y="1568120"/>
          <a:ext cx="2476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3" imgW="2476440" imgH="291960" progId="Equation.DSMT4">
                  <p:embed/>
                </p:oleObj>
              </mc:Choice>
              <mc:Fallback>
                <p:oleObj name="Equation" r:id="rId3" imgW="2476440" imgH="29196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5151" y="1568120"/>
                        <a:ext cx="24765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923323"/>
              </p:ext>
            </p:extLst>
          </p:nvPr>
        </p:nvGraphicFramePr>
        <p:xfrm>
          <a:off x="2634884" y="2661383"/>
          <a:ext cx="2578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5" imgW="2577960" imgH="368280" progId="Equation.DSMT4">
                  <p:embed/>
                </p:oleObj>
              </mc:Choice>
              <mc:Fallback>
                <p:oleObj name="Equation" r:id="rId5" imgW="2577960" imgH="36828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4884" y="2661383"/>
                        <a:ext cx="25781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299301"/>
              </p:ext>
            </p:extLst>
          </p:nvPr>
        </p:nvGraphicFramePr>
        <p:xfrm>
          <a:off x="2921143" y="3653789"/>
          <a:ext cx="11176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7" imgW="1117440" imgH="952200" progId="Equation.DSMT4">
                  <p:embed/>
                </p:oleObj>
              </mc:Choice>
              <mc:Fallback>
                <p:oleObj name="Equation" r:id="rId7" imgW="1117440" imgH="9522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21143" y="3653789"/>
                        <a:ext cx="11176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21583" y="5789335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1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656" y="674628"/>
            <a:ext cx="7886700" cy="4934864"/>
          </a:xfrm>
        </p:spPr>
        <p:txBody>
          <a:bodyPr>
            <a:normAutofit/>
          </a:bodyPr>
          <a:lstStyle/>
          <a:p>
            <a:r>
              <a:rPr lang="en-CA" dirty="0" smtClean="0"/>
              <a:t>To get the rule for multiplication, do it out longhand and simplify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Let 					 , then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r>
              <a:rPr lang="en-CA" dirty="0" smtClean="0"/>
              <a:t>In </a:t>
            </a:r>
            <a:r>
              <a:rPr lang="en-CA" dirty="0" smtClean="0"/>
              <a:t>matrix form, 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774141"/>
              </p:ext>
            </p:extLst>
          </p:nvPr>
        </p:nvGraphicFramePr>
        <p:xfrm>
          <a:off x="1808512" y="2318329"/>
          <a:ext cx="4191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3" imgW="4190760" imgH="342720" progId="Equation.DSMT4">
                  <p:embed/>
                </p:oleObj>
              </mc:Choice>
              <mc:Fallback>
                <p:oleObj name="Equation" r:id="rId3" imgW="4190760" imgH="3427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8512" y="2318329"/>
                        <a:ext cx="41910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808512" y="2841392"/>
          <a:ext cx="1981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5" imgW="1981080" imgH="291960" progId="Equation.DSMT4">
                  <p:embed/>
                </p:oleObj>
              </mc:Choice>
              <mc:Fallback>
                <p:oleObj name="Equation" r:id="rId5" imgW="1981080" imgH="2919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8512" y="2841392"/>
                        <a:ext cx="1981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044588" y="3294191"/>
          <a:ext cx="3517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7" imgW="3517560" imgH="291960" progId="Equation.DSMT4">
                  <p:embed/>
                </p:oleObj>
              </mc:Choice>
              <mc:Fallback>
                <p:oleObj name="Equation" r:id="rId7" imgW="3517560" imgH="2919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44588" y="3294191"/>
                        <a:ext cx="3517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563588"/>
              </p:ext>
            </p:extLst>
          </p:nvPr>
        </p:nvGraphicFramePr>
        <p:xfrm>
          <a:off x="3225927" y="4591453"/>
          <a:ext cx="337820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9" imgW="3377880" imgH="1358640" progId="Equation.DSMT4">
                  <p:embed/>
                </p:oleObj>
              </mc:Choice>
              <mc:Fallback>
                <p:oleObj name="Equation" r:id="rId9" imgW="3377880" imgH="13586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25927" y="4591453"/>
                        <a:ext cx="3378200" cy="135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eft Brace 10"/>
          <p:cNvSpPr/>
          <p:nvPr/>
        </p:nvSpPr>
        <p:spPr>
          <a:xfrm rot="16200000">
            <a:off x="3231858" y="3311551"/>
            <a:ext cx="285225" cy="8347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Left Brace 11"/>
          <p:cNvSpPr/>
          <p:nvPr/>
        </p:nvSpPr>
        <p:spPr>
          <a:xfrm rot="16200000">
            <a:off x="4667074" y="3011645"/>
            <a:ext cx="285225" cy="145409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2430677" y="3888943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Scalar part, </a:t>
            </a:r>
            <a:r>
              <a:rPr lang="en-CA" i="1" dirty="0" smtClean="0"/>
              <a:t>r</a:t>
            </a:r>
            <a:r>
              <a:rPr lang="en-CA" i="1" baseline="-25000" dirty="0" smtClean="0"/>
              <a:t>0</a:t>
            </a:r>
            <a:endParaRPr lang="en-CA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56883" y="3894000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Vector part, </a:t>
            </a:r>
            <a:r>
              <a:rPr lang="en-CA" b="1" dirty="0" smtClean="0"/>
              <a:t>r</a:t>
            </a:r>
            <a:endParaRPr lang="en-CA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72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19" y="931069"/>
            <a:ext cx="7886700" cy="4351338"/>
          </a:xfrm>
        </p:spPr>
        <p:txBody>
          <a:bodyPr/>
          <a:lstStyle/>
          <a:p>
            <a:r>
              <a:rPr lang="en-CA" dirty="0" smtClean="0"/>
              <a:t>The complex conjugate of a quaternion is similar to complex numbers</a:t>
            </a:r>
          </a:p>
          <a:p>
            <a:endParaRPr lang="en-CA" dirty="0"/>
          </a:p>
          <a:p>
            <a:pPr lvl="1"/>
            <a:r>
              <a:rPr lang="en-CA" dirty="0" smtClean="0"/>
              <a:t>Which leads to </a:t>
            </a:r>
          </a:p>
          <a:p>
            <a:pPr lvl="1"/>
            <a:endParaRPr lang="en-CA" dirty="0"/>
          </a:p>
          <a:p>
            <a:pPr lvl="1"/>
            <a:r>
              <a:rPr lang="en-CA" dirty="0" smtClean="0"/>
              <a:t>And</a:t>
            </a:r>
          </a:p>
          <a:p>
            <a:pPr lvl="1"/>
            <a:endParaRPr lang="en-CA" dirty="0"/>
          </a:p>
          <a:p>
            <a:r>
              <a:rPr lang="en-CA" dirty="0" smtClean="0"/>
              <a:t>The 2-norm of a quaternion is </a:t>
            </a:r>
          </a:p>
          <a:p>
            <a:pPr lvl="1"/>
            <a:endParaRPr lang="en-C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23681"/>
              </p:ext>
            </p:extLst>
          </p:nvPr>
        </p:nvGraphicFramePr>
        <p:xfrm>
          <a:off x="3125190" y="1834298"/>
          <a:ext cx="977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Equation" r:id="rId3" imgW="977760" imgH="291960" progId="Equation.DSMT4">
                  <p:embed/>
                </p:oleObj>
              </mc:Choice>
              <mc:Fallback>
                <p:oleObj name="Equation" r:id="rId3" imgW="977760" imgH="2919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5190" y="1834298"/>
                        <a:ext cx="977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488093"/>
              </p:ext>
            </p:extLst>
          </p:nvPr>
        </p:nvGraphicFramePr>
        <p:xfrm>
          <a:off x="3125190" y="2768614"/>
          <a:ext cx="1066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Equation" r:id="rId5" imgW="1066680" imgH="291960" progId="Equation.DSMT4">
                  <p:embed/>
                </p:oleObj>
              </mc:Choice>
              <mc:Fallback>
                <p:oleObj name="Equation" r:id="rId5" imgW="1066680" imgH="29196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190" y="2768614"/>
                        <a:ext cx="10668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146131"/>
              </p:ext>
            </p:extLst>
          </p:nvPr>
        </p:nvGraphicFramePr>
        <p:xfrm>
          <a:off x="3061690" y="3497851"/>
          <a:ext cx="1130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Equation" r:id="rId7" imgW="1130040" imgH="279360" progId="Equation.DSMT4">
                  <p:embed/>
                </p:oleObj>
              </mc:Choice>
              <mc:Fallback>
                <p:oleObj name="Equation" r:id="rId7" imgW="1130040" imgH="2793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61690" y="3497851"/>
                        <a:ext cx="1130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656655"/>
              </p:ext>
            </p:extLst>
          </p:nvPr>
        </p:nvGraphicFramePr>
        <p:xfrm>
          <a:off x="5155159" y="3997724"/>
          <a:ext cx="10541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Equation" r:id="rId9" imgW="1054080" imgH="266400" progId="Equation.DSMT4">
                  <p:embed/>
                </p:oleObj>
              </mc:Choice>
              <mc:Fallback>
                <p:oleObj name="Equation" r:id="rId9" imgW="1054080" imgH="266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55159" y="3997724"/>
                        <a:ext cx="10541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007744" y="4470852"/>
          <a:ext cx="37973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Equation" r:id="rId11" imgW="3797280" imgH="1028520" progId="Equation.DSMT4">
                  <p:embed/>
                </p:oleObj>
              </mc:Choice>
              <mc:Fallback>
                <p:oleObj name="Equation" r:id="rId11" imgW="3797280" imgH="102852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7744" y="4470852"/>
                        <a:ext cx="37973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25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236" y="1248133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The inverse of a quaternion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And if the quaternion is a unit quaternion</a:t>
            </a:r>
          </a:p>
          <a:p>
            <a:endParaRPr lang="en-CA" dirty="0"/>
          </a:p>
          <a:p>
            <a:endParaRPr lang="en-CA" dirty="0" smtClean="0"/>
          </a:p>
          <a:p>
            <a:pPr lvl="1"/>
            <a:r>
              <a:rPr lang="en-CA" dirty="0" smtClean="0"/>
              <a:t>Which is similar to a rotation matrix</a:t>
            </a:r>
          </a:p>
          <a:p>
            <a:endParaRPr lang="en-C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733675" y="1830388"/>
          <a:ext cx="16256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3" imgW="1625400" imgH="368280" progId="Equation.DSMT4">
                  <p:embed/>
                </p:oleObj>
              </mc:Choice>
              <mc:Fallback>
                <p:oleObj name="Equation" r:id="rId3" imgW="1625400" imgH="3682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33675" y="1830388"/>
                        <a:ext cx="16256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524125" y="2401888"/>
          <a:ext cx="2197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5" imgW="2197080" imgH="368280" progId="Equation.DSMT4">
                  <p:embed/>
                </p:oleObj>
              </mc:Choice>
              <mc:Fallback>
                <p:oleObj name="Equation" r:id="rId5" imgW="2197080" imgH="368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25" y="2401888"/>
                        <a:ext cx="21971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959100" y="2932113"/>
          <a:ext cx="1231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7" imgW="1231560" imgH="787320" progId="Equation.DSMT4">
                  <p:embed/>
                </p:oleObj>
              </mc:Choice>
              <mc:Fallback>
                <p:oleObj name="Equation" r:id="rId7" imgW="1231560" imgH="78732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9100" y="2932113"/>
                        <a:ext cx="12319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117850" y="4552950"/>
          <a:ext cx="850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9" imgW="850680" imgH="368280" progId="Equation.DSMT4">
                  <p:embed/>
                </p:oleObj>
              </mc:Choice>
              <mc:Fallback>
                <p:oleObj name="Equation" r:id="rId9" imgW="850680" imgH="3682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4552950"/>
                        <a:ext cx="8509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51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Outline: Part 1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13859" y="1045029"/>
            <a:ext cx="5112656" cy="49632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smtClean="0"/>
              <a:t>Mathematical Preliminaries</a:t>
            </a:r>
          </a:p>
          <a:p>
            <a:pPr lvl="1"/>
            <a:r>
              <a:rPr lang="en-US" sz="2000" dirty="0" smtClean="0"/>
              <a:t>Algebraic Structures</a:t>
            </a:r>
          </a:p>
          <a:p>
            <a:pPr lvl="1"/>
            <a:r>
              <a:rPr lang="en-US" sz="2000" dirty="0" smtClean="0"/>
              <a:t>Topological Spaces and Manifolds</a:t>
            </a:r>
          </a:p>
          <a:p>
            <a:pPr lvl="1"/>
            <a:r>
              <a:rPr lang="en-US" sz="2000" dirty="0"/>
              <a:t>Matrix Lie </a:t>
            </a:r>
            <a:r>
              <a:rPr lang="en-US" sz="2000" dirty="0" smtClean="0"/>
              <a:t>Groups, SO(3) and SE(3)</a:t>
            </a:r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Rotation Representations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Euler Angles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Quaternions</a:t>
            </a:r>
          </a:p>
          <a:p>
            <a:pPr lvl="1"/>
            <a:r>
              <a:rPr lang="en-US" sz="2000" dirty="0" smtClean="0"/>
              <a:t>Rotation Matrices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Transformations</a:t>
            </a:r>
            <a:endParaRPr lang="en-US" sz="2400" dirty="0" smtClean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95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694" y="1044295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Unit quaternions can be related to an angle (and a vector), similar to the rotation matrix</a:t>
            </a:r>
          </a:p>
          <a:p>
            <a:endParaRPr lang="en-CA" dirty="0"/>
          </a:p>
          <a:p>
            <a:endParaRPr lang="en-CA" dirty="0" smtClean="0"/>
          </a:p>
          <a:p>
            <a:pPr lvl="1"/>
            <a:r>
              <a:rPr lang="en-CA" dirty="0" smtClean="0"/>
              <a:t>Therefore, there must exist an angle                        </a:t>
            </a:r>
            <a:r>
              <a:rPr lang="en-CA" dirty="0" smtClean="0">
                <a:latin typeface="Times New Roman"/>
                <a:cs typeface="Times New Roman"/>
              </a:rPr>
              <a:t>for any quaternion </a:t>
            </a:r>
            <a:r>
              <a:rPr lang="en-CA" i="1" dirty="0" smtClean="0">
                <a:latin typeface="Times New Roman"/>
                <a:cs typeface="Times New Roman"/>
              </a:rPr>
              <a:t>q</a:t>
            </a:r>
          </a:p>
          <a:p>
            <a:pPr lvl="1"/>
            <a:r>
              <a:rPr lang="en-CA" dirty="0" smtClean="0">
                <a:latin typeface="Times New Roman"/>
                <a:cs typeface="Times New Roman"/>
              </a:rPr>
              <a:t>Then</a:t>
            </a:r>
          </a:p>
          <a:p>
            <a:pPr lvl="1"/>
            <a:endParaRPr lang="en-CA" dirty="0">
              <a:latin typeface="Times New Roman"/>
              <a:cs typeface="Times New Roman"/>
            </a:endParaRPr>
          </a:p>
          <a:p>
            <a:pPr lvl="1"/>
            <a:endParaRPr lang="en-CA" dirty="0" smtClean="0">
              <a:latin typeface="Times New Roman"/>
              <a:cs typeface="Times New Roman"/>
            </a:endParaRPr>
          </a:p>
          <a:p>
            <a:pPr lvl="1"/>
            <a:r>
              <a:rPr lang="en-CA" dirty="0" smtClean="0">
                <a:latin typeface="Times New Roman"/>
                <a:cs typeface="Times New Roman"/>
              </a:rPr>
              <a:t>And we can express the unit quaternion and its conjugate as </a:t>
            </a:r>
            <a:endParaRPr lang="en-C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073830"/>
              </p:ext>
            </p:extLst>
          </p:nvPr>
        </p:nvGraphicFramePr>
        <p:xfrm>
          <a:off x="2084388" y="2126475"/>
          <a:ext cx="1447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Equation" r:id="rId3" imgW="1447560" imgH="380880" progId="Equation.DSMT4">
                  <p:embed/>
                </p:oleObj>
              </mc:Choice>
              <mc:Fallback>
                <p:oleObj name="Equation" r:id="rId3" imgW="1447560" imgH="3808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4388" y="2126475"/>
                        <a:ext cx="14478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334133"/>
              </p:ext>
            </p:extLst>
          </p:nvPr>
        </p:nvGraphicFramePr>
        <p:xfrm>
          <a:off x="4442554" y="2123927"/>
          <a:ext cx="2070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Equation" r:id="rId5" imgW="2070000" imgH="304560" progId="Equation.DSMT4">
                  <p:embed/>
                </p:oleObj>
              </mc:Choice>
              <mc:Fallback>
                <p:oleObj name="Equation" r:id="rId5" imgW="2070000" imgH="30456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2554" y="2123927"/>
                        <a:ext cx="20701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53011"/>
              </p:ext>
            </p:extLst>
          </p:nvPr>
        </p:nvGraphicFramePr>
        <p:xfrm>
          <a:off x="5950097" y="2751128"/>
          <a:ext cx="1371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Equation" r:id="rId7" imgW="1371600" imgH="342720" progId="Equation.DSMT4">
                  <p:embed/>
                </p:oleObj>
              </mc:Choice>
              <mc:Fallback>
                <p:oleObj name="Equation" r:id="rId7" imgW="1371600" imgH="342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50097" y="2751128"/>
                        <a:ext cx="13716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751656"/>
              </p:ext>
            </p:extLst>
          </p:nvPr>
        </p:nvGraphicFramePr>
        <p:xfrm>
          <a:off x="3150232" y="3508359"/>
          <a:ext cx="1943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Equation" r:id="rId9" imgW="1942920" imgH="787320" progId="Equation.DSMT4">
                  <p:embed/>
                </p:oleObj>
              </mc:Choice>
              <mc:Fallback>
                <p:oleObj name="Equation" r:id="rId9" imgW="1942920" imgH="7873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50232" y="3508359"/>
                        <a:ext cx="19431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683975"/>
              </p:ext>
            </p:extLst>
          </p:nvPr>
        </p:nvGraphicFramePr>
        <p:xfrm>
          <a:off x="3117501" y="5215417"/>
          <a:ext cx="22352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Equation" r:id="rId11" imgW="2234880" imgH="1180800" progId="Equation.DSMT4">
                  <p:embed/>
                </p:oleObj>
              </mc:Choice>
              <mc:Fallback>
                <p:oleObj name="Equation" r:id="rId11" imgW="2234880" imgH="11808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17501" y="5215417"/>
                        <a:ext cx="2235200" cy="118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4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519" y="1183787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Define the unit quaternion rotation operator as</a:t>
            </a:r>
          </a:p>
          <a:p>
            <a:endParaRPr lang="en-CA" dirty="0"/>
          </a:p>
          <a:p>
            <a:pPr lvl="1"/>
            <a:r>
              <a:rPr lang="en-CA" dirty="0" smtClean="0"/>
              <a:t>Where </a:t>
            </a:r>
            <a:r>
              <a:rPr lang="en-CA" i="1" dirty="0" smtClean="0"/>
              <a:t>v</a:t>
            </a:r>
            <a:r>
              <a:rPr lang="en-CA" b="1" dirty="0" smtClean="0"/>
              <a:t> </a:t>
            </a:r>
            <a:r>
              <a:rPr lang="en-CA" dirty="0" smtClean="0"/>
              <a:t>is the quaternion version of a vector </a:t>
            </a:r>
            <a:r>
              <a:rPr lang="en-CA" b="1" dirty="0" smtClean="0"/>
              <a:t>v</a:t>
            </a:r>
            <a:r>
              <a:rPr lang="en-CA" i="1" dirty="0" smtClean="0"/>
              <a:t> </a:t>
            </a:r>
            <a:r>
              <a:rPr lang="en-CA" dirty="0" smtClean="0"/>
              <a:t>with zero scalar part (</a:t>
            </a:r>
            <a:r>
              <a:rPr lang="en-CA" i="1" dirty="0" smtClean="0"/>
              <a:t>v</a:t>
            </a:r>
            <a:r>
              <a:rPr lang="en-CA" dirty="0" smtClean="0"/>
              <a:t>=(0,</a:t>
            </a:r>
            <a:r>
              <a:rPr lang="en-CA" b="1" dirty="0" smtClean="0"/>
              <a:t>v</a:t>
            </a:r>
            <a:r>
              <a:rPr lang="en-CA" i="1" dirty="0" smtClean="0"/>
              <a:t>) </a:t>
            </a:r>
            <a:r>
              <a:rPr lang="en-CA" dirty="0" smtClean="0"/>
              <a:t>and quaternion multiplication is used</a:t>
            </a:r>
            <a:r>
              <a:rPr lang="en-CA" i="1" dirty="0" smtClean="0"/>
              <a:t>. </a:t>
            </a:r>
            <a:r>
              <a:rPr lang="en-CA" dirty="0" smtClean="0"/>
              <a:t>Simplifying yields 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The unit quaternion rotation operator is linear</a:t>
            </a:r>
          </a:p>
          <a:p>
            <a:pPr lvl="2"/>
            <a:r>
              <a:rPr lang="en-CA" dirty="0" smtClean="0"/>
              <a:t>Satisfies </a:t>
            </a:r>
            <a:r>
              <a:rPr lang="en-CA" dirty="0" err="1" smtClean="0"/>
              <a:t>additivity</a:t>
            </a:r>
            <a:r>
              <a:rPr lang="en-CA" dirty="0" smtClean="0"/>
              <a:t> and </a:t>
            </a:r>
            <a:r>
              <a:rPr lang="en-CA" dirty="0" err="1" smtClean="0"/>
              <a:t>distributivity</a:t>
            </a:r>
            <a:endParaRPr lang="en-CA" dirty="0" smtClean="0"/>
          </a:p>
          <a:p>
            <a:pPr lvl="1"/>
            <a:r>
              <a:rPr lang="en-CA" dirty="0" smtClean="0"/>
              <a:t>The norm  ||</a:t>
            </a:r>
            <a:r>
              <a:rPr lang="en-CA" i="1" dirty="0" err="1" smtClean="0"/>
              <a:t>R</a:t>
            </a:r>
            <a:r>
              <a:rPr lang="en-CA" i="1" baseline="-25000" dirty="0" err="1" smtClean="0"/>
              <a:t>q</a:t>
            </a:r>
            <a:r>
              <a:rPr lang="en-CA" dirty="0" smtClean="0"/>
              <a:t>(</a:t>
            </a:r>
            <a:r>
              <a:rPr lang="en-CA" i="1" dirty="0" smtClean="0"/>
              <a:t>v</a:t>
            </a:r>
            <a:r>
              <a:rPr lang="en-CA" dirty="0" smtClean="0"/>
              <a:t>)|| is still ||</a:t>
            </a:r>
            <a:r>
              <a:rPr lang="en-CA" b="1" dirty="0" smtClean="0"/>
              <a:t>v|</a:t>
            </a:r>
            <a:r>
              <a:rPr lang="en-CA" dirty="0" smtClean="0"/>
              <a:t>|</a:t>
            </a:r>
          </a:p>
          <a:p>
            <a:pPr lvl="1"/>
            <a:r>
              <a:rPr lang="en-CA" dirty="0" smtClean="0"/>
              <a:t>So it appears we might be on to something, here</a:t>
            </a:r>
          </a:p>
          <a:p>
            <a:pPr lvl="2"/>
            <a:r>
              <a:rPr lang="en-CA" dirty="0" smtClean="0"/>
              <a:t>If quaternions represent a rotation, then the rotation operation becomes linear in quaternion space</a:t>
            </a:r>
          </a:p>
          <a:p>
            <a:pPr lvl="2"/>
            <a:endParaRPr lang="en-C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025447"/>
              </p:ext>
            </p:extLst>
          </p:nvPr>
        </p:nvGraphicFramePr>
        <p:xfrm>
          <a:off x="3215787" y="1521925"/>
          <a:ext cx="1562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Equation" r:id="rId3" imgW="1562040" imgH="457200" progId="Equation.DSMT4">
                  <p:embed/>
                </p:oleObj>
              </mc:Choice>
              <mc:Fallback>
                <p:oleObj name="Equation" r:id="rId3" imgW="156204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5787" y="1521925"/>
                        <a:ext cx="1562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22740"/>
              </p:ext>
            </p:extLst>
          </p:nvPr>
        </p:nvGraphicFramePr>
        <p:xfrm>
          <a:off x="2008188" y="3003062"/>
          <a:ext cx="5194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Equation" r:id="rId5" imgW="5194080" imgH="457200" progId="Equation.DSMT4">
                  <p:embed/>
                </p:oleObj>
              </mc:Choice>
              <mc:Fallback>
                <p:oleObj name="Equation" r:id="rId5" imgW="5194080" imgH="457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8188" y="3003062"/>
                        <a:ext cx="51943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6255" y="6475135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6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065" y="1024724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Theorem: </a:t>
            </a:r>
            <a:r>
              <a:rPr lang="en-CA" i="1" dirty="0" smtClean="0"/>
              <a:t>The quaternion rotation operator </a:t>
            </a:r>
            <a:r>
              <a:rPr lang="en-CA" i="1" dirty="0" err="1" smtClean="0"/>
              <a:t>R</a:t>
            </a:r>
            <a:r>
              <a:rPr lang="en-CA" i="1" baseline="-25000" dirty="0" err="1" smtClean="0"/>
              <a:t>q</a:t>
            </a:r>
            <a:r>
              <a:rPr lang="en-CA" i="1" dirty="0" smtClean="0"/>
              <a:t>(v) performs a rotation of </a:t>
            </a:r>
            <a:r>
              <a:rPr lang="en-CA" b="1" dirty="0" smtClean="0"/>
              <a:t>v </a:t>
            </a:r>
            <a:r>
              <a:rPr lang="en-CA" i="1" dirty="0" smtClean="0"/>
              <a:t>by </a:t>
            </a:r>
            <a:r>
              <a:rPr lang="en-CA" dirty="0" smtClean="0"/>
              <a:t>2</a:t>
            </a:r>
            <a:r>
              <a:rPr lang="el-GR" i="1" dirty="0" smtClean="0">
                <a:latin typeface="Times New Roman"/>
                <a:cs typeface="Times New Roman"/>
              </a:rPr>
              <a:t>θ</a:t>
            </a:r>
            <a:r>
              <a:rPr lang="en-CA" i="1" dirty="0" smtClean="0">
                <a:latin typeface="Times New Roman"/>
                <a:cs typeface="Times New Roman"/>
              </a:rPr>
              <a:t> about </a:t>
            </a:r>
            <a:r>
              <a:rPr lang="en-CA" b="1" dirty="0" smtClean="0">
                <a:latin typeface="Times New Roman"/>
                <a:cs typeface="Times New Roman"/>
              </a:rPr>
              <a:t>q</a:t>
            </a:r>
            <a:r>
              <a:rPr lang="en-CA" i="1" dirty="0" smtClean="0">
                <a:latin typeface="Times New Roman"/>
                <a:cs typeface="Times New Roman"/>
              </a:rPr>
              <a:t>.</a:t>
            </a:r>
          </a:p>
          <a:p>
            <a:endParaRPr lang="en-CA" dirty="0" smtClean="0">
              <a:latin typeface="Times New Roman"/>
              <a:cs typeface="Times New Roman"/>
            </a:endParaRPr>
          </a:p>
          <a:p>
            <a:r>
              <a:rPr lang="en-CA" dirty="0" smtClean="0">
                <a:latin typeface="Times New Roman"/>
                <a:cs typeface="Times New Roman"/>
              </a:rPr>
              <a:t>Proof: Define the components of </a:t>
            </a:r>
            <a:r>
              <a:rPr lang="en-CA" b="1" dirty="0" smtClean="0">
                <a:latin typeface="Times New Roman"/>
                <a:cs typeface="Times New Roman"/>
              </a:rPr>
              <a:t>v </a:t>
            </a:r>
            <a:r>
              <a:rPr lang="en-CA" dirty="0" smtClean="0">
                <a:latin typeface="Times New Roman"/>
                <a:cs typeface="Times New Roman"/>
              </a:rPr>
              <a:t>in the direction of and perpendicular to </a:t>
            </a:r>
            <a:r>
              <a:rPr lang="en-CA" b="1" dirty="0" smtClean="0">
                <a:latin typeface="Times New Roman"/>
                <a:cs typeface="Times New Roman"/>
              </a:rPr>
              <a:t>q </a:t>
            </a:r>
            <a:r>
              <a:rPr lang="en-CA" dirty="0" smtClean="0">
                <a:latin typeface="Times New Roman"/>
                <a:cs typeface="Times New Roman"/>
              </a:rPr>
              <a:t>(</a:t>
            </a:r>
            <a:r>
              <a:rPr lang="en-CA" b="1" dirty="0" smtClean="0">
                <a:latin typeface="Times New Roman"/>
                <a:cs typeface="Times New Roman"/>
              </a:rPr>
              <a:t>a</a:t>
            </a:r>
            <a:r>
              <a:rPr lang="en-CA" dirty="0" smtClean="0">
                <a:latin typeface="Times New Roman"/>
                <a:cs typeface="Times New Roman"/>
              </a:rPr>
              <a:t> and </a:t>
            </a:r>
            <a:r>
              <a:rPr lang="en-CA" b="1" dirty="0" smtClean="0">
                <a:latin typeface="Times New Roman"/>
                <a:cs typeface="Times New Roman"/>
              </a:rPr>
              <a:t>n</a:t>
            </a:r>
            <a:r>
              <a:rPr lang="en-CA" dirty="0" smtClean="0">
                <a:latin typeface="Times New Roman"/>
                <a:cs typeface="Times New Roman"/>
              </a:rPr>
              <a:t>, respectively).</a:t>
            </a:r>
          </a:p>
          <a:p>
            <a:endParaRPr lang="en-CA" dirty="0">
              <a:latin typeface="Times New Roman"/>
              <a:cs typeface="Times New Roman"/>
            </a:endParaRPr>
          </a:p>
          <a:p>
            <a:r>
              <a:rPr lang="en-CA" dirty="0" smtClean="0"/>
              <a:t>Which implies</a:t>
            </a:r>
          </a:p>
          <a:p>
            <a:endParaRPr lang="en-CA" dirty="0"/>
          </a:p>
          <a:p>
            <a:r>
              <a:rPr lang="en-CA" dirty="0" smtClean="0"/>
              <a:t>By linearity and the definition of the rotation operator</a:t>
            </a:r>
          </a:p>
          <a:p>
            <a:endParaRPr lang="en-C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092979"/>
              </p:ext>
            </p:extLst>
          </p:nvPr>
        </p:nvGraphicFramePr>
        <p:xfrm>
          <a:off x="3278298" y="3093874"/>
          <a:ext cx="1104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Equation" r:id="rId3" imgW="1104840" imgH="228600" progId="Equation.DSMT4">
                  <p:embed/>
                </p:oleObj>
              </mc:Choice>
              <mc:Fallback>
                <p:oleObj name="Equation" r:id="rId3" imgW="110484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8298" y="3093874"/>
                        <a:ext cx="11049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888268"/>
              </p:ext>
            </p:extLst>
          </p:nvPr>
        </p:nvGraphicFramePr>
        <p:xfrm>
          <a:off x="3430698" y="3943592"/>
          <a:ext cx="800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Equation" r:id="rId5" imgW="799920" imgH="342720" progId="Equation.DSMT4">
                  <p:embed/>
                </p:oleObj>
              </mc:Choice>
              <mc:Fallback>
                <p:oleObj name="Equation" r:id="rId5" imgW="799920" imgH="34272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30698" y="3943592"/>
                        <a:ext cx="800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877718"/>
              </p:ext>
            </p:extLst>
          </p:nvPr>
        </p:nvGraphicFramePr>
        <p:xfrm>
          <a:off x="1992209" y="5424567"/>
          <a:ext cx="4978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Equation" r:id="rId7" imgW="4978080" imgH="419040" progId="Equation.DSMT4">
                  <p:embed/>
                </p:oleObj>
              </mc:Choice>
              <mc:Fallback>
                <p:oleObj name="Equation" r:id="rId7" imgW="497808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92209" y="5424567"/>
                        <a:ext cx="4978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79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781" y="1078792"/>
            <a:ext cx="7886700" cy="4351338"/>
          </a:xfrm>
        </p:spPr>
        <p:txBody>
          <a:bodyPr/>
          <a:lstStyle/>
          <a:p>
            <a:r>
              <a:rPr lang="en-CA" dirty="0" smtClean="0"/>
              <a:t>So the component of </a:t>
            </a:r>
            <a:r>
              <a:rPr lang="en-CA" b="1" dirty="0" smtClean="0"/>
              <a:t>v </a:t>
            </a:r>
            <a:r>
              <a:rPr lang="en-CA" dirty="0" smtClean="0"/>
              <a:t>along </a:t>
            </a:r>
            <a:r>
              <a:rPr lang="en-CA" b="1" dirty="0" smtClean="0"/>
              <a:t>q </a:t>
            </a:r>
            <a:r>
              <a:rPr lang="en-CA" dirty="0" smtClean="0"/>
              <a:t>is invariant to rotation, as required.</a:t>
            </a:r>
          </a:p>
          <a:p>
            <a:r>
              <a:rPr lang="en-CA" dirty="0" smtClean="0"/>
              <a:t>For the perpendicular component, we must show that a rotation by 2</a:t>
            </a:r>
            <a:r>
              <a:rPr lang="el-GR" i="1" dirty="0" smtClean="0">
                <a:latin typeface="Times New Roman"/>
                <a:cs typeface="Times New Roman"/>
              </a:rPr>
              <a:t>θ</a:t>
            </a:r>
            <a:r>
              <a:rPr lang="en-CA" dirty="0" smtClean="0">
                <a:latin typeface="Times New Roman"/>
                <a:cs typeface="Times New Roman"/>
              </a:rPr>
              <a:t> occurs</a:t>
            </a:r>
          </a:p>
          <a:p>
            <a:r>
              <a:rPr lang="en-CA" dirty="0" smtClean="0">
                <a:latin typeface="Times New Roman"/>
                <a:cs typeface="Times New Roman"/>
              </a:rPr>
              <a:t>Expanding</a:t>
            </a:r>
          </a:p>
          <a:p>
            <a:endParaRPr lang="en-CA" dirty="0">
              <a:latin typeface="Times New Roman"/>
              <a:cs typeface="Times New Roman"/>
            </a:endParaRPr>
          </a:p>
          <a:p>
            <a:endParaRPr lang="en-CA" dirty="0" smtClean="0">
              <a:latin typeface="Times New Roman"/>
              <a:cs typeface="Times New Roman"/>
            </a:endParaRPr>
          </a:p>
          <a:p>
            <a:endParaRPr lang="en-CA" dirty="0">
              <a:latin typeface="Times New Roman"/>
              <a:cs typeface="Times New Roman"/>
            </a:endParaRPr>
          </a:p>
          <a:p>
            <a:r>
              <a:rPr lang="en-CA" dirty="0" smtClean="0">
                <a:latin typeface="Times New Roman"/>
                <a:cs typeface="Times New Roman"/>
              </a:rPr>
              <a:t>Denote                   </a:t>
            </a:r>
            <a:endParaRPr lang="en-C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984052"/>
              </p:ext>
            </p:extLst>
          </p:nvPr>
        </p:nvGraphicFramePr>
        <p:xfrm>
          <a:off x="1841988" y="3721416"/>
          <a:ext cx="52197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Equation" r:id="rId3" imgW="5219640" imgH="965160" progId="Equation.DSMT4">
                  <p:embed/>
                </p:oleObj>
              </mc:Choice>
              <mc:Fallback>
                <p:oleObj name="Equation" r:id="rId3" imgW="5219640" imgH="9651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988" y="3721416"/>
                        <a:ext cx="52197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95617"/>
              </p:ext>
            </p:extLst>
          </p:nvPr>
        </p:nvGraphicFramePr>
        <p:xfrm>
          <a:off x="2170723" y="4919131"/>
          <a:ext cx="1270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Equation" r:id="rId5" imgW="1269720" imgH="380880" progId="Equation.DSMT4">
                  <p:embed/>
                </p:oleObj>
              </mc:Choice>
              <mc:Fallback>
                <p:oleObj name="Equation" r:id="rId5" imgW="1269720" imgH="3808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70723" y="4919131"/>
                        <a:ext cx="1270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348397"/>
              </p:ext>
            </p:extLst>
          </p:nvPr>
        </p:nvGraphicFramePr>
        <p:xfrm>
          <a:off x="2170723" y="5661609"/>
          <a:ext cx="416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Equation" r:id="rId7" imgW="4165560" imgH="457200" progId="Equation.DSMT4">
                  <p:embed/>
                </p:oleObj>
              </mc:Choice>
              <mc:Fallback>
                <p:oleObj name="Equation" r:id="rId7" imgW="4165560" imgH="457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0723" y="5661609"/>
                        <a:ext cx="416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95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52" y="1132681"/>
            <a:ext cx="7886700" cy="4351338"/>
          </a:xfrm>
        </p:spPr>
        <p:txBody>
          <a:bodyPr/>
          <a:lstStyle/>
          <a:p>
            <a:r>
              <a:rPr lang="en-CA" dirty="0" smtClean="0"/>
              <a:t>Note that </a:t>
            </a:r>
          </a:p>
          <a:p>
            <a:endParaRPr lang="en-CA" dirty="0"/>
          </a:p>
          <a:p>
            <a:endParaRPr lang="en-CA" dirty="0" smtClean="0"/>
          </a:p>
          <a:p>
            <a:r>
              <a:rPr lang="en-CA" dirty="0" smtClean="0"/>
              <a:t>Finally, using angle description of </a:t>
            </a:r>
            <a:r>
              <a:rPr lang="en-CA" i="1" dirty="0" smtClean="0"/>
              <a:t>q</a:t>
            </a:r>
          </a:p>
          <a:p>
            <a:endParaRPr lang="en-CA" i="1" dirty="0"/>
          </a:p>
          <a:p>
            <a:endParaRPr lang="en-CA" i="1" dirty="0" smtClean="0"/>
          </a:p>
          <a:p>
            <a:endParaRPr lang="en-CA" i="1" dirty="0"/>
          </a:p>
          <a:p>
            <a:pPr lvl="1"/>
            <a:r>
              <a:rPr lang="en-CA" dirty="0" smtClean="0"/>
              <a:t>But this is just a rotation of the component of  </a:t>
            </a:r>
            <a:r>
              <a:rPr lang="en-CA" b="1" dirty="0" smtClean="0"/>
              <a:t>v </a:t>
            </a:r>
            <a:r>
              <a:rPr lang="en-CA" dirty="0" smtClean="0"/>
              <a:t>perpendicular to</a:t>
            </a:r>
            <a:r>
              <a:rPr lang="en-CA" i="1" dirty="0" smtClean="0"/>
              <a:t> </a:t>
            </a:r>
            <a:r>
              <a:rPr lang="en-CA" b="1" dirty="0" smtClean="0"/>
              <a:t>q</a:t>
            </a:r>
            <a:r>
              <a:rPr lang="en-CA" dirty="0" smtClean="0"/>
              <a:t> in the plane by 2</a:t>
            </a:r>
            <a:r>
              <a:rPr lang="el-GR" i="1" dirty="0" smtClean="0">
                <a:latin typeface="Times New Roman"/>
                <a:cs typeface="Times New Roman"/>
              </a:rPr>
              <a:t>θ</a:t>
            </a:r>
            <a:r>
              <a:rPr lang="en-CA" dirty="0" smtClean="0"/>
              <a:t>.</a:t>
            </a:r>
            <a:endParaRPr lang="en-C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920933" y="1936721"/>
          <a:ext cx="4597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3" imgW="4597200" imgH="380880" progId="Equation.DSMT4">
                  <p:embed/>
                </p:oleObj>
              </mc:Choice>
              <mc:Fallback>
                <p:oleObj name="Equation" r:id="rId3" imgW="4597200" imgH="3808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933" y="1936721"/>
                        <a:ext cx="45974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968500" y="3308350"/>
          <a:ext cx="509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5" imgW="5092560" imgH="914400" progId="Equation.DSMT4">
                  <p:embed/>
                </p:oleObj>
              </mc:Choice>
              <mc:Fallback>
                <p:oleObj name="Equation" r:id="rId5" imgW="5092560" imgH="9144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0" y="3308350"/>
                        <a:ext cx="50927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93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/>
          <p:nvPr/>
        </p:nvCxnSpPr>
        <p:spPr>
          <a:xfrm>
            <a:off x="3516630" y="3599574"/>
            <a:ext cx="46672" cy="1189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242225" y="3624743"/>
            <a:ext cx="404467" cy="436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Quaternions for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picture</a:t>
            </a:r>
            <a:endParaRPr lang="en-CA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418478" y="1900047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8" name="Equation" r:id="rId3" imgW="203040" imgH="203040" progId="Equation.DSMT4">
                  <p:embed/>
                </p:oleObj>
              </mc:Choice>
              <mc:Fallback>
                <p:oleObj name="Equation" r:id="rId3" imgW="20304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8478" y="1900047"/>
                        <a:ext cx="203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3646691" y="3163348"/>
            <a:ext cx="1535186" cy="461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271009" y="3023648"/>
          <a:ext cx="203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9" name="Equation" r:id="rId5" imgW="203040" imgH="279360" progId="Equation.DSMT4">
                  <p:embed/>
                </p:oleObj>
              </mc:Choice>
              <mc:Fallback>
                <p:oleObj name="Equation" r:id="rId5" imgW="203040" imgH="2793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1009" y="3023648"/>
                        <a:ext cx="2032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3336298" y="2569128"/>
            <a:ext cx="310393" cy="1048624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336298" y="2257337"/>
            <a:ext cx="1082180" cy="311791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18478" y="2257337"/>
            <a:ext cx="310393" cy="1048624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646691" y="3305961"/>
            <a:ext cx="1082180" cy="31878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20861937">
            <a:off x="2547732" y="2462866"/>
            <a:ext cx="2097247" cy="2273417"/>
          </a:xfrm>
          <a:prstGeom prst="ellipse">
            <a:avLst/>
          </a:prstGeom>
          <a:noFill/>
          <a:scene3d>
            <a:camera prst="isometricOffAxis2Righ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3545091" y="2890240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Equation" r:id="rId7" imgW="203040" imgH="203040" progId="Equation.DSMT4">
                  <p:embed/>
                </p:oleObj>
              </mc:Choice>
              <mc:Fallback>
                <p:oleObj name="Equation" r:id="rId7" imgW="203040" imgH="20304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45091" y="2890240"/>
                        <a:ext cx="203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4573674" y="3374390"/>
          <a:ext cx="1905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1" name="Equation" r:id="rId9" imgW="190440" imgH="215640" progId="Equation.DSMT4">
                  <p:embed/>
                </p:oleObj>
              </mc:Choice>
              <mc:Fallback>
                <p:oleObj name="Equation" r:id="rId9" imgW="190440" imgH="21564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3674" y="3374390"/>
                        <a:ext cx="1905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 flipH="1">
            <a:off x="3336298" y="3624743"/>
            <a:ext cx="310394" cy="70467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2586998" y="4438474"/>
          <a:ext cx="749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Equation" r:id="rId11" imgW="749160" imgH="419040" progId="Equation.DSMT4">
                  <p:embed/>
                </p:oleObj>
              </mc:Choice>
              <mc:Fallback>
                <p:oleObj name="Equation" r:id="rId11" imgW="749160" imgH="41904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86998" y="4438474"/>
                        <a:ext cx="7493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3001553" y="3163348"/>
          <a:ext cx="368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Equation" r:id="rId13" imgW="368280" imgH="279360" progId="Equation.DSMT4">
                  <p:embed/>
                </p:oleObj>
              </mc:Choice>
              <mc:Fallback>
                <p:oleObj name="Equation" r:id="rId13" imgW="368280" imgH="27936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01553" y="3163348"/>
                        <a:ext cx="368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Arc 32"/>
          <p:cNvSpPr/>
          <p:nvPr/>
        </p:nvSpPr>
        <p:spPr>
          <a:xfrm rot="14370943">
            <a:off x="3411799" y="3155660"/>
            <a:ext cx="780177" cy="839598"/>
          </a:xfrm>
          <a:prstGeom prst="arc">
            <a:avLst>
              <a:gd name="adj1" fmla="val 14971203"/>
              <a:gd name="adj2" fmla="val 20881812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/>
          </p:nvPr>
        </p:nvGraphicFramePr>
        <p:xfrm>
          <a:off x="2899325" y="3928148"/>
          <a:ext cx="342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4" name="Equation" r:id="rId15" imgW="342720" imgH="380880" progId="Equation.DSMT4">
                  <p:embed/>
                </p:oleObj>
              </mc:Choice>
              <mc:Fallback>
                <p:oleObj name="Equation" r:id="rId15" imgW="342720" imgH="380880" progId="Equation.DSMT4">
                  <p:embed/>
                  <p:pic>
                    <p:nvPicPr>
                      <p:cNvPr id="38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9325" y="3928148"/>
                        <a:ext cx="3429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/>
          </p:nvPr>
        </p:nvGraphicFramePr>
        <p:xfrm>
          <a:off x="4032584" y="3218249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5" name="Equation" r:id="rId17" imgW="203040" imgH="203040" progId="Equation.DSMT4">
                  <p:embed/>
                </p:oleObj>
              </mc:Choice>
              <mc:Fallback>
                <p:oleObj name="Equation" r:id="rId17" imgW="203040" imgH="203040" progId="Equation.DSMT4">
                  <p:embed/>
                  <p:pic>
                    <p:nvPicPr>
                      <p:cNvPr id="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584" y="3218249"/>
                        <a:ext cx="2032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Straight Connector 42"/>
          <p:cNvCxnSpPr/>
          <p:nvPr/>
        </p:nvCxnSpPr>
        <p:spPr>
          <a:xfrm flipH="1">
            <a:off x="3516630" y="3522345"/>
            <a:ext cx="93345" cy="954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619977" y="3482340"/>
            <a:ext cx="115728" cy="4000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720468" y="3482340"/>
            <a:ext cx="31434" cy="11818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656478" y="3459636"/>
            <a:ext cx="545838" cy="16079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336298" y="2569128"/>
            <a:ext cx="310393" cy="105561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646691" y="2257337"/>
            <a:ext cx="771787" cy="136740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3656478" y="3624743"/>
            <a:ext cx="757806" cy="39288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3332104" y="4017627"/>
            <a:ext cx="1082180" cy="311791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7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011" y="744172"/>
            <a:ext cx="7886700" cy="4351338"/>
          </a:xfrm>
        </p:spPr>
        <p:txBody>
          <a:bodyPr/>
          <a:lstStyle/>
          <a:p>
            <a:r>
              <a:rPr lang="en-CA" dirty="0" smtClean="0"/>
              <a:t>So now we have a physical interpretation of the quaternion as a combination of the Euler rotation vector </a:t>
            </a:r>
            <a:r>
              <a:rPr lang="en-CA" b="1" dirty="0" smtClean="0"/>
              <a:t>v</a:t>
            </a:r>
            <a:r>
              <a:rPr lang="en-CA" dirty="0" smtClean="0"/>
              <a:t>=</a:t>
            </a:r>
            <a:r>
              <a:rPr lang="en-CA" b="1" dirty="0" smtClean="0"/>
              <a:t>q </a:t>
            </a:r>
            <a:r>
              <a:rPr lang="en-CA" dirty="0" smtClean="0"/>
              <a:t>and angle </a:t>
            </a:r>
            <a:r>
              <a:rPr lang="el-GR" i="1" dirty="0" smtClean="0">
                <a:latin typeface="Times New Roman"/>
                <a:cs typeface="Times New Roman"/>
              </a:rPr>
              <a:t>γ</a:t>
            </a:r>
            <a:r>
              <a:rPr lang="en-CA" dirty="0" smtClean="0">
                <a:latin typeface="Times New Roman"/>
                <a:cs typeface="Times New Roman"/>
              </a:rPr>
              <a:t>=2</a:t>
            </a:r>
            <a:r>
              <a:rPr lang="el-GR" i="1" dirty="0" smtClean="0">
                <a:latin typeface="Times New Roman"/>
                <a:cs typeface="Times New Roman"/>
              </a:rPr>
              <a:t>θ</a:t>
            </a:r>
            <a:endParaRPr lang="en-CA" i="1" dirty="0" smtClean="0"/>
          </a:p>
          <a:p>
            <a:endParaRPr lang="en-CA" dirty="0" smtClean="0"/>
          </a:p>
          <a:p>
            <a:r>
              <a:rPr lang="en-CA" dirty="0" smtClean="0"/>
              <a:t>Going back to rotation operator, we can write it in matrix form and extract a conversion to rotation matrix</a:t>
            </a:r>
          </a:p>
          <a:p>
            <a:endParaRPr lang="en-CA" dirty="0" smtClean="0"/>
          </a:p>
          <a:p>
            <a:endParaRPr lang="en-CA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425575" y="3598863"/>
          <a:ext cx="6438900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3" imgW="6438600" imgH="1803240" progId="Equation.DSMT4">
                  <p:embed/>
                </p:oleObj>
              </mc:Choice>
              <mc:Fallback>
                <p:oleObj name="Equation" r:id="rId3" imgW="6438600" imgH="18032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5575" y="3598863"/>
                        <a:ext cx="6438900" cy="180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3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973" y="599398"/>
            <a:ext cx="7886700" cy="4351338"/>
          </a:xfrm>
        </p:spPr>
        <p:txBody>
          <a:bodyPr/>
          <a:lstStyle/>
          <a:p>
            <a:r>
              <a:rPr lang="en-CA" dirty="0" smtClean="0"/>
              <a:t>Similar to the rotation matrix and Euler angle update, quaternions can be updated directly from body rotation rates</a:t>
            </a:r>
          </a:p>
          <a:p>
            <a:endParaRPr lang="en-CA" dirty="0"/>
          </a:p>
          <a:p>
            <a:r>
              <a:rPr lang="en-CA" dirty="0" smtClean="0"/>
              <a:t>Body rotation rate quaternion (notation abuse)</a:t>
            </a:r>
          </a:p>
          <a:p>
            <a:endParaRPr lang="en-CA" dirty="0"/>
          </a:p>
          <a:p>
            <a:endParaRPr lang="en-CA" dirty="0" smtClean="0"/>
          </a:p>
          <a:p>
            <a:r>
              <a:rPr lang="en-CA" dirty="0" smtClean="0"/>
              <a:t>Given a vector </a:t>
            </a:r>
            <a:r>
              <a:rPr lang="en-CA" b="1" dirty="0" smtClean="0"/>
              <a:t>v </a:t>
            </a:r>
            <a:r>
              <a:rPr lang="en-CA" dirty="0" smtClean="0"/>
              <a:t>with quaternion </a:t>
            </a:r>
            <a:r>
              <a:rPr lang="en-CA" i="1" dirty="0" smtClean="0"/>
              <a:t>v</a:t>
            </a:r>
            <a:r>
              <a:rPr lang="en-CA" dirty="0" smtClean="0"/>
              <a:t>= (0,</a:t>
            </a:r>
            <a:r>
              <a:rPr lang="en-CA" b="1" dirty="0" smtClean="0"/>
              <a:t>v</a:t>
            </a:r>
            <a:r>
              <a:rPr lang="en-CA" dirty="0" smtClean="0"/>
              <a:t>) and a unit  quaternion </a:t>
            </a:r>
            <a:r>
              <a:rPr lang="en-CA" i="1" dirty="0" smtClean="0"/>
              <a:t>q</a:t>
            </a:r>
            <a:r>
              <a:rPr lang="en-CA" dirty="0" smtClean="0"/>
              <a:t> defining a rotation about </a:t>
            </a:r>
            <a:r>
              <a:rPr lang="en-CA" b="1" dirty="0" smtClean="0"/>
              <a:t>q</a:t>
            </a:r>
            <a:r>
              <a:rPr lang="en-CA" dirty="0" smtClean="0"/>
              <a:t> by 2</a:t>
            </a:r>
            <a:r>
              <a:rPr lang="el-GR" i="1" dirty="0" smtClean="0">
                <a:latin typeface="Times New Roman"/>
                <a:cs typeface="Times New Roman"/>
              </a:rPr>
              <a:t>θ</a:t>
            </a:r>
            <a:endParaRPr lang="en-CA" b="1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108226" y="3036544"/>
          <a:ext cx="1524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Equation" r:id="rId3" imgW="1523880" imgH="380880" progId="Equation.DSMT4">
                  <p:embed/>
                </p:oleObj>
              </mc:Choice>
              <mc:Fallback>
                <p:oleObj name="Equation" r:id="rId3" imgW="1523880" imgH="3808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8226" y="3036544"/>
                        <a:ext cx="1524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239963" y="5056188"/>
          <a:ext cx="1206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Equation" r:id="rId5" imgW="1206360" imgH="406080" progId="Equation.DSMT4">
                  <p:embed/>
                </p:oleObj>
              </mc:Choice>
              <mc:Fallback>
                <p:oleObj name="Equation" r:id="rId5" imgW="1206360" imgH="4060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9963" y="5056188"/>
                        <a:ext cx="12065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636940" y="4801910"/>
          <a:ext cx="1409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Equation" r:id="rId7" imgW="1409400" imgH="406080" progId="Equation.DSMT4">
                  <p:embed/>
                </p:oleObj>
              </mc:Choice>
              <mc:Fallback>
                <p:oleObj name="Equation" r:id="rId7" imgW="1409400" imgH="4060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6940" y="4801910"/>
                        <a:ext cx="14097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Arrow 6"/>
          <p:cNvSpPr/>
          <p:nvPr/>
        </p:nvSpPr>
        <p:spPr>
          <a:xfrm>
            <a:off x="3817856" y="5260157"/>
            <a:ext cx="329938" cy="1414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828864" y="5448300"/>
          <a:ext cx="1066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Equation" r:id="rId9" imgW="1066680" imgH="342720" progId="Equation.DSMT4">
                  <p:embed/>
                </p:oleObj>
              </mc:Choice>
              <mc:Fallback>
                <p:oleObj name="Equation" r:id="rId9" imgW="1066680" imgH="34272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8864" y="5448300"/>
                        <a:ext cx="10668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10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694" y="968543"/>
            <a:ext cx="7886700" cy="4351338"/>
          </a:xfrm>
        </p:spPr>
        <p:txBody>
          <a:bodyPr/>
          <a:lstStyle/>
          <a:p>
            <a:r>
              <a:rPr lang="en-CA" dirty="0" smtClean="0"/>
              <a:t>Differentiating yields</a:t>
            </a:r>
          </a:p>
          <a:p>
            <a:endParaRPr lang="en-CA" dirty="0"/>
          </a:p>
          <a:p>
            <a:endParaRPr lang="en-CA" dirty="0" smtClean="0"/>
          </a:p>
          <a:p>
            <a:r>
              <a:rPr lang="en-CA" dirty="0" smtClean="0"/>
              <a:t>Rearranging</a:t>
            </a:r>
          </a:p>
          <a:p>
            <a:endParaRPr lang="en-CA" dirty="0"/>
          </a:p>
          <a:p>
            <a:endParaRPr lang="en-CA" dirty="0" smtClean="0"/>
          </a:p>
          <a:p>
            <a:r>
              <a:rPr lang="en-CA" dirty="0" smtClean="0"/>
              <a:t>From </a:t>
            </a:r>
            <a:r>
              <a:rPr lang="en-CA" i="1" dirty="0" smtClean="0"/>
              <a:t>qq</a:t>
            </a:r>
            <a:r>
              <a:rPr lang="en-CA" baseline="30000" dirty="0" smtClean="0"/>
              <a:t>-1</a:t>
            </a:r>
            <a:r>
              <a:rPr lang="en-CA" dirty="0" smtClean="0"/>
              <a:t>= 1, we get</a:t>
            </a:r>
            <a:endParaRPr lang="en-CA" dirty="0"/>
          </a:p>
          <a:p>
            <a:endParaRPr lang="en-CA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382929"/>
              </p:ext>
            </p:extLst>
          </p:nvPr>
        </p:nvGraphicFramePr>
        <p:xfrm>
          <a:off x="2769436" y="1603943"/>
          <a:ext cx="2844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Equation" r:id="rId3" imgW="2844720" imgH="761760" progId="Equation.DSMT4">
                  <p:embed/>
                </p:oleObj>
              </mc:Choice>
              <mc:Fallback>
                <p:oleObj name="Equation" r:id="rId3" imgW="2844720" imgH="7617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69436" y="1603943"/>
                        <a:ext cx="28448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769436" y="2951786"/>
          <a:ext cx="299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Equation" r:id="rId5" imgW="2997000" imgH="761760" progId="Equation.DSMT4">
                  <p:embed/>
                </p:oleObj>
              </mc:Choice>
              <mc:Fallback>
                <p:oleObj name="Equation" r:id="rId5" imgW="2997000" imgH="7617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9436" y="2951786"/>
                        <a:ext cx="2997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861183" y="4424363"/>
          <a:ext cx="2286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Equation" r:id="rId7" imgW="2286000" imgH="761760" progId="Equation.DSMT4">
                  <p:embed/>
                </p:oleObj>
              </mc:Choice>
              <mc:Fallback>
                <p:oleObj name="Equation" r:id="rId7" imgW="2286000" imgH="7617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1183" y="4424363"/>
                        <a:ext cx="22860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18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694" y="1095863"/>
            <a:ext cx="7886700" cy="4351338"/>
          </a:xfrm>
        </p:spPr>
        <p:txBody>
          <a:bodyPr/>
          <a:lstStyle/>
          <a:p>
            <a:r>
              <a:rPr lang="en-CA" dirty="0" smtClean="0"/>
              <a:t>And combining leads to</a:t>
            </a:r>
          </a:p>
          <a:p>
            <a:endParaRPr lang="en-CA" dirty="0"/>
          </a:p>
          <a:p>
            <a:endParaRPr lang="en-CA" dirty="0" smtClean="0"/>
          </a:p>
          <a:p>
            <a:r>
              <a:rPr lang="en-CA" dirty="0" smtClean="0"/>
              <a:t>Now define</a:t>
            </a:r>
          </a:p>
          <a:p>
            <a:endParaRPr lang="en-CA" dirty="0"/>
          </a:p>
          <a:p>
            <a:endParaRPr lang="en-CA" dirty="0" smtClean="0"/>
          </a:p>
          <a:p>
            <a:r>
              <a:rPr lang="en-CA" dirty="0" smtClean="0"/>
              <a:t>So we get</a:t>
            </a:r>
            <a:endParaRPr lang="en-CA" dirty="0"/>
          </a:p>
          <a:p>
            <a:endParaRPr lang="en-CA" dirty="0" smtClean="0"/>
          </a:p>
          <a:p>
            <a:endParaRPr lang="en-CA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178813" y="1895557"/>
          <a:ext cx="29718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Equation" r:id="rId3" imgW="2971800" imgH="723600" progId="Equation.DSMT4">
                  <p:embed/>
                </p:oleObj>
              </mc:Choice>
              <mc:Fallback>
                <p:oleObj name="Equation" r:id="rId3" imgW="2971800" imgH="7236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813" y="1895557"/>
                        <a:ext cx="29718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238500" y="2987675"/>
          <a:ext cx="12827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Equation" r:id="rId5" imgW="1282680" imgH="723600" progId="Equation.DSMT4">
                  <p:embed/>
                </p:oleObj>
              </mc:Choice>
              <mc:Fallback>
                <p:oleObj name="Equation" r:id="rId5" imgW="1282680" imgH="723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8500" y="2987675"/>
                        <a:ext cx="12827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103350" y="4583489"/>
          <a:ext cx="1879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Equation" r:id="rId7" imgW="1879560" imgH="723600" progId="Equation.DSMT4">
                  <p:embed/>
                </p:oleObj>
              </mc:Choice>
              <mc:Fallback>
                <p:oleObj name="Equation" r:id="rId7" imgW="1879560" imgH="7236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350" y="4583489"/>
                        <a:ext cx="18796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89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Mathematical Preliminaries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0741" y="712642"/>
            <a:ext cx="845387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Transformations from one coordinate frame to another can be described using standard geometric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 brief intro to the definitions we will rely on, and what all the terms mean follows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This field works from first principles to define the minimum properties needed to create well known types of structures</a:t>
            </a:r>
          </a:p>
          <a:p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What are the minimum properties (axioms) to define integers, real numbers, etc.?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Groups, Rings, Fields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Vectors spaces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Warning!  Needs further expansion and clarification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6377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694" y="970252"/>
            <a:ext cx="7886700" cy="4351338"/>
          </a:xfrm>
        </p:spPr>
        <p:txBody>
          <a:bodyPr/>
          <a:lstStyle/>
          <a:p>
            <a:r>
              <a:rPr lang="en-CA" dirty="0" smtClean="0"/>
              <a:t>Recall that the scalar and vector parts of a quaternion multiplication are defined by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The scalar part of </a:t>
            </a:r>
            <a:r>
              <a:rPr lang="en-CA" i="1" dirty="0" smtClean="0"/>
              <a:t>v’ </a:t>
            </a:r>
            <a:r>
              <a:rPr lang="en-CA" dirty="0" smtClean="0"/>
              <a:t>is 0 and, it turns out, the scalar part of </a:t>
            </a:r>
            <a:r>
              <a:rPr lang="en-CA" i="1" dirty="0"/>
              <a:t>dv’/</a:t>
            </a:r>
            <a:r>
              <a:rPr lang="en-CA" i="1" dirty="0" err="1"/>
              <a:t>dt</a:t>
            </a:r>
            <a:r>
              <a:rPr lang="en-CA" i="1" dirty="0"/>
              <a:t> </a:t>
            </a:r>
            <a:r>
              <a:rPr lang="en-CA" dirty="0" smtClean="0"/>
              <a:t>is too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</p:txBody>
      </p:sp>
      <p:sp>
        <p:nvSpPr>
          <p:cNvPr id="7" name="Left Brace 6"/>
          <p:cNvSpPr/>
          <p:nvPr/>
        </p:nvSpPr>
        <p:spPr>
          <a:xfrm rot="16200000">
            <a:off x="3520386" y="2199197"/>
            <a:ext cx="285225" cy="8347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Left Brace 7"/>
          <p:cNvSpPr/>
          <p:nvPr/>
        </p:nvSpPr>
        <p:spPr>
          <a:xfrm rot="16200000">
            <a:off x="4955602" y="1899291"/>
            <a:ext cx="285225" cy="145409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2719205" y="2776589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Scalar part, </a:t>
            </a:r>
            <a:r>
              <a:rPr lang="en-CA" i="1" dirty="0" smtClean="0"/>
              <a:t>r</a:t>
            </a:r>
            <a:r>
              <a:rPr lang="en-CA" i="1" baseline="-25000" dirty="0" smtClean="0"/>
              <a:t>0</a:t>
            </a:r>
            <a:endParaRPr lang="en-CA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345411" y="2781646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Vector part, </a:t>
            </a:r>
            <a:r>
              <a:rPr lang="en-CA" b="1" dirty="0" smtClean="0"/>
              <a:t>r</a:t>
            </a:r>
            <a:endParaRPr lang="en-CA" b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2333116" y="2191625"/>
          <a:ext cx="3517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Equation" r:id="rId3" imgW="3517560" imgH="291960" progId="Equation.DSMT4">
                  <p:embed/>
                </p:oleObj>
              </mc:Choice>
              <mc:Fallback>
                <p:oleObj name="Equation" r:id="rId3" imgW="3517560" imgH="29196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116" y="2191625"/>
                        <a:ext cx="35179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199953" y="4385052"/>
          <a:ext cx="1879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Equation" r:id="rId5" imgW="1879560" imgH="723600" progId="Equation.DSMT4">
                  <p:embed/>
                </p:oleObj>
              </mc:Choice>
              <mc:Fallback>
                <p:oleObj name="Equation" r:id="rId5" imgW="1879560" imgH="7236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953" y="4385052"/>
                        <a:ext cx="18796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4001891" y="4267658"/>
          <a:ext cx="36703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Equation" r:id="rId7" imgW="3670200" imgH="1168200" progId="Equation.DSMT4">
                  <p:embed/>
                </p:oleObj>
              </mc:Choice>
              <mc:Fallback>
                <p:oleObj name="Equation" r:id="rId7" imgW="3670200" imgH="11682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1891" y="4267658"/>
                        <a:ext cx="36703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87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596" y="867863"/>
            <a:ext cx="7886700" cy="4351338"/>
          </a:xfrm>
        </p:spPr>
        <p:txBody>
          <a:bodyPr/>
          <a:lstStyle/>
          <a:p>
            <a:r>
              <a:rPr lang="en-CA" dirty="0" smtClean="0"/>
              <a:t>The vector part of </a:t>
            </a:r>
            <a:r>
              <a:rPr lang="en-CA" i="1" dirty="0" smtClean="0"/>
              <a:t>dv’/</a:t>
            </a:r>
            <a:r>
              <a:rPr lang="en-CA" i="1" dirty="0" err="1" smtClean="0"/>
              <a:t>dt</a:t>
            </a:r>
            <a:r>
              <a:rPr lang="en-CA" i="1" dirty="0" smtClean="0"/>
              <a:t> </a:t>
            </a:r>
            <a:r>
              <a:rPr lang="en-CA" dirty="0" smtClean="0"/>
              <a:t> returns</a:t>
            </a:r>
          </a:p>
          <a:p>
            <a:endParaRPr lang="en-CA" i="1" dirty="0"/>
          </a:p>
          <a:p>
            <a:endParaRPr lang="en-CA" i="1" dirty="0" smtClean="0"/>
          </a:p>
          <a:p>
            <a:endParaRPr lang="en-CA" i="1" dirty="0"/>
          </a:p>
          <a:p>
            <a:endParaRPr lang="en-CA" i="1" dirty="0" smtClean="0"/>
          </a:p>
          <a:p>
            <a:r>
              <a:rPr lang="en-CA" dirty="0" smtClean="0"/>
              <a:t>So</a:t>
            </a:r>
            <a:r>
              <a:rPr lang="en-CA" i="1" dirty="0" smtClean="0"/>
              <a:t> d</a:t>
            </a:r>
            <a:r>
              <a:rPr lang="en-CA" b="1" dirty="0" smtClean="0"/>
              <a:t>v</a:t>
            </a:r>
            <a:r>
              <a:rPr lang="en-CA" i="1" dirty="0"/>
              <a:t>’/</a:t>
            </a:r>
            <a:r>
              <a:rPr lang="en-CA" i="1" dirty="0" err="1"/>
              <a:t>dt</a:t>
            </a:r>
            <a:r>
              <a:rPr lang="en-CA" i="1" dirty="0"/>
              <a:t> </a:t>
            </a:r>
            <a:r>
              <a:rPr lang="en-CA" dirty="0" smtClean="0"/>
              <a:t>is a vector defined by a cross product</a:t>
            </a:r>
          </a:p>
          <a:p>
            <a:r>
              <a:rPr lang="en-CA" dirty="0" smtClean="0"/>
              <a:t>We also know that </a:t>
            </a:r>
            <a:r>
              <a:rPr lang="en-CA" i="1" dirty="0"/>
              <a:t>d</a:t>
            </a:r>
            <a:r>
              <a:rPr lang="en-CA" b="1" dirty="0"/>
              <a:t>v</a:t>
            </a:r>
            <a:r>
              <a:rPr lang="en-CA" i="1" dirty="0"/>
              <a:t>’/</a:t>
            </a:r>
            <a:r>
              <a:rPr lang="en-CA" i="1" dirty="0" err="1"/>
              <a:t>dt</a:t>
            </a:r>
            <a:r>
              <a:rPr lang="en-CA" i="1" dirty="0"/>
              <a:t> </a:t>
            </a:r>
            <a:r>
              <a:rPr lang="en-CA" dirty="0" smtClean="0"/>
              <a:t>is defined by the vector </a:t>
            </a:r>
            <a:r>
              <a:rPr lang="en-CA" b="1" dirty="0" smtClean="0"/>
              <a:t>v</a:t>
            </a:r>
            <a:r>
              <a:rPr lang="en-CA" i="1" dirty="0" smtClean="0"/>
              <a:t>’ </a:t>
            </a:r>
            <a:r>
              <a:rPr lang="en-CA" dirty="0" smtClean="0"/>
              <a:t>and its rate of rotation</a:t>
            </a:r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180495" y="1830487"/>
          <a:ext cx="1879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Equation" r:id="rId3" imgW="1879560" imgH="723600" progId="Equation.DSMT4">
                  <p:embed/>
                </p:oleObj>
              </mc:Choice>
              <mc:Fallback>
                <p:oleObj name="Equation" r:id="rId3" imgW="1879560" imgH="723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0495" y="1830487"/>
                        <a:ext cx="18796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694866" y="1828996"/>
          <a:ext cx="5321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Equation" r:id="rId5" imgW="5321160" imgH="1218960" progId="Equation.DSMT4">
                  <p:embed/>
                </p:oleObj>
              </mc:Choice>
              <mc:Fallback>
                <p:oleObj name="Equation" r:id="rId5" imgW="5321160" imgH="12189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866" y="1828996"/>
                        <a:ext cx="53213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150757" y="2767340"/>
          <a:ext cx="1866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4" name="Equation" r:id="rId7" imgW="1866600" imgH="291960" progId="Equation.DSMT4">
                  <p:embed/>
                </p:oleObj>
              </mc:Choice>
              <mc:Fallback>
                <p:oleObj name="Equation" r:id="rId7" imgW="1866600" imgH="2919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757" y="2767340"/>
                        <a:ext cx="18669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318000" y="2590800"/>
          <a:ext cx="914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5" name="Equation" r:id="rId9" imgW="914400" imgH="291960" progId="Equation.DSMT4">
                  <p:embed/>
                </p:oleObj>
              </mc:Choice>
              <mc:Fallback>
                <p:oleObj name="Equation" r:id="rId9" imgW="914400" imgH="29196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18000" y="2590800"/>
                        <a:ext cx="9144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482850" y="4816475"/>
          <a:ext cx="15875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Equation" r:id="rId11" imgW="1587240" imgH="723600" progId="Equation.DSMT4">
                  <p:embed/>
                </p:oleObj>
              </mc:Choice>
              <mc:Fallback>
                <p:oleObj name="Equation" r:id="rId11" imgW="1587240" imgH="7236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82850" y="4816475"/>
                        <a:ext cx="15875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>
            <a:off x="4609707" y="5109328"/>
            <a:ext cx="857839" cy="2545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5743575" y="5046663"/>
          <a:ext cx="952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7" name="Equation" r:id="rId13" imgW="952200" imgH="380880" progId="Equation.DSMT4">
                  <p:embed/>
                </p:oleObj>
              </mc:Choice>
              <mc:Fallback>
                <p:oleObj name="Equation" r:id="rId13" imgW="952200" imgH="38088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3575" y="5046663"/>
                        <a:ext cx="9525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7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558" y="871319"/>
            <a:ext cx="7886700" cy="4351338"/>
          </a:xfrm>
        </p:spPr>
        <p:txBody>
          <a:bodyPr/>
          <a:lstStyle/>
          <a:p>
            <a:r>
              <a:rPr lang="en-CA" dirty="0" smtClean="0"/>
              <a:t>Looking at </a:t>
            </a:r>
            <a:r>
              <a:rPr lang="en-CA" i="1" dirty="0" smtClean="0"/>
              <a:t>p, </a:t>
            </a:r>
            <a:r>
              <a:rPr lang="en-CA" dirty="0" smtClean="0"/>
              <a:t>we see that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r>
              <a:rPr lang="en-CA" dirty="0" smtClean="0"/>
              <a:t>And so we can update our quaternion as follows (with quaternion multiplication)</a:t>
            </a:r>
            <a:endParaRPr lang="en-CA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984579" y="1973189"/>
          <a:ext cx="14732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Equation" r:id="rId3" imgW="1473120" imgH="1193760" progId="Equation.DSMT4">
                  <p:embed/>
                </p:oleObj>
              </mc:Choice>
              <mc:Fallback>
                <p:oleObj name="Equation" r:id="rId3" imgW="1473120" imgH="11937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579" y="1973189"/>
                        <a:ext cx="14732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951722" y="4498757"/>
          <a:ext cx="34925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Equation" r:id="rId5" imgW="3492360" imgH="723600" progId="Equation.DSMT4">
                  <p:embed/>
                </p:oleObj>
              </mc:Choice>
              <mc:Fallback>
                <p:oleObj name="Equation" r:id="rId5" imgW="3492360" imgH="723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1722" y="4498757"/>
                        <a:ext cx="34925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Quaternions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4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Outline: Part 1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13859" y="1045029"/>
            <a:ext cx="5112656" cy="49632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smtClean="0"/>
              <a:t>Mathematical Preliminaries</a:t>
            </a:r>
          </a:p>
          <a:p>
            <a:pPr lvl="1"/>
            <a:r>
              <a:rPr lang="en-US" sz="2000" dirty="0" smtClean="0"/>
              <a:t>Algebraic Structures</a:t>
            </a:r>
          </a:p>
          <a:p>
            <a:pPr lvl="1"/>
            <a:r>
              <a:rPr lang="en-US" sz="2000" dirty="0" smtClean="0"/>
              <a:t>Topological Spaces and Manifolds</a:t>
            </a:r>
          </a:p>
          <a:p>
            <a:pPr lvl="1"/>
            <a:r>
              <a:rPr lang="en-US" sz="2000" dirty="0"/>
              <a:t>Matrix Lie </a:t>
            </a:r>
            <a:r>
              <a:rPr lang="en-US" sz="2000" dirty="0" smtClean="0"/>
              <a:t>Groups, SO(3) and SE(3)</a:t>
            </a:r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Rotation Representations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Euler Angles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Quaternions</a:t>
            </a:r>
          </a:p>
          <a:p>
            <a:pPr lvl="1"/>
            <a:r>
              <a:rPr lang="en-US" sz="2000" dirty="0" smtClean="0"/>
              <a:t>Rotation Matrices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Transformations</a:t>
            </a:r>
            <a:endParaRPr lang="en-US" sz="2400" dirty="0" smtClean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392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6903" y="1226064"/>
            <a:ext cx="7843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20389" y="672149"/>
            <a:ext cx="7843075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As defined above, the Special Orthogonal group can also represent rotations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Not </a:t>
            </a:r>
            <a:r>
              <a:rPr lang="en-GB" sz="2800" dirty="0" smtClean="0"/>
              <a:t>all 3x3 matrices are members of SO(3)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Recall we have constraints on the rotation matrix.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Locally, the group is 3 dimensional.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3 dimensional manifold embedded 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What matrices in SO(3) differ from the identity by a small amount?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76" y="4849789"/>
            <a:ext cx="867564" cy="344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9" y="2009905"/>
            <a:ext cx="7095813" cy="3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 Rotation matrix near identity: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The rotation times its transpose is identity: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6903" y="1226064"/>
            <a:ext cx="7843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25" y="1361403"/>
            <a:ext cx="8266321" cy="11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93" y="3538238"/>
            <a:ext cx="6532560" cy="1057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1" y="4906141"/>
            <a:ext cx="8947441" cy="11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Ignoring second order terms: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Six independent constraints: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Only need </a:t>
            </a:r>
            <a:r>
              <a:rPr lang="en-GB" sz="2800" b="1" dirty="0" smtClean="0"/>
              <a:t>three parameters </a:t>
            </a:r>
            <a:r>
              <a:rPr lang="en-GB" sz="2800" dirty="0" smtClean="0"/>
              <a:t>(</a:t>
            </a:r>
            <a:r>
              <a:rPr lang="en-GB" sz="2800" dirty="0" err="1" smtClean="0"/>
              <a:t>b,c,f</a:t>
            </a:r>
            <a:r>
              <a:rPr lang="en-GB" sz="2800" dirty="0" smtClean="0"/>
              <a:t>)</a:t>
            </a:r>
            <a:endParaRPr lang="en-GB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8665" y="1226064"/>
            <a:ext cx="7843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35" y="1512231"/>
            <a:ext cx="4303440" cy="103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483" y="3564041"/>
            <a:ext cx="3777120" cy="679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455" y="5314045"/>
            <a:ext cx="2631600" cy="1011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r="63505"/>
          <a:stretch/>
        </p:blipFill>
        <p:spPr>
          <a:xfrm>
            <a:off x="1303655" y="5211044"/>
            <a:ext cx="3016800" cy="11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Any rotation near the identity looks like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G1,G2,G3 are called </a:t>
            </a:r>
            <a:r>
              <a:rPr lang="en-GB" sz="2800" b="1" dirty="0" smtClean="0"/>
              <a:t>Generators</a:t>
            </a:r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81" y="1299733"/>
            <a:ext cx="7554241" cy="11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32" y="3810704"/>
            <a:ext cx="7523281" cy="19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All group elements have a tangent space. Together, known as a </a:t>
            </a:r>
            <a:r>
              <a:rPr lang="en-GB" sz="2800" b="1" dirty="0" smtClean="0"/>
              <a:t>Tangent Bundle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75005" y="2326585"/>
            <a:ext cx="2949146" cy="3022380"/>
            <a:chOff x="2817340" y="1788517"/>
            <a:chExt cx="2949146" cy="3022380"/>
          </a:xfrm>
        </p:grpSpPr>
        <p:sp>
          <p:nvSpPr>
            <p:cNvPr id="2" name="Oval 1"/>
            <p:cNvSpPr/>
            <p:nvPr/>
          </p:nvSpPr>
          <p:spPr>
            <a:xfrm>
              <a:off x="2817340" y="1861751"/>
              <a:ext cx="2949146" cy="2949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258962" y="1788517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65838" y="1847088"/>
              <a:ext cx="1326292" cy="0"/>
            </a:xfrm>
            <a:prstGeom prst="line">
              <a:avLst/>
            </a:prstGeom>
            <a:ln w="571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1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All group elements have a tangent space. Together, known as a </a:t>
            </a:r>
            <a:r>
              <a:rPr lang="en-GB" sz="2800" b="1" dirty="0" smtClean="0"/>
              <a:t>Tangent Bundle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75005" y="2326585"/>
            <a:ext cx="3028995" cy="3022380"/>
            <a:chOff x="2817340" y="1788517"/>
            <a:chExt cx="3028995" cy="3022380"/>
          </a:xfrm>
        </p:grpSpPr>
        <p:sp>
          <p:nvSpPr>
            <p:cNvPr id="2" name="Oval 1"/>
            <p:cNvSpPr/>
            <p:nvPr/>
          </p:nvSpPr>
          <p:spPr>
            <a:xfrm>
              <a:off x="2817340" y="1861751"/>
              <a:ext cx="2949146" cy="2949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258962" y="1788517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078626" y="204800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65838" y="1847088"/>
              <a:ext cx="1326292" cy="0"/>
            </a:xfrm>
            <a:prstGeom prst="line">
              <a:avLst/>
            </a:prstGeom>
            <a:ln w="571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20043" y="213038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9499999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US" dirty="0"/>
              <a:t>Groups and Linear groups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0741" y="712642"/>
                <a:ext cx="845387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 </a:t>
                </a:r>
                <a:r>
                  <a:rPr lang="en-US" sz="2400" b="1" dirty="0" smtClean="0"/>
                  <a:t>group, </a:t>
                </a:r>
                <a:r>
                  <a:rPr lang="en-US" sz="2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2400" b="1" dirty="0" smtClean="0"/>
                  <a:t>,</a:t>
                </a:r>
                <a:r>
                  <a:rPr lang="en-US" sz="2400" dirty="0" smtClean="0"/>
                  <a:t> is set of elements with an operation,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 ∘  : </m:t>
                    </m:r>
                    <m:r>
                      <a:rPr lang="en-US" sz="2400" b="1" i="1">
                        <a:latin typeface="Cambria Math"/>
                      </a:rPr>
                      <m:t>𝑮</m:t>
                    </m:r>
                    <m:r>
                      <a:rPr lang="en-US" sz="2400" b="1" i="1">
                        <a:latin typeface="Cambria Math"/>
                      </a:rPr>
                      <m:t>×</m:t>
                    </m:r>
                    <m:r>
                      <a:rPr lang="en-US" sz="2400" b="1" i="1">
                        <a:latin typeface="Cambria Math"/>
                      </a:rPr>
                      <m:t>𝑮</m:t>
                    </m:r>
                    <m:r>
                      <a:rPr lang="en-US" sz="2400" b="1" i="1">
                        <a:latin typeface="Cambria Math"/>
                      </a:rPr>
                      <m:t> →</m:t>
                    </m:r>
                    <m:r>
                      <a:rPr lang="en-US" sz="2400" b="1" i="1">
                        <a:latin typeface="Cambria Math"/>
                      </a:rPr>
                      <m:t>𝑮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which satisfies the following four axioms for </a:t>
                </a:r>
                <a:r>
                  <a:rPr lang="en-US" sz="2400" dirty="0"/>
                  <a:t>all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𝑔</m:t>
                    </m:r>
                    <m:r>
                      <a:rPr lang="en-US" sz="2400" i="1">
                        <a:latin typeface="Cambria Math"/>
                      </a:rPr>
                      <m:t>∈</m:t>
                    </m:r>
                    <m:r>
                      <a:rPr lang="en-US" sz="2400" i="1">
                        <a:latin typeface="Cambria Math"/>
                      </a:rPr>
                      <m:t>𝐺</m:t>
                    </m:r>
                  </m:oMath>
                </a14:m>
                <a:r>
                  <a:rPr lang="en-US" sz="2400" dirty="0" smtClean="0"/>
                  <a:t>: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	Closed:				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/>
                      </a:rPr>
                      <m:t>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/>
                      </a:rPr>
                      <m:t>∈</m:t>
                    </m:r>
                    <m:r>
                      <a:rPr lang="en-US" sz="2400" i="1">
                        <a:latin typeface="Cambria Math"/>
                      </a:rPr>
                      <m:t>𝐺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	Associative:		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∘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/>
                          </a:rPr>
                          <m:t>∘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/>
                          </a:rPr>
                          <m:t>∘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/>
                      </a:rPr>
                      <m:t>∘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	Identify </a:t>
                </a:r>
                <a:r>
                  <a:rPr lang="en-US" sz="2400" dirty="0"/>
                  <a:t>element,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2400" dirty="0"/>
                  <a:t> : 		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𝑒</m:t>
                    </m:r>
                    <m:r>
                      <a:rPr lang="en-US" sz="2400" i="1">
                        <a:latin typeface="Cambria Math"/>
                      </a:rPr>
                      <m:t>⋅</m:t>
                    </m:r>
                    <m:r>
                      <a:rPr lang="en-US" sz="2400" i="1">
                        <a:latin typeface="Cambria Math"/>
                      </a:rPr>
                      <m:t>𝑔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 i="1">
                        <a:latin typeface="Cambria Math"/>
                      </a:rPr>
                      <m:t>𝑔</m:t>
                    </m:r>
                    <m:r>
                      <a:rPr lang="en-US" sz="2400" i="1">
                        <a:latin typeface="Cambria Math"/>
                      </a:rPr>
                      <m:t>⋅</m:t>
                    </m:r>
                    <m:r>
                      <a:rPr lang="en-US" sz="2400" i="1">
                        <a:latin typeface="Cambria Math"/>
                      </a:rPr>
                      <m:t>𝑒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 i="1">
                        <a:latin typeface="Cambria Math"/>
                      </a:rPr>
                      <m:t>𝑔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	Inverse element,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𝑔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/>
                  <a:t> 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𝑔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sz="2400" i="1">
                        <a:latin typeface="Cambria Math"/>
                      </a:rPr>
                      <m:t> ⋅</m:t>
                    </m:r>
                    <m:r>
                      <a:rPr lang="en-US" sz="2400" i="1">
                        <a:latin typeface="Cambria Math"/>
                      </a:rPr>
                      <m:t>𝑔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 i="1">
                        <a:latin typeface="Cambria Math"/>
                      </a:rPr>
                      <m:t>𝑒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 smtClean="0"/>
                  <a:t>	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41" y="712642"/>
                <a:ext cx="8453876" cy="4524315"/>
              </a:xfrm>
              <a:prstGeom prst="rect">
                <a:avLst/>
              </a:prstGeom>
              <a:blipFill>
                <a:blip r:embed="rId3"/>
                <a:stretch>
                  <a:fillRect l="-1081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00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All group elements have a tangent space. Together, known as a </a:t>
            </a:r>
            <a:r>
              <a:rPr lang="en-GB" sz="2800" b="1" dirty="0" smtClean="0"/>
              <a:t>Tangent Bundle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75005" y="2326585"/>
            <a:ext cx="3529913" cy="3022380"/>
            <a:chOff x="2817340" y="1788517"/>
            <a:chExt cx="3529913" cy="3022380"/>
          </a:xfrm>
        </p:grpSpPr>
        <p:sp>
          <p:nvSpPr>
            <p:cNvPr id="2" name="Oval 1"/>
            <p:cNvSpPr/>
            <p:nvPr/>
          </p:nvSpPr>
          <p:spPr>
            <a:xfrm>
              <a:off x="2817340" y="1861751"/>
              <a:ext cx="2949146" cy="2949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258962" y="1788517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078626" y="204800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601729" y="277293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65838" y="1847088"/>
              <a:ext cx="1326292" cy="0"/>
            </a:xfrm>
            <a:prstGeom prst="line">
              <a:avLst/>
            </a:prstGeom>
            <a:ln w="571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20043" y="213038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9499999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20961" y="285531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7100000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9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All group elements have a tangent space. Together, known as a </a:t>
            </a:r>
            <a:r>
              <a:rPr lang="en-GB" sz="2800" b="1" dirty="0" smtClean="0"/>
              <a:t>Tangent Bundle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413686" y="2326585"/>
            <a:ext cx="3991232" cy="3022380"/>
            <a:chOff x="2356021" y="1788517"/>
            <a:chExt cx="3991232" cy="3022380"/>
          </a:xfrm>
        </p:grpSpPr>
        <p:sp>
          <p:nvSpPr>
            <p:cNvPr id="2" name="Oval 1"/>
            <p:cNvSpPr/>
            <p:nvPr/>
          </p:nvSpPr>
          <p:spPr>
            <a:xfrm>
              <a:off x="2817340" y="1861751"/>
              <a:ext cx="2949146" cy="2949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258962" y="1788517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078626" y="204800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601729" y="277293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2936789" y="2517565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65838" y="1847088"/>
              <a:ext cx="1326292" cy="0"/>
            </a:xfrm>
            <a:prstGeom prst="line">
              <a:avLst/>
            </a:prstGeom>
            <a:ln w="571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20043" y="213038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9499999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20961" y="285531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7100000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56021" y="2596729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3600000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10002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Let’s re-visit our SO(3) example</a:t>
            </a:r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r>
              <a:rPr lang="en-GB" sz="2800" dirty="0" smtClean="0"/>
              <a:t>If we let the generator coefficients </a:t>
            </a:r>
            <a:r>
              <a:rPr lang="en-GB" sz="2800" dirty="0" smtClean="0"/>
              <a:t>become </a:t>
            </a:r>
            <a:r>
              <a:rPr lang="en-GB" sz="2800" dirty="0" smtClean="0"/>
              <a:t>non infinitesimal, we get a 3-dimensional space that is tangent to the Identity element.  Note that the generators form a </a:t>
            </a:r>
            <a:r>
              <a:rPr lang="en-GB" sz="2800" b="1" dirty="0" smtClean="0"/>
              <a:t>basis </a:t>
            </a:r>
            <a:r>
              <a:rPr lang="en-GB" sz="2800" dirty="0" smtClean="0"/>
              <a:t>for this space.  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61" y="1527355"/>
            <a:ext cx="7523281" cy="19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130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2D visualization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 smtClean="0"/>
              <a:t>The tangent space at the identity element is given a special designation: the </a:t>
            </a:r>
            <a:r>
              <a:rPr lang="en-GB" sz="2800" b="1" dirty="0" smtClean="0"/>
              <a:t>Lie Algebra </a:t>
            </a:r>
            <a:r>
              <a:rPr lang="en-GB" sz="2800" dirty="0" smtClean="0"/>
              <a:t>of the group,</a:t>
            </a:r>
          </a:p>
          <a:p>
            <a:r>
              <a:rPr lang="en-GB" sz="2800" dirty="0" smtClean="0"/>
              <a:t>and is denoted by</a:t>
            </a:r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62" y="1249272"/>
            <a:ext cx="7925761" cy="3064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80" y="5629188"/>
            <a:ext cx="181622" cy="2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121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Lie Algebra: Properties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4736" y="775398"/>
            <a:ext cx="7843075" cy="1172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Lie Algebra is a </a:t>
            </a:r>
            <a:r>
              <a:rPr lang="en-GB" sz="2800" b="1" dirty="0" smtClean="0"/>
              <a:t>vector space</a:t>
            </a:r>
            <a:r>
              <a:rPr lang="en-GB" sz="2800" dirty="0" smtClean="0"/>
              <a:t>, along with a binary operation called the </a:t>
            </a:r>
            <a:r>
              <a:rPr lang="en-GB" sz="2800" b="1" dirty="0" smtClean="0"/>
              <a:t>Lie Bracket</a:t>
            </a:r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 smtClean="0"/>
          </a:p>
          <a:p>
            <a:r>
              <a:rPr lang="en-GB" sz="2800" dirty="0" smtClean="0"/>
              <a:t>Must satisfy full list </a:t>
            </a:r>
            <a:r>
              <a:rPr lang="en-GB" sz="2800" dirty="0"/>
              <a:t>of </a:t>
            </a:r>
            <a:r>
              <a:rPr lang="en-GB" sz="2800" dirty="0" smtClean="0"/>
              <a:t>axioms associated with Lie Bracket </a:t>
            </a:r>
            <a:r>
              <a:rPr lang="en-GB" sz="2800" dirty="0"/>
              <a:t>(https://</a:t>
            </a:r>
            <a:r>
              <a:rPr lang="en-GB" sz="2800" dirty="0" smtClean="0"/>
              <a:t>en.wikipedia.org/wiki/Lie_algebra)</a:t>
            </a:r>
            <a:r>
              <a:rPr lang="en-GB" sz="2800" b="1" dirty="0" smtClean="0"/>
              <a:t> </a:t>
            </a:r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24" y="2276813"/>
            <a:ext cx="1648968" cy="251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52" y="2793477"/>
            <a:ext cx="146304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1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tangent space at the identity element (Lie Algebra) is </a:t>
            </a:r>
            <a:r>
              <a:rPr lang="en-GB" sz="2800" b="1" dirty="0" smtClean="0"/>
              <a:t>isomorphic</a:t>
            </a:r>
            <a:r>
              <a:rPr lang="en-GB" sz="2800" dirty="0" smtClean="0"/>
              <a:t> to the tangent space of the other group elements.</a:t>
            </a:r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413686" y="2326585"/>
            <a:ext cx="3991232" cy="3022380"/>
            <a:chOff x="2356021" y="1788517"/>
            <a:chExt cx="3991232" cy="3022380"/>
          </a:xfrm>
        </p:grpSpPr>
        <p:sp>
          <p:nvSpPr>
            <p:cNvPr id="2" name="Oval 1"/>
            <p:cNvSpPr/>
            <p:nvPr/>
          </p:nvSpPr>
          <p:spPr>
            <a:xfrm>
              <a:off x="2817340" y="1861751"/>
              <a:ext cx="2949146" cy="2949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4258962" y="1788517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078626" y="204800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601729" y="2772939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2936789" y="2517565"/>
              <a:ext cx="164757" cy="16475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665838" y="1847088"/>
              <a:ext cx="1326292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20043" y="213038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9499999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20961" y="2855317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17100000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56021" y="2596729"/>
              <a:ext cx="1326292" cy="0"/>
            </a:xfrm>
            <a:prstGeom prst="line">
              <a:avLst/>
            </a:prstGeom>
            <a:ln w="57150"/>
            <a:scene3d>
              <a:camera prst="orthographicFront">
                <a:rot lat="0" lon="0" rev="3600000"/>
              </a:camera>
              <a:lightRig rig="threePt" dir="t"/>
            </a:scene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Tangent Space and the Lie Algebra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69" y="2576917"/>
            <a:ext cx="118872" cy="1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736" y="775398"/>
            <a:ext cx="7843075" cy="1129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Define a tangent space element at the identity:</a:t>
            </a:r>
            <a:endParaRPr lang="en-GB" sz="2800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Relationship of Lie Algebra to Lie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13" y="474915"/>
            <a:ext cx="7925761" cy="3064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18" y="4821936"/>
            <a:ext cx="1059936" cy="3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41784" y="775398"/>
            <a:ext cx="7843075" cy="1129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The differential equation that relates the tangent spaces:</a:t>
            </a:r>
            <a:endParaRPr lang="en-GB" sz="2800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Relationship of Lie Algebra to Lie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13" y="474915"/>
            <a:ext cx="7925761" cy="3064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06" y="5069017"/>
            <a:ext cx="1565431" cy="4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0002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Solve the differential </a:t>
            </a:r>
            <a:r>
              <a:rPr lang="en-GB" sz="2800" dirty="0" err="1" smtClean="0"/>
              <a:t>eqn</a:t>
            </a:r>
            <a:r>
              <a:rPr lang="en-GB" sz="2800" dirty="0" smtClean="0"/>
              <a:t> with initial condition</a:t>
            </a:r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Relationship of Lie Algebra to Lie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13" y="474915"/>
            <a:ext cx="7925761" cy="3064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6" y="5011353"/>
            <a:ext cx="1810412" cy="426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13" y="3913338"/>
            <a:ext cx="1265043" cy="3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We call this relationship between the Lie Algebra and Lie group the </a:t>
            </a:r>
            <a:r>
              <a:rPr lang="en-GB" sz="2800" b="1" dirty="0" smtClean="0"/>
              <a:t>exponential map. </a:t>
            </a:r>
            <a:r>
              <a:rPr lang="en-GB" sz="2800" dirty="0" smtClean="0"/>
              <a:t>For SO(3), when t=1</a:t>
            </a:r>
            <a:endParaRPr lang="en-GB" sz="2800" b="1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Relationship of Lie Algebra to Lie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38" y="3408922"/>
            <a:ext cx="2579654" cy="406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114" y="3961606"/>
            <a:ext cx="1283702" cy="2768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7" y="2203688"/>
            <a:ext cx="1810412" cy="4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US" dirty="0" smtClean="0"/>
              <a:t>Groups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741" y="712642"/>
            <a:ext cx="84538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Examples:</a:t>
            </a:r>
          </a:p>
          <a:p>
            <a:r>
              <a:rPr lang="en-US" sz="2400" dirty="0" smtClean="0"/>
              <a:t>	Integers under addition (not multiplication, no inverse)</a:t>
            </a:r>
          </a:p>
          <a:p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a + b = c,   e = 0,  a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= -a</a:t>
            </a:r>
            <a:endParaRPr lang="en-US" sz="2400" dirty="0"/>
          </a:p>
          <a:p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Fractions under multiplication</a:t>
            </a:r>
          </a:p>
          <a:p>
            <a:r>
              <a:rPr lang="en-US" sz="2400" dirty="0" smtClean="0"/>
              <a:t>	</a:t>
            </a:r>
          </a:p>
          <a:p>
            <a:r>
              <a:rPr lang="en-US" sz="2400" dirty="0" smtClean="0"/>
              <a:t>		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err="1" smtClean="0"/>
              <a:t>Rubic’s</a:t>
            </a:r>
            <a:r>
              <a:rPr lang="en-US" sz="2400" dirty="0" smtClean="0"/>
              <a:t> cube patterns under rotations</a:t>
            </a:r>
          </a:p>
          <a:p>
            <a:endParaRPr lang="en-US" sz="2400" dirty="0" smtClean="0"/>
          </a:p>
        </p:txBody>
      </p:sp>
      <p:pic>
        <p:nvPicPr>
          <p:cNvPr id="1026" name="Picture 2" descr="https://upload.wikimedia.org/wikipedia/commons/thumb/a/a6/Rubik%27s_cube.svg/480px-Rubik%27s_cub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43" y="4477151"/>
            <a:ext cx="1910760" cy="19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587542"/>
              </p:ext>
            </p:extLst>
          </p:nvPr>
        </p:nvGraphicFramePr>
        <p:xfrm>
          <a:off x="2134089" y="3234471"/>
          <a:ext cx="9017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5" imgW="901440" imgH="571320" progId="Equation.DSMT4">
                  <p:embed/>
                </p:oleObj>
              </mc:Choice>
              <mc:Fallback>
                <p:oleObj name="Equation" r:id="rId5" imgW="9014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4089" y="3234471"/>
                        <a:ext cx="9017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521737"/>
              </p:ext>
            </p:extLst>
          </p:nvPr>
        </p:nvGraphicFramePr>
        <p:xfrm>
          <a:off x="3801996" y="3405188"/>
          <a:ext cx="431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7" imgW="431640" imgH="228600" progId="Equation.DSMT4">
                  <p:embed/>
                </p:oleObj>
              </mc:Choice>
              <mc:Fallback>
                <p:oleObj name="Equation" r:id="rId7" imgW="43164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01996" y="3405188"/>
                        <a:ext cx="4318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60214"/>
              </p:ext>
            </p:extLst>
          </p:nvPr>
        </p:nvGraphicFramePr>
        <p:xfrm>
          <a:off x="5000003" y="3182938"/>
          <a:ext cx="9652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9" imgW="965160" imgH="672840" progId="Equation.DSMT4">
                  <p:embed/>
                </p:oleObj>
              </mc:Choice>
              <mc:Fallback>
                <p:oleObj name="Equation" r:id="rId9" imgW="965160" imgH="6728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00003" y="3182938"/>
                        <a:ext cx="9652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196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Visual example of exponential map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 smtClean="0"/>
              <a:t>As n grows, quantity inside brackets becomes member of SO(3).  Multiplication n times also gives member of SO(3). Successive approximations:</a:t>
            </a:r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Exponential Map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162" y="1321623"/>
            <a:ext cx="2879280" cy="764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22" y="3495222"/>
            <a:ext cx="7088159" cy="25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04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For SO(3), the Lie Algebra is the set of all skew-symmetric matrices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This gives us a very nice parameterization for SO(3), using an element in      to represent an element in SO(3). 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Parameterization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163" y="1896199"/>
            <a:ext cx="5603760" cy="108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05" y="3968454"/>
            <a:ext cx="271272" cy="210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397" y="4845539"/>
            <a:ext cx="2471202" cy="6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8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258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Exponential Map for SO(3) has a closed form solution, called the Rodrigues formula.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We can also invert the exponential map using the </a:t>
            </a:r>
            <a:r>
              <a:rPr lang="en-GB" sz="2800" b="1" dirty="0" smtClean="0"/>
              <a:t>logarithmic map</a:t>
            </a:r>
            <a:r>
              <a:rPr lang="en-GB" sz="2800" dirty="0" smtClean="0"/>
              <a:t>.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Parameterization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36988"/>
          <a:stretch/>
        </p:blipFill>
        <p:spPr>
          <a:xfrm>
            <a:off x="3871346" y="4826826"/>
            <a:ext cx="3808080" cy="123559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62643" y="2574068"/>
            <a:ext cx="5610276" cy="764280"/>
            <a:chOff x="1105945" y="2259448"/>
            <a:chExt cx="5610276" cy="7642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5261" y="2259448"/>
              <a:ext cx="3900960" cy="7642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5945" y="2307340"/>
              <a:ext cx="1857600" cy="5790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03" y="1855332"/>
            <a:ext cx="2116836" cy="1798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49" y="2204521"/>
            <a:ext cx="3590544" cy="2529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1" y="5318131"/>
            <a:ext cx="2442972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603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We can use a similar derivation to get the generators of SE(3)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G1,G2,G3 are generators for the translations, G4,G5,G6 are the generators for the rotation.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Transformations: SE(3)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786" y="1376358"/>
            <a:ext cx="6501600" cy="247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786" y="3857150"/>
            <a:ext cx="6594480" cy="12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517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exponential map for SE(3) also has a closed form: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Transformations: SE(3)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098" y="1518758"/>
            <a:ext cx="4055760" cy="42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136" y="807308"/>
            <a:ext cx="8337724" cy="1517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logarithmic map for SE(3) also has a closed form: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Transformations: SE(3)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35715"/>
          <a:stretch/>
        </p:blipFill>
        <p:spPr>
          <a:xfrm>
            <a:off x="4520584" y="2611394"/>
            <a:ext cx="3808080" cy="1260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954" y="3928086"/>
            <a:ext cx="3343680" cy="73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1080" y="4798690"/>
            <a:ext cx="1145520" cy="28564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07110" y="4059951"/>
            <a:ext cx="2386584" cy="675828"/>
            <a:chOff x="889876" y="3618957"/>
            <a:chExt cx="2386584" cy="675828"/>
          </a:xfrm>
        </p:grpSpPr>
        <p:pic>
          <p:nvPicPr>
            <p:cNvPr id="6" name="Picture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876" y="3618957"/>
              <a:ext cx="2386584" cy="25298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419" y="4043325"/>
              <a:ext cx="1138428" cy="25146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30" y="3542757"/>
            <a:ext cx="580644" cy="1524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07110" y="2482519"/>
            <a:ext cx="1849670" cy="718181"/>
            <a:chOff x="1253498" y="2444660"/>
            <a:chExt cx="1849670" cy="71818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86520" y="2444660"/>
              <a:ext cx="1316648" cy="71818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498" y="2711079"/>
              <a:ext cx="446532" cy="17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519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SO(3) and SE(3) Summary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984500"/>
              </p:ext>
            </p:extLst>
          </p:nvPr>
        </p:nvGraphicFramePr>
        <p:xfrm>
          <a:off x="308020" y="1728978"/>
          <a:ext cx="8424045" cy="3512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015">
                  <a:extLst>
                    <a:ext uri="{9D8B030D-6E8A-4147-A177-3AD203B41FA5}">
                      <a16:colId xmlns:a16="http://schemas.microsoft.com/office/drawing/2014/main" val="2845690109"/>
                    </a:ext>
                  </a:extLst>
                </a:gridCol>
                <a:gridCol w="2808015">
                  <a:extLst>
                    <a:ext uri="{9D8B030D-6E8A-4147-A177-3AD203B41FA5}">
                      <a16:colId xmlns:a16="http://schemas.microsoft.com/office/drawing/2014/main" val="955124997"/>
                    </a:ext>
                  </a:extLst>
                </a:gridCol>
                <a:gridCol w="2808015">
                  <a:extLst>
                    <a:ext uri="{9D8B030D-6E8A-4147-A177-3AD203B41FA5}">
                      <a16:colId xmlns:a16="http://schemas.microsoft.com/office/drawing/2014/main" val="1002653726"/>
                    </a:ext>
                  </a:extLst>
                </a:gridCol>
              </a:tblGrid>
              <a:tr h="10561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Rotation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Transformation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830932"/>
                  </a:ext>
                </a:extLst>
              </a:tr>
              <a:tr h="9248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Matrix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3x3</a:t>
                      </a:r>
                      <a:r>
                        <a:rPr lang="en-US" baseline="0" dirty="0" smtClean="0"/>
                        <a:t> matrix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4x4</a:t>
                      </a:r>
                      <a:r>
                        <a:rPr lang="en-US" baseline="0" dirty="0" smtClean="0"/>
                        <a:t> matrix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532559"/>
                  </a:ext>
                </a:extLst>
              </a:tr>
              <a:tr h="3520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Lie Group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SO(3)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SE(3)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495226"/>
                  </a:ext>
                </a:extLst>
              </a:tr>
              <a:tr h="3622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Lie Algebra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so(3)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se(3)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039415"/>
                  </a:ext>
                </a:extLst>
              </a:tr>
              <a:tr h="8002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Tangent vectors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“angular velocities”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“twist”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511272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6917011" y="2954280"/>
            <a:ext cx="1650590" cy="640883"/>
            <a:chOff x="1253498" y="2444660"/>
            <a:chExt cx="1849670" cy="71818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6520" y="2444660"/>
              <a:ext cx="1316648" cy="71818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498" y="2711079"/>
              <a:ext cx="446532" cy="17068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27" y="3078456"/>
            <a:ext cx="194243" cy="189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96" y="4927923"/>
            <a:ext cx="281905" cy="1523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5236" y="4499552"/>
            <a:ext cx="1702365" cy="6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Axis Angle: Any better?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72207" y="841182"/>
                <a:ext cx="6559369" cy="4963226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r>
                  <a:rPr lang="en-US" sz="2400" dirty="0" smtClean="0"/>
                  <a:t>Still investigating in more detail</a:t>
                </a:r>
              </a:p>
              <a:p>
                <a:r>
                  <a:rPr lang="en-US" sz="2400" dirty="0" err="1" smtClean="0"/>
                  <a:t>exp</a:t>
                </a:r>
                <a:r>
                  <a:rPr lang="en-US" sz="2400" dirty="0" smtClean="0"/>
                  <a:t> map is </a:t>
                </a:r>
                <a:r>
                  <a:rPr lang="en-US" sz="2400" b="1" dirty="0" smtClean="0"/>
                  <a:t>not</a:t>
                </a:r>
                <a:r>
                  <a:rPr lang="en-US" sz="2400" dirty="0" smtClean="0"/>
                  <a:t> one-to-one, will map rotations in multiples of </a:t>
                </a:r>
                <a:r>
                  <a:rPr lang="en-US" sz="2400" dirty="0" smtClean="0"/>
                  <a:t>2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/>
                  <a:t>to same group element</a:t>
                </a:r>
              </a:p>
              <a:p>
                <a:pPr lvl="1"/>
                <a:r>
                  <a:rPr lang="en-US" sz="2000" dirty="0" smtClean="0"/>
                  <a:t>Also need to be careful when rotation magnitude is close to zero</a:t>
                </a:r>
              </a:p>
              <a:p>
                <a:endParaRPr lang="en-US" dirty="0" smtClean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2207" y="841182"/>
                <a:ext cx="6559369" cy="4963226"/>
              </a:xfrm>
              <a:blipFill>
                <a:blip r:embed="rId3"/>
                <a:stretch>
                  <a:fillRect l="-1301" t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63" y="3789058"/>
            <a:ext cx="7088159" cy="25537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14905" y="2813784"/>
            <a:ext cx="5610276" cy="764280"/>
            <a:chOff x="1105945" y="2259448"/>
            <a:chExt cx="5610276" cy="7642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5261" y="2259448"/>
              <a:ext cx="3900960" cy="76428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5945" y="2307340"/>
              <a:ext cx="1857600" cy="57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97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48250" y="1543680"/>
            <a:ext cx="6942451" cy="4566175"/>
          </a:xfrm>
          <a:prstGeom prst="rect">
            <a:avLst/>
          </a:prstGeom>
          <a:blipFill dpi="0" rotWithShape="1">
            <a:blip r:embed="rId19">
              <a:alphaModFix amt="23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3170651" y="2803003"/>
            <a:ext cx="3178941" cy="1852558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Frame Diagram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062197" y="1855273"/>
            <a:ext cx="493056" cy="330281"/>
            <a:chOff x="2050119" y="1054181"/>
            <a:chExt cx="493056" cy="330281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 rot="3753810">
            <a:off x="5935058" y="2681257"/>
            <a:ext cx="308054" cy="401044"/>
            <a:chOff x="2276457" y="1054181"/>
            <a:chExt cx="308054" cy="401044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 rot="3753810">
            <a:off x="4778069" y="2028019"/>
            <a:ext cx="308054" cy="401044"/>
            <a:chOff x="2276457" y="1054181"/>
            <a:chExt cx="308054" cy="401044"/>
          </a:xfrm>
        </p:grpSpPr>
        <p:cxnSp>
          <p:nvCxnSpPr>
            <p:cNvPr id="31" name="Straight Arrow Connector 30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rot="6560610">
            <a:off x="4844294" y="3103571"/>
            <a:ext cx="368271" cy="425526"/>
            <a:chOff x="2251490" y="1168534"/>
            <a:chExt cx="368271" cy="425526"/>
          </a:xfrm>
        </p:grpSpPr>
        <p:cxnSp>
          <p:nvCxnSpPr>
            <p:cNvPr id="36" name="Straight Arrow Connector 35"/>
            <p:cNvCxnSpPr/>
            <p:nvPr/>
          </p:nvCxnSpPr>
          <p:spPr>
            <a:xfrm rot="15039390">
              <a:off x="2447118" y="1152301"/>
              <a:ext cx="9248" cy="336039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5039390">
              <a:off x="2342707" y="1077317"/>
              <a:ext cx="155025" cy="337459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5039390" flipH="1">
              <a:off x="2283831" y="1388567"/>
              <a:ext cx="246816" cy="1641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 rot="3753810">
            <a:off x="3994817" y="3042061"/>
            <a:ext cx="479623" cy="298875"/>
            <a:chOff x="2104888" y="1336477"/>
            <a:chExt cx="479623" cy="298875"/>
          </a:xfrm>
        </p:grpSpPr>
        <p:cxnSp>
          <p:nvCxnSpPr>
            <p:cNvPr id="43" name="Straight Arrow Connector 42"/>
            <p:cNvCxnSpPr/>
            <p:nvPr/>
          </p:nvCxnSpPr>
          <p:spPr>
            <a:xfrm rot="17846190" flipH="1" flipV="1">
              <a:off x="2045822" y="1395543"/>
              <a:ext cx="251684" cy="1335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7846190" flipH="1">
              <a:off x="2216127" y="1431578"/>
              <a:ext cx="220076" cy="18747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 rot="3753810">
            <a:off x="3704424" y="2494707"/>
            <a:ext cx="478454" cy="426430"/>
            <a:chOff x="2106057" y="1266585"/>
            <a:chExt cx="478454" cy="379560"/>
          </a:xfrm>
        </p:grpSpPr>
        <p:cxnSp>
          <p:nvCxnSpPr>
            <p:cNvPr id="49" name="Straight Arrow Connector 48"/>
            <p:cNvCxnSpPr/>
            <p:nvPr/>
          </p:nvCxnSpPr>
          <p:spPr>
            <a:xfrm rot="17846190" flipV="1">
              <a:off x="2178991" y="1193651"/>
              <a:ext cx="91501" cy="2373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17846190" flipH="1" flipV="1">
              <a:off x="2080791" y="1503315"/>
              <a:ext cx="275743" cy="9917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402485" y="5212835"/>
            <a:ext cx="493056" cy="330281"/>
            <a:chOff x="2050119" y="1054181"/>
            <a:chExt cx="493056" cy="330281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2948304" y="4288910"/>
            <a:ext cx="493056" cy="330281"/>
            <a:chOff x="2050119" y="1054181"/>
            <a:chExt cx="493056" cy="330281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 flipH="1" flipV="1">
            <a:off x="2213573" y="4061662"/>
            <a:ext cx="2422329" cy="146719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5342554" y="2206625"/>
            <a:ext cx="2422329" cy="146719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3314228" y="3555657"/>
            <a:ext cx="493056" cy="330281"/>
            <a:chOff x="2050119" y="1054181"/>
            <a:chExt cx="493056" cy="330281"/>
          </a:xfrm>
        </p:grpSpPr>
        <p:cxnSp>
          <p:nvCxnSpPr>
            <p:cNvPr id="73" name="Straight Arrow Connector 72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4617028" y="2555252"/>
            <a:ext cx="493056" cy="330281"/>
            <a:chOff x="2050119" y="1054181"/>
            <a:chExt cx="493056" cy="330281"/>
          </a:xfrm>
        </p:grpSpPr>
        <p:cxnSp>
          <p:nvCxnSpPr>
            <p:cNvPr id="77" name="Straight Arrow Connector 76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 rot="3753810">
            <a:off x="8217414" y="2506283"/>
            <a:ext cx="308054" cy="401044"/>
            <a:chOff x="2276457" y="1054181"/>
            <a:chExt cx="308054" cy="401044"/>
          </a:xfrm>
        </p:grpSpPr>
        <p:cxnSp>
          <p:nvCxnSpPr>
            <p:cNvPr id="81" name="Straight Arrow Connector 80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 rot="3753810">
            <a:off x="6735158" y="1566862"/>
            <a:ext cx="308054" cy="401044"/>
            <a:chOff x="2276457" y="1054181"/>
            <a:chExt cx="308054" cy="401044"/>
          </a:xfrm>
        </p:grpSpPr>
        <p:cxnSp>
          <p:nvCxnSpPr>
            <p:cNvPr id="85" name="Straight Arrow Connector 84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 rot="3753810">
            <a:off x="3546276" y="5078203"/>
            <a:ext cx="358171" cy="464911"/>
            <a:chOff x="2226340" y="1195388"/>
            <a:chExt cx="358171" cy="464911"/>
          </a:xfrm>
        </p:grpSpPr>
        <p:cxnSp>
          <p:nvCxnSpPr>
            <p:cNvPr id="93" name="Straight Arrow Connector 92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17846190" flipH="1">
              <a:off x="2189200" y="1447938"/>
              <a:ext cx="249501" cy="17522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 rot="3753810">
            <a:off x="1820885" y="4173526"/>
            <a:ext cx="358171" cy="464911"/>
            <a:chOff x="2226340" y="1195388"/>
            <a:chExt cx="358171" cy="464911"/>
          </a:xfrm>
        </p:grpSpPr>
        <p:cxnSp>
          <p:nvCxnSpPr>
            <p:cNvPr id="102" name="Straight Arrow Connector 101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rot="17846190" flipH="1">
              <a:off x="2189200" y="1447938"/>
              <a:ext cx="249501" cy="17522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9" name="Picture 13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91" y="1716372"/>
            <a:ext cx="153157" cy="107438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92" y="1544655"/>
            <a:ext cx="208018" cy="108962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22" y="2587497"/>
            <a:ext cx="211067" cy="108962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20" y="5028382"/>
            <a:ext cx="211829" cy="108962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38" y="4089052"/>
            <a:ext cx="213353" cy="108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02" y="3537413"/>
            <a:ext cx="137155" cy="1074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12" y="4207097"/>
            <a:ext cx="165349" cy="10896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05" y="2839574"/>
            <a:ext cx="163825" cy="108962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60" y="1998928"/>
            <a:ext cx="210305" cy="108962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29" y="3005414"/>
            <a:ext cx="213353" cy="108962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46" y="3138721"/>
            <a:ext cx="214115" cy="108962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40" y="2938389"/>
            <a:ext cx="215639" cy="108962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60" y="2559001"/>
            <a:ext cx="213353" cy="108962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36" y="5511293"/>
            <a:ext cx="164586" cy="107438"/>
          </a:xfrm>
          <a:prstGeom prst="rect">
            <a:avLst/>
          </a:prstGeom>
        </p:spPr>
      </p:pic>
      <p:grpSp>
        <p:nvGrpSpPr>
          <p:cNvPr id="133" name="Group 132"/>
          <p:cNvGrpSpPr/>
          <p:nvPr/>
        </p:nvGrpSpPr>
        <p:grpSpPr>
          <a:xfrm>
            <a:off x="460667" y="4473173"/>
            <a:ext cx="493056" cy="330281"/>
            <a:chOff x="2050119" y="1054181"/>
            <a:chExt cx="493056" cy="330281"/>
          </a:xfrm>
        </p:grpSpPr>
        <p:cxnSp>
          <p:nvCxnSpPr>
            <p:cNvPr id="134" name="Straight Arrow Connector 133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0" name="Picture 13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6" y="4506476"/>
            <a:ext cx="190494" cy="107438"/>
          </a:xfrm>
          <a:prstGeom prst="rect">
            <a:avLst/>
          </a:prstGeom>
        </p:spPr>
      </p:pic>
      <p:sp>
        <p:nvSpPr>
          <p:cNvPr id="155" name="Oval 154"/>
          <p:cNvSpPr/>
          <p:nvPr/>
        </p:nvSpPr>
        <p:spPr>
          <a:xfrm>
            <a:off x="2684121" y="2359755"/>
            <a:ext cx="88730" cy="88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5" name="Picture 16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84" y="2350401"/>
            <a:ext cx="163063" cy="107438"/>
          </a:xfrm>
          <a:prstGeom prst="rect">
            <a:avLst/>
          </a:prstGeom>
        </p:spPr>
      </p:pic>
      <p:grpSp>
        <p:nvGrpSpPr>
          <p:cNvPr id="161" name="Group 160"/>
          <p:cNvGrpSpPr/>
          <p:nvPr/>
        </p:nvGrpSpPr>
        <p:grpSpPr>
          <a:xfrm rot="3753810">
            <a:off x="2404378" y="2324566"/>
            <a:ext cx="479623" cy="298875"/>
            <a:chOff x="2104888" y="1336477"/>
            <a:chExt cx="479623" cy="298875"/>
          </a:xfrm>
        </p:grpSpPr>
        <p:cxnSp>
          <p:nvCxnSpPr>
            <p:cNvPr id="162" name="Straight Arrow Connector 161"/>
            <p:cNvCxnSpPr/>
            <p:nvPr/>
          </p:nvCxnSpPr>
          <p:spPr>
            <a:xfrm rot="17846190" flipH="1" flipV="1">
              <a:off x="2045822" y="1395543"/>
              <a:ext cx="251684" cy="1335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 rot="17846190" flipH="1">
              <a:off x="2428408" y="1299123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>
            <a:xfrm rot="17846190" flipH="1">
              <a:off x="2216127" y="1431578"/>
              <a:ext cx="220076" cy="18747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7" name="Straight Connector 166"/>
          <p:cNvCxnSpPr>
            <a:stCxn id="155" idx="6"/>
          </p:cNvCxnSpPr>
          <p:nvPr/>
        </p:nvCxnSpPr>
        <p:spPr>
          <a:xfrm>
            <a:off x="2772851" y="2404120"/>
            <a:ext cx="1189706" cy="205247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7"/>
          <a:stretch/>
        </p:blipFill>
        <p:spPr>
          <a:xfrm flipH="1">
            <a:off x="372242" y="531221"/>
            <a:ext cx="2255762" cy="1863997"/>
          </a:xfrm>
          <a:prstGeom prst="rect">
            <a:avLst/>
          </a:prstGeom>
        </p:spPr>
      </p:pic>
      <p:grpSp>
        <p:nvGrpSpPr>
          <p:cNvPr id="172" name="Group 171"/>
          <p:cNvGrpSpPr/>
          <p:nvPr/>
        </p:nvGrpSpPr>
        <p:grpSpPr>
          <a:xfrm>
            <a:off x="1244425" y="1231782"/>
            <a:ext cx="493056" cy="330281"/>
            <a:chOff x="2050119" y="1054181"/>
            <a:chExt cx="493056" cy="330281"/>
          </a:xfrm>
        </p:grpSpPr>
        <p:cxnSp>
          <p:nvCxnSpPr>
            <p:cNvPr id="173" name="Straight Arrow Connector 172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1" name="Picture 17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25" y="1506967"/>
            <a:ext cx="163062" cy="1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US" dirty="0"/>
              <a:t>General Linear Group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0741" y="712642"/>
                <a:ext cx="845387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An example group is the set of all invertible,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𝑛</m:t>
                    </m:r>
                    <m:r>
                      <a:rPr lang="en-US" sz="2400" i="1">
                        <a:latin typeface="Cambria Math"/>
                      </a:rPr>
                      <m:t>×</m:t>
                    </m:r>
                    <m:r>
                      <a:rPr lang="en-US" sz="2400" i="1">
                        <a:latin typeface="Cambria Math"/>
                      </a:rPr>
                      <m:t>𝑛</m:t>
                    </m:r>
                    <m:r>
                      <a:rPr lang="en-US" sz="2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/>
                  <a:t>–matrices called the general linear group, </a:t>
                </a:r>
                <a:r>
                  <a:rPr lang="en-US" sz="2400" b="1" u="sng" dirty="0"/>
                  <a:t>GL(n</a:t>
                </a:r>
                <a:r>
                  <a:rPr lang="en-US" sz="2400" b="1" u="sng" dirty="0" smtClean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b="1" u="sng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With respect to matrix multiplication  this group is closed and all axioms above hold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Check!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GL(n</a:t>
                </a:r>
                <a:r>
                  <a:rPr lang="en-US" sz="2400" dirty="0"/>
                  <a:t>) consists of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𝑨</m:t>
                    </m:r>
                    <m:r>
                      <a:rPr lang="en-US" sz="2400" i="1">
                        <a:latin typeface="Cambria Math"/>
                      </a:rPr>
                      <m:t>∈</m:t>
                    </m:r>
                    <m:r>
                      <a:rPr lang="en-US" sz="2400" i="1">
                        <a:latin typeface="Cambria Math"/>
                      </a:rPr>
                      <m:t>𝑀</m:t>
                    </m:r>
                    <m:r>
                      <a:rPr lang="en-US" sz="2400" i="1">
                        <a:latin typeface="Cambria Math"/>
                      </a:rPr>
                      <m:t>(</m:t>
                    </m:r>
                    <m:r>
                      <a:rPr lang="en-US" sz="2400" i="1">
                        <a:latin typeface="Cambria Math"/>
                      </a:rPr>
                      <m:t>𝑛</m:t>
                    </m:r>
                    <m:r>
                      <a:rPr lang="en-US" sz="24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/>
                  <a:t> for which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/>
                              </a:rPr>
                              <m:t>𝑨</m:t>
                            </m:r>
                          </m:e>
                        </m:d>
                      </m:e>
                    </m:func>
                    <m:r>
                      <a:rPr lang="en-US" sz="2400" i="1">
                        <a:latin typeface="Cambria Math"/>
                      </a:rPr>
                      <m:t>≠</m:t>
                    </m:r>
                    <m:r>
                      <a:rPr lang="en-US" sz="2400" b="1" i="1">
                        <a:latin typeface="Cambria Math"/>
                      </a:rPr>
                      <m:t>𝟎</m:t>
                    </m:r>
                  </m:oMath>
                </a14:m>
                <a:endParaRPr lang="en-US" sz="2400" b="1" dirty="0"/>
              </a:p>
              <a:p>
                <a:endParaRPr lang="en-US" sz="2400" dirty="0" smtClean="0"/>
              </a:p>
              <a:p>
                <a:endParaRPr lang="en-US" sz="2400" dirty="0" smtClean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41" y="712642"/>
                <a:ext cx="8453876" cy="4524315"/>
              </a:xfrm>
              <a:prstGeom prst="rect">
                <a:avLst/>
              </a:prstGeom>
              <a:blipFill>
                <a:blip r:embed="rId3"/>
                <a:stretch>
                  <a:fillRect l="-937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2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Vector Decoration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2050" name="Picture 2" descr="https://static1.squarespace.com/static/523c5c56e4b0abc2df5e163e/t/53957eb2e4b0f06b37cde432/1402306240182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9" y="682333"/>
            <a:ext cx="8886825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Vector Decoration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11266" name="Picture 2" descr="https://static1.squarespace.com/static/523c5c56e4b0abc2df5e163e/t/53958062e4b003747ed30c75/1402306667687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" y="580590"/>
            <a:ext cx="897255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4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Vector Rotation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12292" name="Picture 4" descr="https://static1.squarespace.com/static/523c5c56e4b0abc2df5e163e/t/5395a1b3e4b05bede087f1ef/1402315188156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52" y="3791684"/>
            <a:ext cx="7126674" cy="115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0382" y="1161717"/>
            <a:ext cx="72038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Be very clear in terms of rotation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670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Vector Rotation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12290" name="Picture 2" descr="https://static1.squarespace.com/static/523c5c56e4b0abc2df5e163e/t/539582ebe4b05bede087dc26/1402307308168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7" y="724328"/>
            <a:ext cx="897255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2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Pose Transformations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3112" y="1186430"/>
            <a:ext cx="82889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Be very clear about the pose transformation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14338" name="Picture 2" descr="https://static1.squarespace.com/static/523c5c56e4b0abc2df5e163e/t/5395a1d2e4b0534a362afecd/1402315219273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0" y="3263411"/>
            <a:ext cx="8466999" cy="13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Pose Transformations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pic>
        <p:nvPicPr>
          <p:cNvPr id="15362" name="Picture 2" descr="https://static1.squarespace.com/static/523c5c56e4b0abc2df5e163e/t/53958479e4b0de03610069aa/1402307706145/?format=10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" y="710909"/>
            <a:ext cx="88868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Kinematics Standards: Code implementation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3753810">
            <a:off x="4901238" y="1261466"/>
            <a:ext cx="678598" cy="701795"/>
            <a:chOff x="2273245" y="1054181"/>
            <a:chExt cx="308054" cy="418771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7846190" flipH="1">
              <a:off x="2425196" y="1316850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8" y="702143"/>
            <a:ext cx="1079893" cy="32866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3753810">
            <a:off x="3028470" y="838590"/>
            <a:ext cx="678598" cy="701795"/>
            <a:chOff x="2273245" y="1054181"/>
            <a:chExt cx="308054" cy="418771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7846190" flipH="1">
              <a:off x="2425196" y="1316850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91" name="Picture 1639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0" y="950273"/>
            <a:ext cx="1093588" cy="30323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rot="3753810">
            <a:off x="1325277" y="1760845"/>
            <a:ext cx="678598" cy="701795"/>
            <a:chOff x="2273245" y="1054181"/>
            <a:chExt cx="308054" cy="418771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7846190" flipH="1">
              <a:off x="2425196" y="1316850"/>
              <a:ext cx="4151" cy="3080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90" name="Picture 1638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90" y="2544677"/>
            <a:ext cx="1040767" cy="30323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828910" y="1880881"/>
            <a:ext cx="1127456" cy="755243"/>
            <a:chOff x="2050119" y="1054181"/>
            <a:chExt cx="493056" cy="330281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288912" y="1195388"/>
              <a:ext cx="254263" cy="1860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2050119" y="1171254"/>
              <a:ext cx="244617" cy="20908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293674" y="1054181"/>
              <a:ext cx="0" cy="33028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41" y="2764737"/>
            <a:ext cx="440879" cy="24919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00886" y="1071280"/>
            <a:ext cx="148127" cy="148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410" name="Picture 1640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77" y="1038271"/>
            <a:ext cx="390344" cy="184715"/>
          </a:xfrm>
          <a:prstGeom prst="rect">
            <a:avLst/>
          </a:prstGeom>
        </p:spPr>
      </p:pic>
      <p:cxnSp>
        <p:nvCxnSpPr>
          <p:cNvPr id="40" name="Straight Connector 39"/>
          <p:cNvCxnSpPr>
            <a:stCxn id="6" idx="4"/>
          </p:cNvCxnSpPr>
          <p:nvPr/>
        </p:nvCxnSpPr>
        <p:spPr>
          <a:xfrm>
            <a:off x="7374950" y="1219407"/>
            <a:ext cx="10889" cy="136603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6" idx="2"/>
          </p:cNvCxnSpPr>
          <p:nvPr/>
        </p:nvCxnSpPr>
        <p:spPr>
          <a:xfrm flipH="1">
            <a:off x="4939266" y="1145344"/>
            <a:ext cx="2361620" cy="296619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6" name="Curved Connector 16395"/>
          <p:cNvCxnSpPr/>
          <p:nvPr/>
        </p:nvCxnSpPr>
        <p:spPr>
          <a:xfrm>
            <a:off x="1594782" y="2013867"/>
            <a:ext cx="5780169" cy="622258"/>
          </a:xfrm>
          <a:prstGeom prst="curvedConnector3">
            <a:avLst/>
          </a:prstGeom>
          <a:ln w="38100">
            <a:solidFill>
              <a:schemeClr val="accent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8" name="Curved Connector 16397"/>
          <p:cNvCxnSpPr/>
          <p:nvPr/>
        </p:nvCxnSpPr>
        <p:spPr>
          <a:xfrm flipV="1">
            <a:off x="1442817" y="1021646"/>
            <a:ext cx="1491190" cy="909928"/>
          </a:xfrm>
          <a:prstGeom prst="curved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00" name="Curved Connector 16399"/>
          <p:cNvCxnSpPr/>
          <p:nvPr/>
        </p:nvCxnSpPr>
        <p:spPr>
          <a:xfrm>
            <a:off x="3297975" y="1003454"/>
            <a:ext cx="1530160" cy="365548"/>
          </a:xfrm>
          <a:prstGeom prst="curved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32" y="1776054"/>
            <a:ext cx="710893" cy="299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06" y="1382481"/>
            <a:ext cx="466960" cy="277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54" y="2354393"/>
            <a:ext cx="719606" cy="277039"/>
          </a:xfrm>
          <a:prstGeom prst="rect">
            <a:avLst/>
          </a:prstGeom>
        </p:spPr>
      </p:pic>
      <p:pic>
        <p:nvPicPr>
          <p:cNvPr id="16411" name="Picture 164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24" y="807222"/>
            <a:ext cx="683103" cy="224795"/>
          </a:xfrm>
          <a:prstGeom prst="rect">
            <a:avLst/>
          </a:prstGeom>
        </p:spPr>
      </p:pic>
      <p:pic>
        <p:nvPicPr>
          <p:cNvPr id="16412" name="Picture 4 2" descr="https://static1.squarespace.com/static/523c5c56e4b0abc2df5e163e/t/53959639e4b06ab19a5a079a/1402312251755/?format=1000w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2" y="3626897"/>
            <a:ext cx="8401564" cy="280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Moose Standards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02277" y="1157480"/>
          <a:ext cx="7370617" cy="4353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791">
                  <a:extLst>
                    <a:ext uri="{9D8B030D-6E8A-4147-A177-3AD203B41FA5}">
                      <a16:colId xmlns:a16="http://schemas.microsoft.com/office/drawing/2014/main" val="3916715705"/>
                    </a:ext>
                  </a:extLst>
                </a:gridCol>
                <a:gridCol w="3125328">
                  <a:extLst>
                    <a:ext uri="{9D8B030D-6E8A-4147-A177-3AD203B41FA5}">
                      <a16:colId xmlns:a16="http://schemas.microsoft.com/office/drawing/2014/main" val="1680611894"/>
                    </a:ext>
                  </a:extLst>
                </a:gridCol>
                <a:gridCol w="1513498">
                  <a:extLst>
                    <a:ext uri="{9D8B030D-6E8A-4147-A177-3AD203B41FA5}">
                      <a16:colId xmlns:a16="http://schemas.microsoft.com/office/drawing/2014/main" val="1603604334"/>
                    </a:ext>
                  </a:extLst>
                </a:gridCol>
              </a:tblGrid>
              <a:tr h="6408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Kinematics Tag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34550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Camera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Camera</a:t>
                      </a:r>
                      <a:r>
                        <a:rPr lang="en-US" baseline="0" dirty="0" smtClean="0"/>
                        <a:t> Lens Optical Center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950925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Landmark (Point) Frame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157819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Vehicle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Centre of Back</a:t>
                      </a:r>
                      <a:r>
                        <a:rPr lang="en-US" baseline="0" dirty="0" smtClean="0"/>
                        <a:t> Axle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344951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IMU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IMU Origin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877935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Antenna Phase Center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124568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 Lidar Point Frame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830105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Encoder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About</a:t>
                      </a:r>
                      <a:r>
                        <a:rPr lang="en-US" baseline="0" dirty="0" smtClean="0"/>
                        <a:t> axis of rotation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366241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Radar Center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303093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ECEF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Earth Centered Earth Fixed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63218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Localization</a:t>
                      </a:r>
                      <a:r>
                        <a:rPr lang="en-US" baseline="0" dirty="0" smtClean="0"/>
                        <a:t> Map Frame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08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3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Kinematics Overview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Preview for Part 2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471" y="6483927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0000"/>
                </a:solidFill>
              </a:rPr>
              <a:t>Arun</a:t>
            </a:r>
            <a:r>
              <a:rPr lang="en-GB" b="1" dirty="0" smtClean="0">
                <a:solidFill>
                  <a:srgbClr val="CC0000"/>
                </a:solidFill>
              </a:rPr>
              <a:t> Das 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GB" dirty="0">
                <a:solidFill>
                  <a:srgbClr val="CC0000"/>
                </a:solidFill>
              </a:rPr>
              <a:t>Waterloo Autonomous Vehicles Lab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495504" y="1353712"/>
            <a:ext cx="6559369" cy="49632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smtClean="0"/>
              <a:t>In depth derivations of the closed forms for </a:t>
            </a:r>
            <a:r>
              <a:rPr lang="en-US" sz="2400" dirty="0" err="1" smtClean="0"/>
              <a:t>exp</a:t>
            </a:r>
            <a:r>
              <a:rPr lang="en-US" sz="2400" dirty="0" smtClean="0"/>
              <a:t> and log maps on SO(3) and SE(3)</a:t>
            </a:r>
          </a:p>
          <a:p>
            <a:r>
              <a:rPr lang="en-US" sz="2400" dirty="0" err="1" smtClean="0"/>
              <a:t>Adjoint</a:t>
            </a:r>
            <a:r>
              <a:rPr lang="en-US" sz="2400" dirty="0" smtClean="0"/>
              <a:t> mapping and representations</a:t>
            </a:r>
          </a:p>
          <a:p>
            <a:r>
              <a:rPr lang="en-US" sz="2400" dirty="0" smtClean="0"/>
              <a:t>Defining “distance” between group elements</a:t>
            </a:r>
          </a:p>
          <a:p>
            <a:r>
              <a:rPr lang="en-US" sz="2400" dirty="0" smtClean="0"/>
              <a:t>Differential Calculus on SO(3) and SE(3)</a:t>
            </a:r>
          </a:p>
          <a:p>
            <a:r>
              <a:rPr lang="en-US" sz="2400" dirty="0" smtClean="0"/>
              <a:t>Implementation using wave::kinematics</a:t>
            </a:r>
          </a:p>
          <a:p>
            <a:r>
              <a:rPr lang="en-US" sz="2400" dirty="0" smtClean="0"/>
              <a:t>Building residual terms using wave::kinematics</a:t>
            </a:r>
          </a:p>
          <a:p>
            <a:endParaRPr lang="en-US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59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US" dirty="0" smtClean="0"/>
              <a:t>Rings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0741" y="712642"/>
                <a:ext cx="8453876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 </a:t>
                </a:r>
                <a:r>
                  <a:rPr lang="en-US" sz="2400" b="1" dirty="0" smtClean="0"/>
                  <a:t>ring, </a:t>
                </a:r>
                <a:r>
                  <a:rPr lang="en-US" sz="2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b="1" dirty="0" smtClean="0"/>
                  <a:t>,</a:t>
                </a:r>
                <a:r>
                  <a:rPr lang="en-US" sz="2400" dirty="0" smtClean="0"/>
                  <a:t> is set of elements with two operations, +: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400" b="1" i="1">
                        <a:latin typeface="Cambria Math"/>
                      </a:rPr>
                      <m:t>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400" b="1" i="1">
                        <a:latin typeface="Cambria Math"/>
                      </a:rPr>
                      <m:t> 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∘: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400" b="1" i="1">
                        <a:latin typeface="Cambria Math"/>
                      </a:rPr>
                      <m:t>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400" b="1" i="1">
                        <a:latin typeface="Cambria Math"/>
                      </a:rPr>
                      <m:t> 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4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which satisfy the following axioms for </a:t>
                </a:r>
                <a:r>
                  <a:rPr lang="en-US" sz="2400" dirty="0"/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i="1">
                        <a:latin typeface="Cambria Math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dirty="0" smtClean="0"/>
                  <a:t>:</a:t>
                </a:r>
              </a:p>
              <a:p>
                <a:r>
                  <a:rPr lang="en-US" sz="2400" dirty="0" smtClean="0"/>
                  <a:t>	(</a:t>
                </a:r>
                <a:r>
                  <a:rPr lang="en-US" sz="2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 smtClean="0"/>
                  <a:t>, +) is an Abelian Group ( a group for which </a:t>
                </a:r>
                <a:r>
                  <a:rPr lang="en-US" sz="2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 smtClean="0"/>
                  <a:t>)</a:t>
                </a:r>
                <a:endParaRPr lang="en-US" sz="2400" dirty="0"/>
              </a:p>
              <a:p>
                <a:endParaRPr lang="en-US" sz="2400" dirty="0" smtClean="0"/>
              </a:p>
              <a:p>
                <a:r>
                  <a:rPr lang="en-US" sz="2400" dirty="0"/>
                  <a:t>	</a:t>
                </a:r>
                <a:r>
                  <a:rPr lang="en-US" sz="2400" dirty="0" smtClean="0"/>
                  <a:t>(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∘ </m:t>
                    </m:r>
                  </m:oMath>
                </a14:m>
                <a:r>
                  <a:rPr lang="en-US" sz="2400" dirty="0" smtClean="0"/>
                  <a:t>) is associative:</a:t>
                </a: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∘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/>
                          </a:rPr>
                          <m:t>∘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/>
                          </a:rPr>
                          <m:t>∘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/>
                      </a:rPr>
                      <m:t>∘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	 </a:t>
                </a:r>
                <a:r>
                  <a:rPr lang="en-US" sz="2400" dirty="0" smtClean="0"/>
                  <a:t>Multiplication is distributive w.r.t. addition</a:t>
                </a:r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 smtClean="0"/>
                  <a:t>		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i="1" smtClean="0">
                        <a:latin typeface="Cambria Math"/>
                      </a:rPr>
                      <m:t>∘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/>
                          </a:rPr>
                          <m:t>∘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∘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In fact, integers are actually a ring </a:t>
                </a:r>
              </a:p>
              <a:p>
                <a:r>
                  <a:rPr lang="en-US" sz="2400" dirty="0"/>
                  <a:t>	</a:t>
                </a:r>
                <a:r>
                  <a:rPr lang="en-US" sz="2400" dirty="0" smtClean="0"/>
                  <a:t>( a group with these extra properties)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41" y="712642"/>
                <a:ext cx="8453876" cy="4893647"/>
              </a:xfrm>
              <a:prstGeom prst="rect">
                <a:avLst/>
              </a:prstGeom>
              <a:blipFill>
                <a:blip r:embed="rId3"/>
                <a:stretch>
                  <a:fillRect l="-1081" t="-1121" r="-288" b="-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938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472" y="-2"/>
            <a:ext cx="87491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</a:rPr>
              <a:t>Transformations</a:t>
            </a:r>
            <a:r>
              <a:rPr lang="en-GB" dirty="0" smtClean="0">
                <a:solidFill>
                  <a:srgbClr val="CC0000"/>
                </a:solidFill>
                <a:latin typeface="+mj-lt"/>
              </a:rPr>
              <a:t>| </a:t>
            </a:r>
            <a:r>
              <a:rPr lang="en-US" dirty="0" smtClean="0"/>
              <a:t>Fields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255" y="384463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471" y="6483927"/>
            <a:ext cx="88426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b="23294"/>
          <a:stretch/>
        </p:blipFill>
        <p:spPr>
          <a:xfrm>
            <a:off x="7659911" y="6494320"/>
            <a:ext cx="1484091" cy="3636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0741" y="712642"/>
                <a:ext cx="8453876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 </a:t>
                </a:r>
                <a:r>
                  <a:rPr lang="en-US" sz="2400" b="1" dirty="0" smtClean="0"/>
                  <a:t>field, </a:t>
                </a:r>
                <a:r>
                  <a:rPr lang="en-US" sz="2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400" b="1" dirty="0" smtClean="0"/>
                  <a:t>,</a:t>
                </a:r>
                <a:r>
                  <a:rPr lang="en-US" sz="2400" dirty="0" smtClean="0"/>
                  <a:t> is set of elements with two operations, +: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2400" b="1" i="1">
                        <a:latin typeface="Cambria Math"/>
                      </a:rPr>
                      <m:t>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2400" b="1" i="1">
                        <a:latin typeface="Cambria Math"/>
                      </a:rPr>
                      <m:t> 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∘: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2400" b="1" i="1">
                        <a:latin typeface="Cambria Math"/>
                      </a:rPr>
                      <m:t>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2400" b="1" i="1">
                        <a:latin typeface="Cambria Math"/>
                      </a:rPr>
                      <m:t> 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24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which satisfy the following axioms for </a:t>
                </a:r>
                <a:r>
                  <a:rPr lang="en-US" sz="2400" dirty="0"/>
                  <a:t>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/>
                      </a:rPr>
                      <m:t>∈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sz="2400" dirty="0" smtClean="0"/>
                  <a:t>:</a:t>
                </a:r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	(</a:t>
                </a:r>
                <a:r>
                  <a:rPr lang="en-US" sz="2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400" dirty="0" smtClean="0"/>
                  <a:t>, +) is an Abelian Group ( a group for which </a:t>
                </a:r>
                <a:r>
                  <a:rPr lang="en-US" sz="2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 smtClean="0"/>
                  <a:t>)</a:t>
                </a:r>
                <a:endParaRPr lang="en-US" sz="2400" dirty="0"/>
              </a:p>
              <a:p>
                <a:endParaRPr lang="en-US" sz="2400" dirty="0" smtClean="0"/>
              </a:p>
              <a:p>
                <a:r>
                  <a:rPr lang="en-US" sz="2400" dirty="0"/>
                  <a:t>	</a:t>
                </a:r>
                <a:r>
                  <a:rPr lang="en-US" sz="2400" dirty="0" smtClean="0"/>
                  <a:t>(</a:t>
                </a:r>
                <a:r>
                  <a:rPr lang="en-US" sz="2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∘</m:t>
                    </m:r>
                  </m:oMath>
                </a14:m>
                <a:r>
                  <a:rPr lang="en-US" sz="2400" dirty="0"/>
                  <a:t>) is an Abelian Group ( a group for which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∘ </m:t>
                    </m:r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∘ </m:t>
                    </m:r>
                  </m:oMath>
                </a14:m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/>
                  <a:t>)</a:t>
                </a:r>
              </a:p>
              <a:p>
                <a:endParaRPr lang="en-US" sz="2400" dirty="0" smtClean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Rational numbers, real numbers and complex numbers are all fields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41" y="712642"/>
                <a:ext cx="8453876" cy="4154984"/>
              </a:xfrm>
              <a:prstGeom prst="rect">
                <a:avLst/>
              </a:prstGeom>
              <a:blipFill>
                <a:blip r:embed="rId3"/>
                <a:stretch>
                  <a:fillRect l="-1081" t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42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50.7312"/>
  <p:tag name="LATEXADDIN" val="\documentclass{article}&#10;\usepackage{amsmath}&#10;\pagestyle{empty}&#10;\begin{document}&#10;&#10;$\mathcal{F}_{L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C2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10.7236"/>
  <p:tag name="LATEXADDIN" val="\documentclass{article}&#10;\usepackage{amsmath}&#10;\pagestyle{empty}&#10;\begin{document}&#10;&#10;$\mathcal{F}_{C3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12.2235"/>
  <p:tag name="LATEXADDIN" val="\documentclass{article}&#10;\usepackage{amsmath}&#10;\pagestyle{empty}&#10;\begin{document}&#10;&#10;$\mathcal{F}_{C4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C5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61.9798"/>
  <p:tag name="LATEXADDIN" val="\documentclass{article}&#10;\usepackage{amsmath}&#10;\pagestyle{empty}&#10;\begin{document}&#10;&#10;$\mathcal{F}_{E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"/>
  <p:tag name="ORIGINALWIDTH" val="146.25"/>
  <p:tag name="LATEXADDIN" val="\documentclass{article}&#10;\usepackage{amsmath}&#10;\usepackage{amsfonts}&#10;\pagestyle{empty}&#10;\begin{document}&#10;&#10;&#10;$\mathbb{R}^n$&#10;&#10;\end{document}"/>
  <p:tag name="IGUANATEXSIZE" val="20"/>
  <p:tag name="IGUANATEXCURSOR" val="1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5.75"/>
  <p:tag name="ORIGINALWIDTH" val="468"/>
  <p:tag name="LATEXADDIN" val="\documentclass{article}&#10;\usepackage{amsmath}&#10;\pagestyle{empty}&#10;\begin{document}&#10;&#10;\begin{align*}&#10;G &amp;\mapsto G \\&#10; g &amp;\mapsto g^{-1}&#10;\end{align*}&#10;&#10;\end{document}"/>
  <p:tag name="IGUANATEXSIZE" val="20"/>
  <p:tag name="IGUANATEXCURSOR" val="14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5.25"/>
  <p:tag name="ORIGINALWIDTH" val="757.5"/>
  <p:tag name="LATEXADDIN" val="\documentclass{article}&#10;\usepackage{amsmath}&#10;\pagestyle{empty}&#10;\begin{document}&#10;&#10;\begin{align*}&#10;G \times G &amp;\mapsto G \\&#10; (g,h) &amp;\mapsto g\cdot h&#10;\end{align*}&#10;&#10;\end{document}"/>
  <p:tag name="IGUANATEXSIZE" val="20"/>
  <p:tag name="IGUANATEXCURSOR" val="1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5.9655"/>
  <p:tag name="LATEXADDIN" val="\documentclass{article}&#10;\usepackage{amsmath}&#10;\pagestyle{empty}&#10;\begin{document}&#10;&#10;&#10;$(C^{\infty})$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9813"/>
  <p:tag name="ORIGINALWIDTH" val="2839.145"/>
  <p:tag name="LATEXADDIN" val="\documentclass{article}&#10;\usepackage{amsmath}&#10;\usepackage{amsfonts}&#10;\pagestyle{empty}&#10;\begin{document}&#10;&#10;&#10;$\mathbb{SO}(3) = \left\{ R \in \mathbb{R}^{3\times3} : R^{\top}R = I = RR^{\top}, \det (R) = &#10;1  \right\}$&#10;&#10;\end{document}"/>
  <p:tag name="IGUANATEXSIZE" val="20"/>
  <p:tag name="IGUANATEXCURSOR" val="1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4.7244"/>
  <p:tag name="LATEXADDIN" val="\documentclass{article}&#10;\usepackage{amsmath}&#10;\pagestyle{empty}&#10;\begin{document}&#10;&#10;$\mathcal{F}_{R1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712"/>
  <p:tag name="ORIGINALWIDTH" val="2978.628"/>
  <p:tag name="LATEXADDIN" val="\documentclass{article}&#10;\usepackage{amsmath}&#10;\usepackage{amsfonts}&#10;\pagestyle{empty}&#10;\begin{document}&#10;&#10;\begin{equation*}&#10;\mathbb{SE}(3) = \left\{ T \in \mathbb{R}^{4\times4},&#10;\left[&#10;\begin{array}{c|c}&#10;R &amp; t \\&#10;\hline&#10;0^{1 \times 3} &amp; 1&#10;\end{array}&#10;\right]&#10;: R \in \mathbb{SO}(3), t \in \mathbb{R}^3 \right\}&#10;\end{equation*}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497.9377"/>
  <p:tag name="LATEXADDIN" val="\documentclass{article}&#10;\usepackage{amsmath}&#10;\usepackage{amsfonts}&#10;\pagestyle{empty}&#10;\begin{document}&#10;&#10;$\mathbb{R}^n \mapsto \mathbb{R}^n $&#10;&#10;&#10;\end{document}"/>
  <p:tag name="IGUANATEXSIZE" val="20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0.6712"/>
  <p:tag name="LATEXADDIN" val="\documentclass{article}&#10;\usepackage{amsmath}&#10;\usepackage{amsfonts}&#10;\pagestyle{empty}&#10;\begin{document}&#10;&#10;$ x \mapsto Ax + b $&#10;&#10;&#10;\end{document}"/>
  <p:tag name="IGUANATEXSIZE" val="20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609.6738"/>
  <p:tag name="LATEXADDIN" val="\documentclass{article}&#10;\usepackage{amsmath}&#10;\usepackage{amsfonts}&#10;\pagestyle{empty}&#10;\begin{document}&#10;&#10;\begin{equation*}&#10; \mathbb{SO}(3) \times \mathbb{R}^3&#10;\end{equation*}&#10;&#10;\end{document}"/>
  <p:tag name="IGUANATEXSIZE" val="20"/>
  <p:tag name="IGUANATEXCURSOR" val="1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79.1901"/>
  <p:tag name="LATEXADDIN" val="\documentclass{article}&#10;\usepackage{amsmath}&#10;\pagestyle{empty}&#10;\begin{document}&#10;&#10;&#10;$x \in E(n)$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00.1875"/>
  <p:tag name="LATEXADDIN" val="\documentclass{article}&#10;\usepackage{amsmath}&#10;\pagestyle{empty}&#10;\begin{document}&#10;&#10;&#10;$A \in O(n)$&#10;&#10;\end{document}"/>
  <p:tag name="IGUANATEXSIZE" val="20"/>
  <p:tag name="IGUANATEXCURSOR" val="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335.2081"/>
  <p:tag name="LATEXADDIN" val="\documentclass{article}&#10;\usepackage{amsmath}&#10;\usepackage{amsfonts}&#10;\pagestyle{empty}&#10;\begin{document}&#10;&#10;&#10;$b \in \mathbb{R}^3$&#10;&#10;\end{document}"/>
  <p:tag name="IGUANATEXSIZE" val="20"/>
  <p:tag name="IGUANATEXCURSOR" val="1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5"/>
  <p:tag name="ORIGINALWIDTH" val="261"/>
  <p:tag name="LATEXADDIN" val="\documentclass{article}&#10;\usepackage{amsmath}&#10;\usepackage{amsfonts}&#10;\pagestyle{empty}&#10;\begin{document}&#10;&#10;&#10;$\mathbb{R}^{3\times3}$&#10;&#10;\end{document}"/>
  <p:tag name="IGUANATEXSIZE" val="20"/>
  <p:tag name="IGUANATEXCURSOR" val="1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9813"/>
  <p:tag name="ORIGINALWIDTH" val="2839.145"/>
  <p:tag name="LATEXADDIN" val="\documentclass{article}&#10;\usepackage{amsmath}&#10;\usepackage{amsfonts}&#10;\pagestyle{empty}&#10;\begin{document}&#10;&#10;&#10;$\mathbb{SO}(3) = \left\{ R \in \mathbb{R}^{3\times3} : R^{\top}R = I = RR^{\top}, \det (R) = &#10;1  \right\}$&#10;&#10;\end{document}"/>
  <p:tag name="IGUANATEXSIZE" val="20"/>
  <p:tag name="IGUANATEXCURSOR" val="1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.75"/>
  <p:tag name="ORIGINALWIDTH" val="55.5"/>
  <p:tag name="LATEXADDIN" val="\documentclass{article}&#10;\usepackage{amsmath}&#10;\usepackage{eufrak}&#10;\pagestyle{empty}&#10;\begin{document}&#10;&#10;&#10;$\mathfrak{g}$&#10;&#10;\end{document}"/>
  <p:tag name="IGUANATEXSIZE" val="20"/>
  <p:tag name="IGUANATEXCURSOR" val="1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7.724"/>
  <p:tag name="LATEXADDIN" val="\documentclass{article}&#10;\usepackage{amsmath}&#10;\pagestyle{empty}&#10;\begin{document}&#10;&#10;$\mathcal{F}_{R2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811.5"/>
  <p:tag name="LATEXADDIN" val="\documentclass{article}&#10;\usepackage{amsmath}&#10;\usepackage{eufrak}&#10;\pagestyle{empty}&#10;\begin{document}&#10;&#10;&#10;$[\cdot,\cdot] : \mathfrak{g} \times \mathfrak{g} \mapsto \mathfrak{g}$&#10;&#10;\end{document}"/>
  <p:tag name="IGUANATEXSIZE" val="20"/>
  <p:tag name="IGUANATEXCURSOR" val="1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720"/>
  <p:tag name="LATEXADDIN" val="\documentclass{article}&#10;\usepackage{amsmath}&#10;\usepackage{eufrak}&#10;\pagestyle{empty}&#10;\begin{document}&#10;&#10;&#10;$[a,b] : ab-ba$&#10;&#10;\end{document}"/>
  <p:tag name="IGUANATEXSIZE" val="20"/>
  <p:tag name="IGUANATEXCURSOR" val="1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"/>
  <p:tag name="ORIGINALWIDTH" val="58.5"/>
  <p:tag name="LATEXADDIN" val="\documentclass{article}&#10;\usepackage{amsmath}&#10;\pagestyle{empty}&#10;\begin{document}&#10;&#10;$I$&#10;&#10;&#10;\end{document}"/>
  <p:tag name="IGUANATEXSIZE" val="20"/>
  <p:tag name="IGUANATEXCURSOR" val="8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.75"/>
  <p:tag name="ORIGINALWIDTH" val="290.25"/>
  <p:tag name="LATEXADDIN" val="\documentclass{article}&#10;\usepackage{amsmath}&#10;\usepackage{eufrak}&#10;\pagestyle{empty}&#10;\begin{document}&#10;&#10;&#10;$ \omega \in \mathfrak{g}$&#10;&#10;\end{document}"/>
  <p:tag name="IGUANATEXSIZE" val="20"/>
  <p:tag name="IGUANATEXCURSOR" val="1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"/>
  <p:tag name="ORIGINALWIDTH" val="479.25"/>
  <p:tag name="LATEXADDIN" val="\documentclass{article}&#10;\usepackage{amsmath}&#10;\pagestyle{empty}&#10;\begin{document}&#10;&#10;&#10;$\frac{dR}{dt} = R\omega$&#10;&#10;\end{document}"/>
  <p:tag name="IGUANATEXSIZE" val="20"/>
  <p:tag name="IGUANATEXCURSOR" val="10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5"/>
  <p:tag name="ORIGINALWIDTH" val="554.25"/>
  <p:tag name="LATEXADDIN" val="\documentclass{article}&#10;\usepackage{amsmath}&#10;\pagestyle{empty}&#10;\begin{document}&#10;&#10;&#10;$R(t) = e^{t\omega}$&#10;&#10;\end{document}"/>
  <p:tag name="IGUANATEXSIZE" val="20"/>
  <p:tag name="IGUANATEXCURSOR" val="10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478.5"/>
  <p:tag name="LATEXADDIN" val="\documentclass{article}&#10;\usepackage{amsmath}&#10;\pagestyle{empty}&#10;\begin{document}&#10;&#10;$R(0)=I$&#10;&#10;&#10;\end{document}"/>
  <p:tag name="IGUANATEXSIZE" val="20"/>
  <p:tag name="IGUANATEXCURSOR" val="8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789.75"/>
  <p:tag name="LATEXADDIN" val="\documentclass{article}&#10;\usepackage{amsmath}&#10;\usepackage{amsfonts}&#10;\pagestyle{empty}&#10;\begin{document}&#10;&#10;&#10;$\mathbf{so}(3) \mapsto \mathbb{SO}(3)$&#10;&#10;\end{document}"/>
  <p:tag name="IGUANATEXSIZE" val="20"/>
  <p:tag name="IGUANATEXCURSOR" val="1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.75"/>
  <p:tag name="ORIGINALWIDTH" val="393"/>
  <p:tag name="LATEXADDIN" val="\documentclass{article}&#10;\usepackage{amsmath}&#10;\usepackage{amsfonts}&#10;\pagestyle{empty}&#10;\begin{document}&#10;&#10;&#10;$\omega \mapsto e^{\omega}$&#10;&#10;\end{document}"/>
  <p:tag name="IGUANATEXSIZE" val="20"/>
  <p:tag name="IGUANATEXCURSOR" val="13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5"/>
  <p:tag name="ORIGINALWIDTH" val="554.25"/>
  <p:tag name="LATEXADDIN" val="\documentclass{article}&#10;\usepackage{amsmath}&#10;\pagestyle{empty}&#10;\begin{document}&#10;&#10;&#10;$R(t) = e^{t\omega}$&#10;&#10;\end{document}"/>
  <p:tag name="IGUANATEXSIZE" val="20"/>
  <p:tag name="IGUANATEXCURSOR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8.4739"/>
  <p:tag name="LATEXADDIN" val="\documentclass{article}&#10;\usepackage{amsmath}&#10;\pagestyle{empty}&#10;\begin{document}&#10;&#10;$\mathcal{F}_{R3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5"/>
  <p:tag name="ORIGINALWIDTH" val="133.5"/>
  <p:tag name="LATEXADDIN" val="\documentclass{article}&#10;\usepackage{amsmath}&#10;\usepackage{amsfonts}&#10;\pagestyle{empty}&#10;\begin{document}&#10;&#10;&#10;$\mathbb{R}^3$&#10;&#10;\end{document}"/>
  <p:tag name="IGUANATEXSIZE" val="20"/>
  <p:tag name="IGUANATEXCURSOR" val="10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8.5"/>
  <p:tag name="ORIGINALWIDTH" val="1041.75"/>
  <p:tag name="LATEXADDIN" val="\documentclass{article}&#10;\usepackage{amsmath}&#10;\pagestyle{empty}&#10;\begin{document}&#10;&#10;&#10;$\omega$ : axis of rotation&#10;&#10;\end{document}"/>
  <p:tag name="IGUANATEXSIZE" val="20"/>
  <p:tag name="IGUANATEXCURSOR" val="10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767"/>
  <p:tag name="LATEXADDIN" val="\documentclass{article}&#10;\usepackage{amsmath}&#10;\pagestyle{empty}&#10;\begin{document}&#10;&#10;&#10;$\theta = || \omega ||$ : magnitude of rotation&#10;&#10;\end{document}"/>
  <p:tag name="IGUANATEXSIZE" val="20"/>
  <p:tag name="IGUANATEXCURSOR" val="11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202.25"/>
  <p:tag name="LATEXADDIN" val="\documentclass{article}&#10;\usepackage{amsmath}&#10;\usepackage{amsfonts}&#10;\pagestyle{empty}&#10;\begin{document}&#10;&#10;$\mbox{ln}(\mathbf{R}) : \mathbb{SO}(3) \mapsto \mathbf{so}(3)$&#10;&#10;&#10;\end{document}"/>
  <p:tag name="IGUANATEXSIZE" val="20"/>
  <p:tag name="IGUANATEXCURSOR" val="16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5"/>
  <p:tag name="ORIGINALWIDTH" val="285.75"/>
  <p:tag name="LATEXADDIN" val="\documentclass{article}&#10;\usepackage{amsmath}&#10;\usepackage{amsfonts}&#10;\pagestyle{empty}&#10;\begin{document}&#10;&#10;$\omega_{\times}=$&#10;&#10;&#10;\end{document}"/>
  <p:tag name="IGUANATEXSIZE" val="20"/>
  <p:tag name="IGUANATEXCURSOR" val="1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"/>
  <p:tag name="ORIGINALWIDTH" val="219.75"/>
  <p:tag name="LATEXADDIN" val="\documentclass{article}&#10;\usepackage{amsmath}&#10;\usepackage{amsfonts}&#10;\pagestyle{empty}&#10;\begin{document}&#10;&#10;$\mathbf{T} = $&#10;&#10;&#10;\end{document}"/>
  <p:tag name="IGUANATEXSIZE" val="20"/>
  <p:tag name="IGUANATEXCURSOR" val="11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174.5"/>
  <p:tag name="LATEXADDIN" val="\documentclass{article}&#10;\usepackage{amsmath}&#10;\usepackage{amsfonts}&#10;\pagestyle{empty}&#10;\begin{document}&#10;&#10;$\mbox{ln}(\mathbf{T}) : \mathbb{SE}(3) \mapsto \mathbf{se}(3)$&#10;&#10;&#10;\end{document}"/>
  <p:tag name="IGUANATEXSIZE" val="20"/>
  <p:tag name="IGUANATEXCURSOR" val="16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560.25"/>
  <p:tag name="LATEXADDIN" val="\documentclass{article}&#10;\usepackage{amsmath}&#10;\usepackage{amsfonts}&#10;\pagestyle{empty}&#10;\begin{document}&#10;&#10;$\mathbf{T} \mapsto [\mathbf{u},\mathbf{\omega}]$&#10;&#10;&#10;\end{document}"/>
  <p:tag name="IGUANATEXSIZE" val="20"/>
  <p:tag name="IGUANATEXCURSOR" val="15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89.98874"/>
  <p:tag name="LATEXADDIN" val="\documentclass{article}&#10;\usepackage{amsmath}&#10;\pagestyle{empty}&#10;\begin{document}&#10;&#10;$R$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99063"/>
  <p:tag name="ORIGINALWIDTH" val="138.7327"/>
  <p:tag name="LATEXADDIN" val="\documentclass{article}&#10;\usepackage{amsmath}&#10;\pagestyle{empty}&#10;\begin{document}&#10;&#10;$\omega_{\times}$&#10;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R4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"/>
  <p:tag name="ORIGINALWIDTH" val="219.75"/>
  <p:tag name="LATEXADDIN" val="\documentclass{article}&#10;\usepackage{amsmath}&#10;\usepackage{amsfonts}&#10;\pagestyle{empty}&#10;\begin{document}&#10;&#10;$\mathbf{T} = $&#10;&#10;&#10;\end{document}"/>
  <p:tag name="IGUANATEXSIZE" val="20"/>
  <p:tag name="IGUANATEXCURSOR" val="11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50.7312"/>
  <p:tag name="LATEXADDIN" val="\documentclass{article}&#10;\usepackage{amsmath}&#10;\pagestyle{empty}&#10;\begin{document}&#10;&#10;$\mathcal{F}_{L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4.7244"/>
  <p:tag name="LATEXADDIN" val="\documentclass{article}&#10;\usepackage{amsmath}&#10;\pagestyle{empty}&#10;\begin{document}&#10;&#10;$\mathcal{F}_{R1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7.724"/>
  <p:tag name="LATEXADDIN" val="\documentclass{article}&#10;\usepackage{amsmath}&#10;\pagestyle{empty}&#10;\begin{document}&#10;&#10;$\mathcal{F}_{R2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8.4739"/>
  <p:tag name="LATEXADDIN" val="\documentclass{article}&#10;\usepackage{amsmath}&#10;\pagestyle{empty}&#10;\begin{document}&#10;&#10;$\mathcal{F}_{R3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R4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34.9832"/>
  <p:tag name="LATEXADDIN" val="\documentclass{article}&#10;\usepackage{amsmath}&#10;\pagestyle{empty}&#10;\begin{document}&#10;&#10;$\mathcal{F}_{I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2.7297"/>
  <p:tag name="LATEXADDIN" val="\documentclass{article}&#10;\usepackage{amsmath}&#10;\pagestyle{empty}&#10;\begin{document}&#10;&#10;$\mathcal{F}_{V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1.2298"/>
  <p:tag name="LATEXADDIN" val="\documentclass{article}&#10;\usepackage{amsmath}&#10;\pagestyle{empty}&#10;\begin{document}&#10;&#10;$\mathcal{F}_{G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6.9741"/>
  <p:tag name="LATEXADDIN" val="\documentclass{article}&#10;\usepackage{amsmath}&#10;\pagestyle{empty}&#10;\begin{document}&#10;&#10;$\mathcal{F}_{C1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34.9832"/>
  <p:tag name="LATEXADDIN" val="\documentclass{article}&#10;\usepackage{amsmath}&#10;\pagestyle{empty}&#10;\begin{document}&#10;&#10;$\mathcal{F}_{I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C2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10.7236"/>
  <p:tag name="LATEXADDIN" val="\documentclass{article}&#10;\usepackage{amsmath}&#10;\pagestyle{empty}&#10;\begin{document}&#10;&#10;$\mathcal{F}_{C3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12.2235"/>
  <p:tag name="LATEXADDIN" val="\documentclass{article}&#10;\usepackage{amsmath}&#10;\pagestyle{empty}&#10;\begin{document}&#10;&#10;$\mathcal{F}_{C4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9.9738"/>
  <p:tag name="LATEXADDIN" val="\documentclass{article}&#10;\usepackage{amsmath}&#10;\pagestyle{empty}&#10;\begin{document}&#10;&#10;$\mathcal{F}_{C5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61.9798"/>
  <p:tag name="LATEXADDIN" val="\documentclass{article}&#10;\usepackage{amsmath}&#10;\pagestyle{empty}&#10;\begin{document}&#10;&#10;$\mathcal{F}_{E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87.4765"/>
  <p:tag name="LATEXADDIN" val="\documentclass{article}&#10;\usepackage{amsmath}&#10;\pagestyle{empty}&#10;\begin{document}&#10;&#10;$\mathcal{F}_{M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60.4799"/>
  <p:tag name="LATEXADDIN" val="\documentclass{article}&#10;\usepackage{amsmath}&#10;\pagestyle{empty}&#10;\begin{document}&#10;&#10;$\mathcal{F}_{P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60.4799"/>
  <p:tag name="LATEXADDIN" val="\documentclass{article}&#10;\usepackage{amsmath}&#10;\pagestyle{empty}&#10;\begin{document}&#10;&#10;$\mathcal{F}_{F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6"/>
  <p:tag name="ORIGINALWIDTH" val="414"/>
  <p:tag name="LATEXADDIN" val="\documentclass{article}&#10;\usepackage{amsmath}&#10;\pagestyle{empty}&#10;\begin{document}&#10;&#10;$T_{{C_k}{C_{k+1}}}$&#10;&#10;&#10;\end{document}"/>
  <p:tag name="IGUANATEXSIZE" val="20"/>
  <p:tag name="IGUANATEXCURSOR" val="9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6.25"/>
  <p:tag name="ORIGINALWIDTH" val="419.25"/>
  <p:tag name="LATEXADDIN" val="\documentclass{article}&#10;\usepackage{amsmath}&#10;\pagestyle{empty}&#10;\begin{document}&#10;&#10;$T_{{C_{k-1}}{C_{k}}}$&#10;&#10;&#10;\end{document}"/>
  <p:tag name="IGUANATEXSIZE" val="20"/>
  <p:tag name="IGUANATEXCURSOR" val="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2.7297"/>
  <p:tag name="LATEXADDIN" val="\documentclass{article}&#10;\usepackage{amsmath}&#10;\pagestyle{empty}&#10;\begin{document}&#10;&#10;$\mathcal{F}_{V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6.25"/>
  <p:tag name="ORIGINALWIDTH" val="399"/>
  <p:tag name="LATEXADDIN" val="\documentclass{article}&#10;\usepackage{amsmath}&#10;\pagestyle{empty}&#10;\begin{document}&#10;&#10;$T_{{W}{C_{k-1}}}$&#10;&#10;&#10;\end{document}"/>
  <p:tag name="IGUANATEXSIZE" val="20"/>
  <p:tag name="IGUANATEXCURSOR" val="9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.25"/>
  <p:tag name="ORIGINALWIDTH" val="189.75"/>
  <p:tag name="LATEXADDIN" val="\documentclass{article}&#10;\usepackage{amsmath}&#10;\pagestyle{empty}&#10;\begin{document}&#10;&#10;$\mathcal{F}_{W}$&#10;&#10;&#10;\end{document}"/>
  <p:tag name="IGUANATEXSIZE" val="20"/>
  <p:tag name="IGUANATEXCURSOR" val="9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.5"/>
  <p:tag name="ORIGINALWIDTH" val="168"/>
  <p:tag name="LATEXADDIN" val="\documentclass{article}&#10;\usepackage{amsmath}&#10;\pagestyle{empty}&#10;\begin{document}&#10;&#10;${}_{W}p$&#10;&#10;&#10;\end{document}"/>
  <p:tag name="IGUANATEXSIZE" val="20"/>
  <p:tag name="IGUANATEXCURSOR" val="8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9839"/>
  <p:tag name="ORIGINALWIDTH" val="305.9617"/>
  <p:tag name="LATEXADDIN" val="\documentclass{article}&#10;\usepackage{amsmath}&#10;\pagestyle{empty}&#10;\begin{document}&#10;&#10;$\mathcal{F}_{C_{k+1}}$&#10;&#10;&#10;\end{document}"/>
  <p:tag name="IGUANATEXSIZE" val="20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351"/>
  <p:tag name="ORIGINALWIDTH" val="200.9749"/>
  <p:tag name="LATEXADDIN" val="\documentclass{article}&#10;\usepackage{amsmath}&#10;\pagestyle{empty}&#10;\begin{document}&#10;&#10;$\mathcal{F}_{C_{k}}$&#10;&#10;&#10;\end{document}"/>
  <p:tag name="IGUANATEXSIZE" val="20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351"/>
  <p:tag name="ORIGINALWIDTH" val="309.7113"/>
  <p:tag name="LATEXADDIN" val="\documentclass{article}&#10;\usepackage{amsmath}&#10;\pagestyle{empty}&#10;\begin{document}&#10;&#10;$\mathcal{F}_{C_{k-1}}$&#10;&#10;&#10;\end{document}"/>
  <p:tag name="IGUANATEXSIZE" val="20"/>
  <p:tag name="IGUANATEXCURSOR" val="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.75"/>
  <p:tag name="ORIGINALWIDTH" val="294"/>
  <p:tag name="LATEXADDIN" val="\documentclass{article}&#10;\usepackage{amsmath}&#10;\pagestyle{empty}&#10;\begin{document}&#10;&#10;${}_{C_{k+1}}p$&#10;&#10;&#10;\end{document}"/>
  <p:tag name="IGUANATEXSIZE" val="20"/>
  <p:tag name="IGUANATEXCURSOR" val="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1.2298"/>
  <p:tag name="LATEXADDIN" val="\documentclass{article}&#10;\usepackage{amsmath}&#10;\pagestyle{empty}&#10;\begin{document}&#10;&#10;$\mathcal{F}_{G}$&#10;&#10;&#10;\end{document}"/>
  <p:tag name="IGUANATEXSIZE" val="2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06.9741"/>
  <p:tag name="LATEXADDIN" val="\documentclass{article}&#10;\usepackage{amsmath}&#10;\pagestyle{empty}&#10;\begin{document}&#10;&#10;$\mathcal{F}_{C1}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5216</TotalTime>
  <Words>2539</Words>
  <Application>Microsoft Office PowerPoint</Application>
  <PresentationFormat>On-screen Show (4:3)</PresentationFormat>
  <Paragraphs>918</Paragraphs>
  <Slides>78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Arial</vt:lpstr>
      <vt:lpstr>Calibri</vt:lpstr>
      <vt:lpstr>Calibri Light</vt:lpstr>
      <vt:lpstr>Cambria Math</vt:lpstr>
      <vt:lpstr>Times New Roman</vt:lpstr>
      <vt:lpstr>Office Theme</vt:lpstr>
      <vt:lpstr>MathType 6.0 Equation</vt:lpstr>
      <vt:lpstr>Equation</vt:lpstr>
      <vt:lpstr>Rotations and Transformations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Quaternions for rotations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adas</dc:creator>
  <cp:lastModifiedBy>Steven Waslander</cp:lastModifiedBy>
  <cp:revision>435</cp:revision>
  <dcterms:created xsi:type="dcterms:W3CDTF">2016-10-01T10:01:55Z</dcterms:created>
  <dcterms:modified xsi:type="dcterms:W3CDTF">2017-05-09T05:53:08Z</dcterms:modified>
</cp:coreProperties>
</file>