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80" r:id="rId2"/>
    <p:sldId id="281" r:id="rId3"/>
    <p:sldId id="299" r:id="rId4"/>
    <p:sldId id="357" r:id="rId5"/>
    <p:sldId id="358" r:id="rId6"/>
    <p:sldId id="282" r:id="rId7"/>
    <p:sldId id="283" r:id="rId8"/>
    <p:sldId id="356" r:id="rId9"/>
    <p:sldId id="327" r:id="rId10"/>
    <p:sldId id="330" r:id="rId11"/>
    <p:sldId id="328" r:id="rId12"/>
    <p:sldId id="329" r:id="rId13"/>
    <p:sldId id="331" r:id="rId14"/>
    <p:sldId id="332" r:id="rId15"/>
    <p:sldId id="333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4" r:id="rId25"/>
    <p:sldId id="343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5" r:id="rId36"/>
    <p:sldId id="326" r:id="rId37"/>
    <p:sldId id="305" r:id="rId38"/>
    <p:sldId id="311" r:id="rId39"/>
    <p:sldId id="309" r:id="rId40"/>
    <p:sldId id="312" r:id="rId41"/>
    <p:sldId id="313" r:id="rId42"/>
    <p:sldId id="314" r:id="rId43"/>
    <p:sldId id="315" r:id="rId44"/>
    <p:sldId id="316" r:id="rId45"/>
    <p:sldId id="317" r:id="rId46"/>
    <p:sldId id="306" r:id="rId47"/>
    <p:sldId id="318" r:id="rId48"/>
    <p:sldId id="319" r:id="rId49"/>
    <p:sldId id="298" r:id="rId50"/>
    <p:sldId id="320" r:id="rId51"/>
    <p:sldId id="300" r:id="rId52"/>
    <p:sldId id="321" r:id="rId53"/>
    <p:sldId id="302" r:id="rId54"/>
    <p:sldId id="322" r:id="rId55"/>
    <p:sldId id="324" r:id="rId56"/>
    <p:sldId id="325" r:id="rId57"/>
    <p:sldId id="304" r:id="rId58"/>
    <p:sldId id="35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CC0000"/>
    <a:srgbClr val="FDD3A5"/>
    <a:srgbClr val="FFA3A3"/>
    <a:srgbClr val="5DF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7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9C906-B4E1-4BE1-A570-B6158D24DAB0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FC7E-A4E4-4495-8AC5-9AFBFFB1F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0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5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5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08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15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5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8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4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77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4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1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8A67-77BE-4008-BC3E-1F473081C525}" type="datetimeFigureOut">
              <a:rPr lang="en-GB" smtClean="0"/>
              <a:t>04/04/2017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9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8.xml"/><Relationship Id="rId7" Type="http://schemas.openxmlformats.org/officeDocument/2006/relationships/image" Target="../media/image3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29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2.xml"/><Relationship Id="rId7" Type="http://schemas.openxmlformats.org/officeDocument/2006/relationships/image" Target="../media/image3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6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53.png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54.png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5.png"/><Relationship Id="rId5" Type="http://schemas.openxmlformats.org/officeDocument/2006/relationships/image" Target="../media/image48.emf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4.xml"/><Relationship Id="rId7" Type="http://schemas.openxmlformats.org/officeDocument/2006/relationships/image" Target="../media/image5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5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openxmlformats.org/officeDocument/2006/relationships/tags" Target="../tags/tag3.xml"/><Relationship Id="rId21" Type="http://schemas.openxmlformats.org/officeDocument/2006/relationships/image" Target="../media/image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openxmlformats.org/officeDocument/2006/relationships/tags" Target="../tags/tag10.xml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48.xml"/><Relationship Id="rId7" Type="http://schemas.openxmlformats.org/officeDocument/2006/relationships/image" Target="../media/image65.emf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1.jpeg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3" Type="http://schemas.openxmlformats.org/officeDocument/2006/relationships/tags" Target="../tags/tag51.xml"/><Relationship Id="rId7" Type="http://schemas.openxmlformats.org/officeDocument/2006/relationships/image" Target="../media/image64.emf"/><Relationship Id="rId12" Type="http://schemas.openxmlformats.org/officeDocument/2006/relationships/image" Target="../media/image77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.jpeg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5.png"/><Relationship Id="rId4" Type="http://schemas.openxmlformats.org/officeDocument/2006/relationships/tags" Target="../tags/tag52.xml"/><Relationship Id="rId9" Type="http://schemas.openxmlformats.org/officeDocument/2006/relationships/image" Target="../media/image74.emf"/><Relationship Id="rId1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55.xml"/><Relationship Id="rId7" Type="http://schemas.openxmlformats.org/officeDocument/2006/relationships/image" Target="../media/image79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78.emf"/><Relationship Id="rId5" Type="http://schemas.openxmlformats.org/officeDocument/2006/relationships/image" Target="../media/image1.jpeg"/><Relationship Id="rId10" Type="http://schemas.openxmlformats.org/officeDocument/2006/relationships/image" Target="../media/image8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book/10.1007/978-1-4020-8680-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ulfurgale.info/news/2014/6/9/representing-robot-pose-the-good-the-bad-and-the-ugly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8.xml"/><Relationship Id="rId7" Type="http://schemas.openxmlformats.org/officeDocument/2006/relationships/image" Target="../media/image2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.jpe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4.png"/><Relationship Id="rId4" Type="http://schemas.openxmlformats.org/officeDocument/2006/relationships/tags" Target="../tags/tag59.xml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5.png"/><Relationship Id="rId3" Type="http://schemas.openxmlformats.org/officeDocument/2006/relationships/tags" Target="../tags/tag64.xml"/><Relationship Id="rId7" Type="http://schemas.openxmlformats.org/officeDocument/2006/relationships/image" Target="../media/image1.jpeg"/><Relationship Id="rId12" Type="http://schemas.openxmlformats.org/officeDocument/2006/relationships/image" Target="../media/image8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66.xml"/><Relationship Id="rId10" Type="http://schemas.openxmlformats.org/officeDocument/2006/relationships/image" Target="../media/image16.png"/><Relationship Id="rId4" Type="http://schemas.openxmlformats.org/officeDocument/2006/relationships/tags" Target="../tags/tag65.xml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2" Type="http://schemas.openxmlformats.org/officeDocument/2006/relationships/tags" Target="../tags/tag68.xml"/><Relationship Id="rId16" Type="http://schemas.openxmlformats.org/officeDocument/2006/relationships/image" Target="../media/image85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image" Target="../media/image84.png"/><Relationship Id="rId10" Type="http://schemas.openxmlformats.org/officeDocument/2006/relationships/tags" Target="../tags/tag76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81.xml"/><Relationship Id="rId7" Type="http://schemas.openxmlformats.org/officeDocument/2006/relationships/image" Target="../media/image8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5.png"/><Relationship Id="rId3" Type="http://schemas.openxmlformats.org/officeDocument/2006/relationships/tags" Target="../tags/tag85.xml"/><Relationship Id="rId7" Type="http://schemas.openxmlformats.org/officeDocument/2006/relationships/image" Target="../media/image1.jpeg"/><Relationship Id="rId12" Type="http://schemas.openxmlformats.org/officeDocument/2006/relationships/image" Target="../media/image8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87.xml"/><Relationship Id="rId10" Type="http://schemas.openxmlformats.org/officeDocument/2006/relationships/image" Target="../media/image16.png"/><Relationship Id="rId4" Type="http://schemas.openxmlformats.org/officeDocument/2006/relationships/tags" Target="../tags/tag86.xml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90.xml"/><Relationship Id="rId7" Type="http://schemas.openxmlformats.org/officeDocument/2006/relationships/image" Target="../media/image1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0.png"/><Relationship Id="rId5" Type="http://schemas.openxmlformats.org/officeDocument/2006/relationships/tags" Target="../tags/tag92.xml"/><Relationship Id="rId10" Type="http://schemas.openxmlformats.org/officeDocument/2006/relationships/image" Target="../media/image89.png"/><Relationship Id="rId4" Type="http://schemas.openxmlformats.org/officeDocument/2006/relationships/tags" Target="../tags/tag91.xml"/><Relationship Id="rId9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7.png"/><Relationship Id="rId5" Type="http://schemas.openxmlformats.org/officeDocument/2006/relationships/image" Target="../media/image91.pn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0.png"/><Relationship Id="rId2" Type="http://schemas.openxmlformats.org/officeDocument/2006/relationships/tags" Target="../tags/tag17.xml"/><Relationship Id="rId16" Type="http://schemas.openxmlformats.org/officeDocument/2006/relationships/image" Target="../media/image24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9.png"/><Relationship Id="rId5" Type="http://schemas.openxmlformats.org/officeDocument/2006/relationships/tags" Target="../tags/tag20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9.xml"/><Relationship Id="rId9" Type="http://schemas.openxmlformats.org/officeDocument/2006/relationships/image" Target="../media/image1.jpeg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tags" Target="../tags/tag107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8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94.png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image" Target="../media/image1.jpeg"/><Relationship Id="rId29" Type="http://schemas.openxmlformats.org/officeDocument/2006/relationships/image" Target="../media/image11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93.pn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92.png"/><Relationship Id="rId10" Type="http://schemas.openxmlformats.org/officeDocument/2006/relationships/tags" Target="../tags/tag104.xml"/><Relationship Id="rId19" Type="http://schemas.openxmlformats.org/officeDocument/2006/relationships/image" Target="../media/image2.png"/><Relationship Id="rId31" Type="http://schemas.openxmlformats.org/officeDocument/2006/relationships/image" Target="../media/image13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83.png"/><Relationship Id="rId8" Type="http://schemas.openxmlformats.org/officeDocument/2006/relationships/tags" Target="../tags/tag102.xml"/><Relationship Id="rId3" Type="http://schemas.openxmlformats.org/officeDocument/2006/relationships/tags" Target="../tags/tag9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tags" Target="../tags/tag114.xml"/><Relationship Id="rId21" Type="http://schemas.openxmlformats.org/officeDocument/2006/relationships/image" Target="../media/image110.png"/><Relationship Id="rId7" Type="http://schemas.openxmlformats.org/officeDocument/2006/relationships/tags" Target="../tags/tag118.xml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tags" Target="../tags/tag113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1.jpeg"/><Relationship Id="rId5" Type="http://schemas.openxmlformats.org/officeDocument/2006/relationships/tags" Target="../tags/tag116.xml"/><Relationship Id="rId15" Type="http://schemas.openxmlformats.org/officeDocument/2006/relationships/image" Target="../media/image10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8.png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Kinematics: Part 1</a:t>
            </a:r>
            <a:endParaRPr lang="en-GB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137802" y="4104554"/>
            <a:ext cx="6858000" cy="1655762"/>
          </a:xfrm>
        </p:spPr>
        <p:txBody>
          <a:bodyPr/>
          <a:lstStyle/>
          <a:p>
            <a:r>
              <a:rPr lang="en-GB" dirty="0" err="1" smtClean="0"/>
              <a:t>Arun</a:t>
            </a:r>
            <a:r>
              <a:rPr lang="en-GB" dirty="0" smtClean="0"/>
              <a:t> Das</a:t>
            </a:r>
          </a:p>
          <a:p>
            <a:r>
              <a:rPr lang="en-GB" dirty="0" smtClean="0"/>
              <a:t>29/03/2017</a:t>
            </a:r>
          </a:p>
        </p:txBody>
      </p:sp>
    </p:spTree>
    <p:extLst>
      <p:ext uri="{BB962C8B-B14F-4D97-AF65-F5344CB8AC3E}">
        <p14:creationId xmlns:p14="http://schemas.microsoft.com/office/powerpoint/2010/main" val="9393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Tangent Space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281" y="4924854"/>
            <a:ext cx="7843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 A vector space that best approximates the manifold about a point, tangent to the Manifold at the point.</a:t>
            </a:r>
          </a:p>
        </p:txBody>
      </p:sp>
      <p:pic>
        <p:nvPicPr>
          <p:cNvPr id="17410" name="Picture 2" descr="https://upload.wikimedia.org/wikipedia/commons/thumb/6/66/Image_Tangent-plane.svg/440px-Image_Tangent-pla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18" y="1505753"/>
            <a:ext cx="4191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1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</a:t>
            </a:r>
            <a:r>
              <a:rPr lang="en-GB" sz="2800" b="1" dirty="0" smtClean="0"/>
              <a:t>Group </a:t>
            </a:r>
            <a:r>
              <a:rPr lang="en-GB" sz="2800" dirty="0" smtClean="0"/>
              <a:t>is a set, G, together with an operator, known as the group law, that can combine two elements in the group to form a third.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Must satisfy four axioms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Closure: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Associativity: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Identity Element: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Inverse Element: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30" y="3093581"/>
            <a:ext cx="2183892" cy="227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11" y="3526068"/>
            <a:ext cx="3619500" cy="2529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84" y="3973281"/>
            <a:ext cx="2203704" cy="188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3" y="4390973"/>
            <a:ext cx="3540252" cy="2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</a:t>
            </a:r>
            <a:r>
              <a:rPr lang="en-GB" sz="2800" b="1" dirty="0" smtClean="0"/>
              <a:t>Lie</a:t>
            </a:r>
            <a:r>
              <a:rPr lang="en-GB" sz="2800" dirty="0" smtClean="0"/>
              <a:t> </a:t>
            </a:r>
            <a:r>
              <a:rPr lang="en-GB" sz="2800" b="1" dirty="0" smtClean="0"/>
              <a:t>Group </a:t>
            </a:r>
            <a:r>
              <a:rPr lang="en-GB" sz="2800" dirty="0" smtClean="0"/>
              <a:t>is a group if it is a smooth manifold such that the maps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are smooth </a:t>
            </a:r>
          </a:p>
          <a:p>
            <a:endParaRPr lang="en-GB" sz="2800" dirty="0"/>
          </a:p>
          <a:p>
            <a:r>
              <a:rPr lang="en-GB" sz="2800" dirty="0" smtClean="0"/>
              <a:t>Rotations SO(3) and Transformations SE(3) are examples of Lie Groups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51" y="2792591"/>
            <a:ext cx="950976" cy="641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05" y="2813927"/>
            <a:ext cx="1539240" cy="620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60" y="4369032"/>
            <a:ext cx="560762" cy="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6903" y="1226064"/>
            <a:ext cx="78430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Not all 3x3 matrices are members of SO(3)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Recall we have constraints on the rotation matrix.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Locally, the group is 3 dimensional.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3 dimensional manifold embedded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What matrices in SO(3) differ from the identity by a small amount?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47" y="2564892"/>
            <a:ext cx="867564" cy="3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Rotation matrix near identity: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rotation times its transpose is identity: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5" y="1361403"/>
            <a:ext cx="8266321" cy="11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93" y="3538238"/>
            <a:ext cx="6532560" cy="105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1" y="4906141"/>
            <a:ext cx="8947441" cy="11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Ignoring second order terms: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Six independent constraints: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Only need </a:t>
            </a:r>
            <a:r>
              <a:rPr lang="en-GB" sz="2800" b="1" dirty="0" smtClean="0"/>
              <a:t>three parameters </a:t>
            </a:r>
            <a:r>
              <a:rPr lang="en-GB" sz="2800" dirty="0" smtClean="0"/>
              <a:t>(</a:t>
            </a:r>
            <a:r>
              <a:rPr lang="en-GB" sz="2800" dirty="0" err="1" smtClean="0"/>
              <a:t>b,c,f</a:t>
            </a:r>
            <a:r>
              <a:rPr lang="en-GB" sz="2800" dirty="0" smtClean="0"/>
              <a:t>)</a:t>
            </a:r>
            <a:endParaRPr lang="en-GB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665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35" y="1512231"/>
            <a:ext cx="4303440" cy="103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83" y="3564041"/>
            <a:ext cx="3777120" cy="679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455" y="5314045"/>
            <a:ext cx="2631600" cy="1011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63505"/>
          <a:stretch/>
        </p:blipFill>
        <p:spPr>
          <a:xfrm>
            <a:off x="1303655" y="5211044"/>
            <a:ext cx="3016800" cy="1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Any rotation near the identity looks like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G1,G2,G3 are called </a:t>
            </a:r>
            <a:r>
              <a:rPr lang="en-GB" sz="2800" b="1" dirty="0" smtClean="0"/>
              <a:t>Generators</a:t>
            </a: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1" y="1299733"/>
            <a:ext cx="7554241" cy="11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32" y="3810704"/>
            <a:ext cx="7523281" cy="19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2949146" cy="3022380"/>
            <a:chOff x="2817340" y="1788517"/>
            <a:chExt cx="2949146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3028995" cy="3022380"/>
            <a:chOff x="2817340" y="1788517"/>
            <a:chExt cx="3028995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3529913" cy="3022380"/>
            <a:chOff x="2817340" y="1788517"/>
            <a:chExt cx="3529913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Outline: Part 1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13859" y="1045029"/>
            <a:ext cx="5112656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K</a:t>
            </a:r>
            <a:r>
              <a:rPr lang="en-US" sz="2400" dirty="0" smtClean="0"/>
              <a:t>inematics: Motivation</a:t>
            </a:r>
          </a:p>
          <a:p>
            <a:r>
              <a:rPr lang="en-US" sz="2400" dirty="0" smtClean="0"/>
              <a:t>Rotation Representation</a:t>
            </a:r>
          </a:p>
          <a:p>
            <a:r>
              <a:rPr lang="en-US" sz="2400" dirty="0" smtClean="0"/>
              <a:t>Pose Representation</a:t>
            </a:r>
          </a:p>
          <a:p>
            <a:r>
              <a:rPr lang="en-US" sz="2400" dirty="0" smtClean="0"/>
              <a:t>Parameterizations</a:t>
            </a:r>
            <a:endParaRPr lang="en-US" sz="2000" dirty="0" smtClean="0"/>
          </a:p>
          <a:p>
            <a:r>
              <a:rPr lang="en-US" sz="2400" dirty="0" smtClean="0"/>
              <a:t>Matrix Lie Groups, SO(3) and SE(3)</a:t>
            </a:r>
          </a:p>
          <a:p>
            <a:r>
              <a:rPr lang="en-US" sz="2400" dirty="0" smtClean="0"/>
              <a:t>Kinematics Lab Standards</a:t>
            </a:r>
          </a:p>
          <a:p>
            <a:pPr lvl="1"/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Code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95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13686" y="2326585"/>
            <a:ext cx="3991232" cy="3022380"/>
            <a:chOff x="2356021" y="1788517"/>
            <a:chExt cx="3991232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936789" y="2517565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56021" y="2596729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Let’s re-visit our SO(3) example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r>
              <a:rPr lang="en-GB" sz="2800" dirty="0" smtClean="0"/>
              <a:t>If we let the generator coefficients to become, non infinitesimal, we get a 3-dimensional space that is tangent to the Identity element.  Note that the generators form a </a:t>
            </a:r>
            <a:r>
              <a:rPr lang="en-GB" sz="2800" b="1" dirty="0" smtClean="0"/>
              <a:t>basis </a:t>
            </a:r>
            <a:r>
              <a:rPr lang="en-GB" sz="2800" dirty="0" smtClean="0"/>
              <a:t>for this space.  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61" y="1527355"/>
            <a:ext cx="7523281" cy="19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30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2D visualization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The tangent space at the identity element is given a special designation: the </a:t>
            </a:r>
            <a:r>
              <a:rPr lang="en-GB" sz="2800" b="1" dirty="0" smtClean="0"/>
              <a:t>Lie Algebra </a:t>
            </a:r>
            <a:r>
              <a:rPr lang="en-GB" sz="2800" dirty="0" smtClean="0"/>
              <a:t>of the group,</a:t>
            </a:r>
          </a:p>
          <a:p>
            <a:r>
              <a:rPr lang="en-GB" sz="2800" dirty="0" smtClean="0"/>
              <a:t>and is denoted by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62" y="1249272"/>
            <a:ext cx="7925761" cy="3064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80" y="5629188"/>
            <a:ext cx="181622" cy="2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21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Lie Algebra: Properties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4736" y="775398"/>
            <a:ext cx="7843075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Lie Algebra is a </a:t>
            </a:r>
            <a:r>
              <a:rPr lang="en-GB" sz="2800" b="1" dirty="0" smtClean="0"/>
              <a:t>vector space</a:t>
            </a:r>
            <a:r>
              <a:rPr lang="en-GB" sz="2800" dirty="0" smtClean="0"/>
              <a:t>, along with a binary operation called the </a:t>
            </a:r>
            <a:r>
              <a:rPr lang="en-GB" sz="2800" b="1" dirty="0" smtClean="0"/>
              <a:t>Lie Bracket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 smtClean="0"/>
          </a:p>
          <a:p>
            <a:r>
              <a:rPr lang="en-GB" sz="2800" dirty="0" smtClean="0"/>
              <a:t>Must satisfy full list </a:t>
            </a:r>
            <a:r>
              <a:rPr lang="en-GB" sz="2800" dirty="0"/>
              <a:t>of </a:t>
            </a:r>
            <a:r>
              <a:rPr lang="en-GB" sz="2800" dirty="0" smtClean="0"/>
              <a:t>axioms associated with Lie Bracket </a:t>
            </a:r>
            <a:r>
              <a:rPr lang="en-GB" sz="2800" dirty="0"/>
              <a:t>(https://</a:t>
            </a:r>
            <a:r>
              <a:rPr lang="en-GB" sz="2800" dirty="0" smtClean="0"/>
              <a:t>en.wikipedia.org/wiki/Lie_algebra)</a:t>
            </a:r>
            <a:r>
              <a:rPr lang="en-GB" sz="2800" b="1" dirty="0" smtClean="0"/>
              <a:t> 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4" y="2276813"/>
            <a:ext cx="1648968" cy="251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52" y="2793477"/>
            <a:ext cx="146304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tangent space at the identity element (Lie Algebra) is </a:t>
            </a:r>
            <a:r>
              <a:rPr lang="en-GB" sz="2800" b="1" dirty="0" smtClean="0"/>
              <a:t>isomorphic</a:t>
            </a:r>
            <a:r>
              <a:rPr lang="en-GB" sz="2800" dirty="0" smtClean="0"/>
              <a:t> to the tangent space of the other group elements.</a:t>
            </a:r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13686" y="2326585"/>
            <a:ext cx="3991232" cy="3022380"/>
            <a:chOff x="2356021" y="1788517"/>
            <a:chExt cx="3991232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936789" y="2517565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56021" y="2596729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69" y="2576917"/>
            <a:ext cx="118872" cy="1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Define a tangent space element at the identity:</a:t>
            </a:r>
            <a:endParaRPr lang="en-GB" sz="2800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18" y="4821936"/>
            <a:ext cx="1059936" cy="3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784" y="775398"/>
            <a:ext cx="7843075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differential equation that relates the tangent spaces:</a:t>
            </a:r>
            <a:endParaRPr lang="en-GB" sz="2800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06" y="5069017"/>
            <a:ext cx="1565431" cy="4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Solve the differential </a:t>
            </a:r>
            <a:r>
              <a:rPr lang="en-GB" sz="2800" dirty="0" err="1" smtClean="0"/>
              <a:t>eqn</a:t>
            </a:r>
            <a:r>
              <a:rPr lang="en-GB" sz="2800" dirty="0" smtClean="0"/>
              <a:t> with initial condition</a:t>
            </a:r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6" y="5011353"/>
            <a:ext cx="1810412" cy="426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13" y="3913338"/>
            <a:ext cx="1265043" cy="3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call this relationship between the Lie Algebra and Lie group the </a:t>
            </a:r>
            <a:r>
              <a:rPr lang="en-GB" sz="2800" b="1" dirty="0" smtClean="0"/>
              <a:t>exponential map. </a:t>
            </a:r>
            <a:r>
              <a:rPr lang="en-GB" sz="2800" dirty="0" smtClean="0"/>
              <a:t>For SO(3), when t=1</a:t>
            </a:r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38" y="3408922"/>
            <a:ext cx="2579654" cy="406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14" y="3961606"/>
            <a:ext cx="1283702" cy="276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7" y="2203688"/>
            <a:ext cx="1810412" cy="4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Visual example of exponential map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As n grows, quantity inside brackets becomes member of SO(3).  Multiplication n times also gives member of SO(3). Successive approximations: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Exponential Map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162" y="1321623"/>
            <a:ext cx="2879280" cy="764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22" y="3495222"/>
            <a:ext cx="7088159" cy="25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Motivation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5009" y="713827"/>
            <a:ext cx="7040551" cy="4583485"/>
            <a:chOff x="856657" y="1138994"/>
            <a:chExt cx="7040551" cy="4583485"/>
          </a:xfrm>
        </p:grpSpPr>
        <p:sp>
          <p:nvSpPr>
            <p:cNvPr id="7" name="Rectangle 6"/>
            <p:cNvSpPr/>
            <p:nvPr/>
          </p:nvSpPr>
          <p:spPr>
            <a:xfrm>
              <a:off x="895783" y="1156304"/>
              <a:ext cx="6942451" cy="4566175"/>
            </a:xfrm>
            <a:prstGeom prst="rect">
              <a:avLst/>
            </a:prstGeom>
            <a:blipFill dpi="0" rotWithShape="1">
              <a:blip r:embed="rId17">
                <a:alphaModFix amt="23000"/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6657" y="1138994"/>
              <a:ext cx="7040551" cy="4074076"/>
              <a:chOff x="856657" y="1138994"/>
              <a:chExt cx="7040551" cy="4074076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H="1">
                <a:off x="2412770" y="2397342"/>
                <a:ext cx="3178941" cy="185255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4304316" y="1449612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 rot="3753810">
                <a:off x="5177177" y="2275596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 rot="3753810">
                <a:off x="4020188" y="1622358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 rot="6560610">
                <a:off x="4086413" y="2697910"/>
                <a:ext cx="368271" cy="425526"/>
                <a:chOff x="2251490" y="1168534"/>
                <a:chExt cx="368271" cy="425526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 rot="15039390">
                  <a:off x="2447118" y="1152301"/>
                  <a:ext cx="9248" cy="336039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rot="15039390">
                  <a:off x="2342707" y="1077317"/>
                  <a:ext cx="155025" cy="337459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rot="15039390" flipH="1">
                  <a:off x="2283831" y="1388567"/>
                  <a:ext cx="246816" cy="16417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 rot="3753810">
                <a:off x="3236936" y="2636400"/>
                <a:ext cx="479623" cy="298875"/>
                <a:chOff x="2104888" y="1336477"/>
                <a:chExt cx="479623" cy="298875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rot="17846190" flipH="1" flipV="1">
                  <a:off x="2045822" y="1395543"/>
                  <a:ext cx="251684" cy="13355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7846190" flipH="1">
                  <a:off x="2216127" y="1431578"/>
                  <a:ext cx="220076" cy="18747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 rot="3753810">
                <a:off x="2946543" y="2089046"/>
                <a:ext cx="478454" cy="426430"/>
                <a:chOff x="2106057" y="1266585"/>
                <a:chExt cx="478454" cy="379560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 rot="17846190" flipV="1">
                  <a:off x="2178991" y="1193651"/>
                  <a:ext cx="91501" cy="23737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rot="17846190" flipH="1" flipV="1">
                  <a:off x="2080791" y="1503315"/>
                  <a:ext cx="275743" cy="9917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3644604" y="4807174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2190423" y="3883249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1455692" y="3656001"/>
                <a:ext cx="2422329" cy="1467197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4584673" y="1800964"/>
                <a:ext cx="2422329" cy="1467197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/>
              <p:cNvGrpSpPr/>
              <p:nvPr/>
            </p:nvGrpSpPr>
            <p:grpSpPr>
              <a:xfrm>
                <a:off x="2556347" y="3149996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3859147" y="2149591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 rot="3753810">
                <a:off x="7459533" y="2100622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 rot="3753810">
                <a:off x="5977277" y="1161201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85" name="Straight Arrow Connector 84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 rot="3753810">
                <a:off x="2788395" y="4672542"/>
                <a:ext cx="358171" cy="464911"/>
                <a:chOff x="2226340" y="1195388"/>
                <a:chExt cx="358171" cy="464911"/>
              </a:xfrm>
            </p:grpSpPr>
            <p:cxnSp>
              <p:nvCxnSpPr>
                <p:cNvPr id="93" name="Straight Arrow Connector 9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rot="17846190" flipH="1">
                  <a:off x="2189200" y="1447938"/>
                  <a:ext cx="249501" cy="17522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/>
              <p:cNvGrpSpPr/>
              <p:nvPr/>
            </p:nvGrpSpPr>
            <p:grpSpPr>
              <a:xfrm rot="3753810">
                <a:off x="1063004" y="3767865"/>
                <a:ext cx="358171" cy="464911"/>
                <a:chOff x="2226340" y="1195388"/>
                <a:chExt cx="358171" cy="464911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 rot="17846190" flipH="1">
                  <a:off x="2189200" y="1447938"/>
                  <a:ext cx="249501" cy="17522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9" name="Picture 138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110" y="1310711"/>
                <a:ext cx="153157" cy="107438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711" y="1138994"/>
                <a:ext cx="208018" cy="108962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6141" y="2181836"/>
                <a:ext cx="211067" cy="108962"/>
              </a:xfrm>
              <a:prstGeom prst="rect">
                <a:avLst/>
              </a:prstGeom>
            </p:spPr>
          </p:pic>
          <p:pic>
            <p:nvPicPr>
              <p:cNvPr id="152" name="Picture 15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39" y="4622721"/>
                <a:ext cx="211829" cy="108962"/>
              </a:xfrm>
              <a:prstGeom prst="rect">
                <a:avLst/>
              </a:prstGeom>
            </p:spPr>
          </p:pic>
          <p:pic>
            <p:nvPicPr>
              <p:cNvPr id="153" name="Picture 15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657" y="3683391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8621" y="3131752"/>
                <a:ext cx="137155" cy="107438"/>
              </a:xfrm>
              <a:prstGeom prst="rect">
                <a:avLst/>
              </a:prstGeom>
            </p:spPr>
          </p:pic>
          <p:pic>
            <p:nvPicPr>
              <p:cNvPr id="154" name="Picture 15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131" y="3801436"/>
                <a:ext cx="165349" cy="108962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5724" y="2433913"/>
                <a:ext cx="163825" cy="108962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3979" y="1593267"/>
                <a:ext cx="210305" cy="108962"/>
              </a:xfrm>
              <a:prstGeom prst="rect">
                <a:avLst/>
              </a:prstGeom>
            </p:spPr>
          </p:pic>
          <p:pic>
            <p:nvPicPr>
              <p:cNvPr id="144" name="Picture 14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4848" y="2599753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065" y="2733060"/>
                <a:ext cx="214115" cy="108962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159" y="2532728"/>
                <a:ext cx="215639" cy="108962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5579" y="2153340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355" y="5105632"/>
                <a:ext cx="164586" cy="107438"/>
              </a:xfrm>
              <a:prstGeom prst="rect">
                <a:avLst/>
              </a:prstGeom>
            </p:spPr>
          </p:pic>
        </p:grpSp>
      </p:grpSp>
      <p:sp>
        <p:nvSpPr>
          <p:cNvPr id="2" name="Rectangle 1"/>
          <p:cNvSpPr/>
          <p:nvPr/>
        </p:nvSpPr>
        <p:spPr>
          <a:xfrm>
            <a:off x="1059905" y="5757306"/>
            <a:ext cx="668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How do we map and analyze quantities between co-ordinate frames?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For SO(3), the Lie Algebra is the set of all skew-symmetric matrices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This gives us a very nice parameterization for SO(3), using an element in      to represent an element in SO(3).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Parameterization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163" y="1896199"/>
            <a:ext cx="5603760" cy="108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05" y="3968454"/>
            <a:ext cx="271272" cy="21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397" y="4845539"/>
            <a:ext cx="2471202" cy="6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25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Exponential Map for SO(3) has a closed form solution, called the Rodrigues formula.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We can also invert the exponential map using the </a:t>
            </a:r>
            <a:r>
              <a:rPr lang="en-GB" sz="2800" b="1" dirty="0" smtClean="0"/>
              <a:t>logarithmic map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Parameterization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36988"/>
          <a:stretch/>
        </p:blipFill>
        <p:spPr>
          <a:xfrm>
            <a:off x="3871346" y="4826826"/>
            <a:ext cx="3808080" cy="12355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62643" y="2574068"/>
            <a:ext cx="5610276" cy="764280"/>
            <a:chOff x="1105945" y="2259448"/>
            <a:chExt cx="5610276" cy="764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5261" y="2259448"/>
              <a:ext cx="3900960" cy="764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5945" y="2307340"/>
              <a:ext cx="1857600" cy="579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03" y="1855332"/>
            <a:ext cx="2116836" cy="1798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49" y="2204521"/>
            <a:ext cx="3590544" cy="2529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1" y="5318131"/>
            <a:ext cx="2442972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603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can use a similar derivation to get the generators of SE(3)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G1,G2,G3 are generators for the translations, G4,G5,G6 are the generators for the rotation.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86" y="1376358"/>
            <a:ext cx="6501600" cy="247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786" y="3857150"/>
            <a:ext cx="6594480" cy="12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517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exponential map for SE(3) also has a closed form: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098" y="1518758"/>
            <a:ext cx="4055760" cy="42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517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logarithmic map for SE(3) also has a closed form: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35715"/>
          <a:stretch/>
        </p:blipFill>
        <p:spPr>
          <a:xfrm>
            <a:off x="4520584" y="2611394"/>
            <a:ext cx="3808080" cy="1260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954" y="3928086"/>
            <a:ext cx="3343680" cy="7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1080" y="4798690"/>
            <a:ext cx="1145520" cy="2856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07110" y="4059951"/>
            <a:ext cx="2386584" cy="675828"/>
            <a:chOff x="889876" y="3618957"/>
            <a:chExt cx="2386584" cy="675828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6" y="3618957"/>
              <a:ext cx="2386584" cy="2529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19" y="4043325"/>
              <a:ext cx="1138428" cy="25146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30" y="3542757"/>
            <a:ext cx="580644" cy="1524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07110" y="2482519"/>
            <a:ext cx="1849670" cy="718181"/>
            <a:chOff x="1253498" y="2444660"/>
            <a:chExt cx="1849670" cy="71818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86520" y="2444660"/>
              <a:ext cx="1316648" cy="71818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498" y="2711079"/>
              <a:ext cx="446532" cy="17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1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 and SE(3) Summary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84500"/>
              </p:ext>
            </p:extLst>
          </p:nvPr>
        </p:nvGraphicFramePr>
        <p:xfrm>
          <a:off x="308020" y="1728978"/>
          <a:ext cx="8424045" cy="351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015">
                  <a:extLst>
                    <a:ext uri="{9D8B030D-6E8A-4147-A177-3AD203B41FA5}">
                      <a16:colId xmlns:a16="http://schemas.microsoft.com/office/drawing/2014/main" val="2845690109"/>
                    </a:ext>
                  </a:extLst>
                </a:gridCol>
                <a:gridCol w="2808015">
                  <a:extLst>
                    <a:ext uri="{9D8B030D-6E8A-4147-A177-3AD203B41FA5}">
                      <a16:colId xmlns:a16="http://schemas.microsoft.com/office/drawing/2014/main" val="955124997"/>
                    </a:ext>
                  </a:extLst>
                </a:gridCol>
                <a:gridCol w="2808015">
                  <a:extLst>
                    <a:ext uri="{9D8B030D-6E8A-4147-A177-3AD203B41FA5}">
                      <a16:colId xmlns:a16="http://schemas.microsoft.com/office/drawing/2014/main" val="1002653726"/>
                    </a:ext>
                  </a:extLst>
                </a:gridCol>
              </a:tblGrid>
              <a:tr h="10561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Rotation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Transformation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30932"/>
                  </a:ext>
                </a:extLst>
              </a:tr>
              <a:tr h="9248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Matrix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3x3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4x4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532559"/>
                  </a:ext>
                </a:extLst>
              </a:tr>
              <a:tr h="3520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Lie Group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495226"/>
                  </a:ext>
                </a:extLst>
              </a:tr>
              <a:tr h="3622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Lie Algebra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039415"/>
                  </a:ext>
                </a:extLst>
              </a:tr>
              <a:tr h="8002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Tangent vectors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“angular velocities”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“twist”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11272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6917011" y="2954280"/>
            <a:ext cx="1650590" cy="640883"/>
            <a:chOff x="1253498" y="2444660"/>
            <a:chExt cx="1849670" cy="7181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6520" y="2444660"/>
              <a:ext cx="1316648" cy="7181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498" y="2711079"/>
              <a:ext cx="446532" cy="1706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7" y="3078456"/>
            <a:ext cx="194243" cy="189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96" y="4927923"/>
            <a:ext cx="281905" cy="152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5236" y="4499552"/>
            <a:ext cx="1702365" cy="6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</a:t>
            </a:r>
            <a:endParaRPr lang="en-GB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5668" y="977097"/>
            <a:ext cx="81182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A summary of 2014 ICRA workshop presentation by Paul </a:t>
            </a:r>
            <a:r>
              <a:rPr lang="en-GB" sz="2800" dirty="0" err="1" smtClean="0"/>
              <a:t>Furgale</a:t>
            </a:r>
            <a:r>
              <a:rPr lang="en-GB" sz="2800" dirty="0" smtClean="0"/>
              <a:t>, “Representing Robot Pose: The good, the bad, and the ugly”.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Notation traced back to this book: </a:t>
            </a:r>
            <a:r>
              <a:rPr lang="en-GB" sz="2800" dirty="0">
                <a:hlinkClick r:id="rId3"/>
              </a:rPr>
              <a:t>Elastic Multibody Dynamics -- A Direct Ritz </a:t>
            </a:r>
            <a:r>
              <a:rPr lang="en-GB" sz="2800" dirty="0" smtClean="0">
                <a:hlinkClick r:id="rId3"/>
              </a:rPr>
              <a:t>Approach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Full </a:t>
            </a:r>
            <a:r>
              <a:rPr lang="en-GB" sz="2800" dirty="0"/>
              <a:t>slides: </a:t>
            </a:r>
            <a:r>
              <a:rPr lang="en-GB" sz="2800" dirty="0">
                <a:hlinkClick r:id="rId4"/>
              </a:rPr>
              <a:t>http://paulfurgale.info/news/2014/6/9/representing-robot-pose-the-good-the-bad-and-the-ugly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334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three value problem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604" y="626981"/>
            <a:ext cx="828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Given a 3 value parameterization, how much do we really know?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8250" y="1543680"/>
            <a:ext cx="6942451" cy="4566175"/>
          </a:xfrm>
          <a:prstGeom prst="rect">
            <a:avLst/>
          </a:prstGeom>
          <a:blipFill dpi="0" rotWithShape="1">
            <a:blip r:embed="rId7">
              <a:alphaModFix amt="23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70651" y="2803003"/>
            <a:ext cx="3178941" cy="185255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48304" y="4288910"/>
            <a:ext cx="493056" cy="330281"/>
            <a:chOff x="2050119" y="1054181"/>
            <a:chExt cx="493056" cy="330281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 flipV="1">
            <a:off x="2213573" y="4061662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342554" y="2206625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4207097"/>
            <a:ext cx="165349" cy="1089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5904" y="2853923"/>
            <a:ext cx="493056" cy="330281"/>
            <a:chOff x="2050119" y="1054181"/>
            <a:chExt cx="493056" cy="330281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3" y="2887226"/>
            <a:ext cx="190494" cy="107438"/>
          </a:xfrm>
          <a:prstGeom prst="rect">
            <a:avLst/>
          </a:prstGeom>
        </p:spPr>
      </p:pic>
      <p:cxnSp>
        <p:nvCxnSpPr>
          <p:cNvPr id="27" name="Curved Connector 26"/>
          <p:cNvCxnSpPr/>
          <p:nvPr/>
        </p:nvCxnSpPr>
        <p:spPr>
          <a:xfrm>
            <a:off x="814697" y="3180079"/>
            <a:ext cx="2355954" cy="1475482"/>
          </a:xfrm>
          <a:prstGeom prst="curvedConnector3">
            <a:avLst/>
          </a:prstGeom>
          <a:ln w="28575"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459506" y="2893447"/>
            <a:ext cx="1711145" cy="327426"/>
            <a:chOff x="1443198" y="2257355"/>
            <a:chExt cx="1711145" cy="327426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57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three value problem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604" y="626981"/>
            <a:ext cx="8287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There are 12 valid combinations of rotations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z-x-z, x-y-</a:t>
            </a:r>
            <a:r>
              <a:rPr lang="en-GB" sz="2800" dirty="0" err="1" smtClean="0"/>
              <a:t>x,y</a:t>
            </a:r>
            <a:r>
              <a:rPr lang="en-GB" sz="2800" dirty="0" smtClean="0"/>
              <a:t>-z-</a:t>
            </a:r>
            <a:r>
              <a:rPr lang="en-GB" sz="2800" dirty="0" err="1" smtClean="0"/>
              <a:t>y,z</a:t>
            </a:r>
            <a:r>
              <a:rPr lang="en-GB" sz="2800" dirty="0" smtClean="0"/>
              <a:t>-y-z…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x-y-z, y-z-x, z-y-x, x-z-y…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Each can be either active or passive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03419" y="3806718"/>
            <a:ext cx="3353625" cy="641713"/>
            <a:chOff x="1443198" y="2257355"/>
            <a:chExt cx="1711145" cy="327426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7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Active vs Passive Rotations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352" y="4801285"/>
            <a:ext cx="828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Active Rotation (left): Point changes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Passive Rotation (right): Change of co-ordinate frame</a:t>
            </a:r>
          </a:p>
        </p:txBody>
      </p:sp>
      <p:pic>
        <p:nvPicPr>
          <p:cNvPr id="1028" name="Picture 4" descr="https://upload.wikimedia.org/wikipedia/commons/7/70/PassiveAct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3" y="1292712"/>
            <a:ext cx="5943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5625" y="1187426"/>
            <a:ext cx="7045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Rotations are part of a </a:t>
            </a:r>
            <a:r>
              <a:rPr lang="en-GB" sz="2800" b="1" dirty="0" smtClean="0"/>
              <a:t>special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d</a:t>
            </a:r>
            <a:r>
              <a:rPr lang="en-GB" sz="2800" dirty="0" err="1" smtClean="0"/>
              <a:t>et</a:t>
            </a:r>
            <a:r>
              <a:rPr lang="en-GB" sz="2800" dirty="0" smtClean="0"/>
              <a:t> =1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Orthogonal</a:t>
            </a:r>
            <a:r>
              <a:rPr lang="en-GB" sz="2800" b="1" dirty="0" smtClean="0"/>
              <a:t> </a:t>
            </a:r>
            <a:r>
              <a:rPr lang="en-GB" sz="2800" dirty="0" smtClean="0"/>
              <a:t>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SO(3) or Special Orthogonal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Manifold, not a vector space!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4" y="4232001"/>
            <a:ext cx="7095813" cy="3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Rotation Direction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8250" y="1543680"/>
            <a:ext cx="6942451" cy="4566175"/>
          </a:xfrm>
          <a:prstGeom prst="rect">
            <a:avLst/>
          </a:prstGeom>
          <a:blipFill dpi="0" rotWithShape="1">
            <a:blip r:embed="rId8">
              <a:alphaModFix amt="23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70651" y="2803003"/>
            <a:ext cx="3178941" cy="185255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48304" y="4288910"/>
            <a:ext cx="493056" cy="330281"/>
            <a:chOff x="2050119" y="1054181"/>
            <a:chExt cx="493056" cy="330281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 flipV="1">
            <a:off x="2213573" y="4061662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342554" y="2206625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4207097"/>
            <a:ext cx="165349" cy="108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6" y="5511293"/>
            <a:ext cx="164586" cy="10743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5904" y="2853923"/>
            <a:ext cx="493056" cy="330281"/>
            <a:chOff x="2050119" y="1054181"/>
            <a:chExt cx="493056" cy="330281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3" y="2887226"/>
            <a:ext cx="190494" cy="107438"/>
          </a:xfrm>
          <a:prstGeom prst="rect">
            <a:avLst/>
          </a:prstGeom>
        </p:spPr>
      </p:pic>
      <p:cxnSp>
        <p:nvCxnSpPr>
          <p:cNvPr id="27" name="Curved Connector 26"/>
          <p:cNvCxnSpPr/>
          <p:nvPr/>
        </p:nvCxnSpPr>
        <p:spPr>
          <a:xfrm>
            <a:off x="814697" y="3180079"/>
            <a:ext cx="2355954" cy="1475482"/>
          </a:xfrm>
          <a:prstGeom prst="curvedConnector3">
            <a:avLst/>
          </a:prstGeom>
          <a:ln w="28575"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459506" y="2893447"/>
            <a:ext cx="1711145" cy="327426"/>
            <a:chOff x="1443198" y="2257355"/>
            <a:chExt cx="1711145" cy="327426"/>
          </a:xfrm>
        </p:grpSpPr>
        <p:pic>
          <p:nvPicPr>
            <p:cNvPr id="29" name="Picture 2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63604" y="626981"/>
            <a:ext cx="828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From Map to Vehicle frame? Or from Vehicle to Map frame?</a:t>
            </a:r>
          </a:p>
        </p:txBody>
      </p:sp>
    </p:spTree>
    <p:extLst>
      <p:ext uri="{BB962C8B-B14F-4D97-AF65-F5344CB8AC3E}">
        <p14:creationId xmlns:p14="http://schemas.microsoft.com/office/powerpoint/2010/main" val="32208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Parameter Ordering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71182" y="2053189"/>
            <a:ext cx="1711145" cy="327426"/>
            <a:chOff x="1443198" y="2257355"/>
            <a:chExt cx="1711145" cy="327426"/>
          </a:xfrm>
        </p:grpSpPr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63604" y="626981"/>
            <a:ext cx="828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What is the ordering of the parameters?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1182" y="167346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x     y     z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498371" y="1996545"/>
            <a:ext cx="1711145" cy="327426"/>
            <a:chOff x="1443198" y="2257355"/>
            <a:chExt cx="1711145" cy="327426"/>
          </a:xfrm>
        </p:grpSpPr>
        <p:pic>
          <p:nvPicPr>
            <p:cNvPr id="33" name="Picture 3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3498371" y="1616821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     y     x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952251" y="1996545"/>
            <a:ext cx="1711145" cy="327426"/>
            <a:chOff x="1443198" y="2257355"/>
            <a:chExt cx="1711145" cy="327426"/>
          </a:xfrm>
        </p:grpSpPr>
        <p:pic>
          <p:nvPicPr>
            <p:cNvPr id="37" name="Picture 3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5952251" y="1616821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     x     z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67697" y="3639480"/>
            <a:ext cx="1711145" cy="327426"/>
            <a:chOff x="1443198" y="2257355"/>
            <a:chExt cx="1711145" cy="327426"/>
          </a:xfrm>
        </p:grpSpPr>
        <p:pic>
          <p:nvPicPr>
            <p:cNvPr id="41" name="Picture 4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1167697" y="325975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     z     x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494886" y="3582836"/>
            <a:ext cx="1711145" cy="327426"/>
            <a:chOff x="1443198" y="2257355"/>
            <a:chExt cx="1711145" cy="327426"/>
          </a:xfrm>
        </p:grpSpPr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3494886" y="320311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     x     y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948766" y="3582836"/>
            <a:ext cx="1711145" cy="327426"/>
            <a:chOff x="1443198" y="2257355"/>
            <a:chExt cx="1711145" cy="327426"/>
          </a:xfrm>
        </p:grpSpPr>
        <p:pic>
          <p:nvPicPr>
            <p:cNvPr id="49" name="Picture 4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5948766" y="320311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     y     x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3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Units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97257" y="3299776"/>
            <a:ext cx="1711145" cy="327426"/>
            <a:chOff x="1443198" y="2257355"/>
            <a:chExt cx="1711145" cy="327426"/>
          </a:xfrm>
        </p:grpSpPr>
        <p:pic>
          <p:nvPicPr>
            <p:cNvPr id="29" name="Picture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63604" y="626981"/>
            <a:ext cx="828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Degrees or </a:t>
            </a:r>
            <a:r>
              <a:rPr lang="en-GB" sz="2800" dirty="0" err="1" smtClean="0"/>
              <a:t>Rads</a:t>
            </a:r>
            <a:r>
              <a:rPr lang="en-GB" sz="2800" dirty="0"/>
              <a:t>?</a:t>
            </a:r>
            <a:endParaRPr lang="en-GB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1441" y="291810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Deg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681398" y="3299776"/>
            <a:ext cx="1711145" cy="327426"/>
            <a:chOff x="1443198" y="2257355"/>
            <a:chExt cx="1711145" cy="327426"/>
          </a:xfrm>
        </p:grpSpPr>
        <p:pic>
          <p:nvPicPr>
            <p:cNvPr id="33" name="Picture 3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864160" y="293497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Rad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Units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69982" y="2109791"/>
            <a:ext cx="8287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(12) valid rotation combinations?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(2) active or passive?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(2) rotation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(6) parameter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(2) units</a:t>
            </a:r>
          </a:p>
        </p:txBody>
      </p:sp>
    </p:spTree>
    <p:extLst>
      <p:ext uri="{BB962C8B-B14F-4D97-AF65-F5344CB8AC3E}">
        <p14:creationId xmlns:p14="http://schemas.microsoft.com/office/powerpoint/2010/main" val="15505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three value problem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604" y="626981"/>
            <a:ext cx="828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Given a 3 value parameterization, how much do we really know?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8250" y="1543680"/>
            <a:ext cx="6942451" cy="4566175"/>
          </a:xfrm>
          <a:prstGeom prst="rect">
            <a:avLst/>
          </a:prstGeom>
          <a:blipFill dpi="0" rotWithShape="1">
            <a:blip r:embed="rId8">
              <a:alphaModFix amt="23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70651" y="2803003"/>
            <a:ext cx="3178941" cy="185255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48304" y="4288910"/>
            <a:ext cx="493056" cy="330281"/>
            <a:chOff x="2050119" y="1054181"/>
            <a:chExt cx="493056" cy="330281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 flipV="1">
            <a:off x="2213573" y="4061662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342554" y="2206625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4207097"/>
            <a:ext cx="165349" cy="108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6" y="5511293"/>
            <a:ext cx="164586" cy="10743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5904" y="2853923"/>
            <a:ext cx="493056" cy="330281"/>
            <a:chOff x="2050119" y="1054181"/>
            <a:chExt cx="493056" cy="330281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3" y="2887226"/>
            <a:ext cx="190494" cy="107438"/>
          </a:xfrm>
          <a:prstGeom prst="rect">
            <a:avLst/>
          </a:prstGeom>
        </p:spPr>
      </p:pic>
      <p:cxnSp>
        <p:nvCxnSpPr>
          <p:cNvPr id="27" name="Curved Connector 26"/>
          <p:cNvCxnSpPr/>
          <p:nvPr/>
        </p:nvCxnSpPr>
        <p:spPr>
          <a:xfrm>
            <a:off x="814697" y="3180079"/>
            <a:ext cx="2355954" cy="1475482"/>
          </a:xfrm>
          <a:prstGeom prst="curvedConnector3">
            <a:avLst/>
          </a:prstGeom>
          <a:ln w="28575"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459506" y="2893447"/>
            <a:ext cx="1711145" cy="327426"/>
            <a:chOff x="1443198" y="2257355"/>
            <a:chExt cx="1711145" cy="327426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63" y="2297489"/>
              <a:ext cx="648580" cy="23064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8" y="2257355"/>
              <a:ext cx="986247" cy="32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9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Points: three value problem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604" y="626981"/>
            <a:ext cx="828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Given a 3 value parameterization, how much do we really know?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0251" y="2709068"/>
            <a:ext cx="5814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/>
              <a:t>VERY LITTLE: </a:t>
            </a:r>
          </a:p>
          <a:p>
            <a:pPr algn="ctr"/>
            <a:r>
              <a:rPr lang="en-GB" sz="4000" b="1" dirty="0" smtClean="0"/>
              <a:t>576 </a:t>
            </a:r>
            <a:r>
              <a:rPr lang="en-GB" sz="4000" dirty="0" smtClean="0"/>
              <a:t>different combinations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077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/>
              <a:t>Pain Points: Quaternion Ordering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669" y="1161717"/>
            <a:ext cx="6004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Scalar first or scalar last?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Scalar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Scalar Last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78" y="2059009"/>
            <a:ext cx="2276856" cy="227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18" y="3367886"/>
            <a:ext cx="1804416" cy="25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6" y="3687228"/>
            <a:ext cx="1493520" cy="251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96" y="5004892"/>
            <a:ext cx="1804416" cy="251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74" y="5324234"/>
            <a:ext cx="149352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/>
              <a:t>Pain Points: Quaternion </a:t>
            </a:r>
            <a:r>
              <a:rPr lang="en-GB" dirty="0" smtClean="0"/>
              <a:t>handedness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669" y="1161717"/>
            <a:ext cx="6004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JPL vs Hamilton?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Hamilton: Right handed rotations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JPL: Left handed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647092" y="3567059"/>
            <a:ext cx="4218973" cy="1049567"/>
            <a:chOff x="2523525" y="2955930"/>
            <a:chExt cx="4218973" cy="1049567"/>
          </a:xfrm>
        </p:grpSpPr>
        <p:pic>
          <p:nvPicPr>
            <p:cNvPr id="2" name="Picture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525" y="3568586"/>
              <a:ext cx="2921686" cy="43691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525" y="2955930"/>
              <a:ext cx="4218973" cy="420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4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Axis Angle: Any better?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72207" y="841182"/>
            <a:ext cx="6559369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Still investigating in more detail</a:t>
            </a:r>
          </a:p>
          <a:p>
            <a:r>
              <a:rPr lang="en-US" sz="2400" dirty="0" err="1" smtClean="0"/>
              <a:t>exp</a:t>
            </a:r>
            <a:r>
              <a:rPr lang="en-US" sz="2400" dirty="0" smtClean="0"/>
              <a:t> map is </a:t>
            </a:r>
            <a:r>
              <a:rPr lang="en-US" sz="2400" b="1" dirty="0" smtClean="0"/>
              <a:t>not</a:t>
            </a:r>
            <a:r>
              <a:rPr lang="en-US" sz="2400" dirty="0" smtClean="0"/>
              <a:t> one-to-one, will map rotations in multiples of 2pi to same group element</a:t>
            </a:r>
          </a:p>
          <a:p>
            <a:pPr lvl="1"/>
            <a:r>
              <a:rPr lang="en-US" sz="2000" dirty="0" smtClean="0"/>
              <a:t>Also need to be careful when rotation magnitude is close to zero</a:t>
            </a:r>
          </a:p>
          <a:p>
            <a:endParaRPr lang="en-US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63" y="3789058"/>
            <a:ext cx="7088159" cy="25537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14905" y="2813784"/>
            <a:ext cx="5610276" cy="764280"/>
            <a:chOff x="1105945" y="2259448"/>
            <a:chExt cx="5610276" cy="764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5261" y="2259448"/>
              <a:ext cx="3900960" cy="7642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5945" y="2307340"/>
              <a:ext cx="1857600" cy="57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7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Moose Standards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7094"/>
              </p:ext>
            </p:extLst>
          </p:nvPr>
        </p:nvGraphicFramePr>
        <p:xfrm>
          <a:off x="902277" y="1157480"/>
          <a:ext cx="7370617" cy="4353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791">
                  <a:extLst>
                    <a:ext uri="{9D8B030D-6E8A-4147-A177-3AD203B41FA5}">
                      <a16:colId xmlns:a16="http://schemas.microsoft.com/office/drawing/2014/main" val="3916715705"/>
                    </a:ext>
                  </a:extLst>
                </a:gridCol>
                <a:gridCol w="3125328">
                  <a:extLst>
                    <a:ext uri="{9D8B030D-6E8A-4147-A177-3AD203B41FA5}">
                      <a16:colId xmlns:a16="http://schemas.microsoft.com/office/drawing/2014/main" val="1680611894"/>
                    </a:ext>
                  </a:extLst>
                </a:gridCol>
                <a:gridCol w="1513498">
                  <a:extLst>
                    <a:ext uri="{9D8B030D-6E8A-4147-A177-3AD203B41FA5}">
                      <a16:colId xmlns:a16="http://schemas.microsoft.com/office/drawing/2014/main" val="1603604334"/>
                    </a:ext>
                  </a:extLst>
                </a:gridCol>
              </a:tblGrid>
              <a:tr h="640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Kinematics Tag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34550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</a:t>
                      </a:r>
                      <a:r>
                        <a:rPr lang="en-US" baseline="0" dirty="0" smtClean="0"/>
                        <a:t> Lens Optical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95092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Landmark (Point)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57819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Centre of Back</a:t>
                      </a:r>
                      <a:r>
                        <a:rPr lang="en-US" baseline="0" dirty="0" smtClean="0"/>
                        <a:t> Axle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344951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IMU 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87793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Antenna Phase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124568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Lidar Point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3010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Encoder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About</a:t>
                      </a:r>
                      <a:r>
                        <a:rPr lang="en-US" baseline="0" dirty="0" smtClean="0"/>
                        <a:t> axis of rotation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366241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303093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Earth Centered Earth Fixed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63218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Localization</a:t>
                      </a:r>
                      <a:r>
                        <a:rPr lang="en-US" baseline="0" dirty="0" smtClean="0"/>
                        <a:t> Map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08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0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 –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57" y="467284"/>
            <a:ext cx="812033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 element of a Euclidean Group, E(n) is a </a:t>
            </a:r>
            <a:r>
              <a:rPr lang="en-US" sz="2800" dirty="0"/>
              <a:t>translation </a:t>
            </a:r>
            <a:r>
              <a:rPr lang="en-US" sz="2800" dirty="0" smtClean="0"/>
              <a:t>and an </a:t>
            </a:r>
            <a:r>
              <a:rPr lang="en-US" sz="2800" dirty="0"/>
              <a:t>orthogonal </a:t>
            </a:r>
            <a:r>
              <a:rPr lang="en-US" sz="2800" dirty="0" smtClean="0"/>
              <a:t>transformation 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When A is from SO(3), we get the </a:t>
            </a:r>
            <a:r>
              <a:rPr lang="en-US" sz="2800" b="1" dirty="0" smtClean="0"/>
              <a:t>Special Euclidean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Homeomorphic </a:t>
            </a:r>
            <a:r>
              <a:rPr lang="en-US" sz="2800" dirty="0" smtClean="0"/>
              <a:t>to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38" y="3804877"/>
            <a:ext cx="6430822" cy="655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32" y="1751612"/>
            <a:ext cx="1276144" cy="22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34" y="2015964"/>
            <a:ext cx="1616320" cy="2556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7" y="5456981"/>
            <a:ext cx="1316278" cy="3043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1" y="1555634"/>
            <a:ext cx="1136171" cy="293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1" y="1915384"/>
            <a:ext cx="1185956" cy="293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84" y="2250173"/>
            <a:ext cx="794786" cy="2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8250" y="1543680"/>
            <a:ext cx="6942451" cy="4566175"/>
          </a:xfrm>
          <a:prstGeom prst="rect">
            <a:avLst/>
          </a:prstGeom>
          <a:blipFill dpi="0" rotWithShape="1">
            <a:blip r:embed="rId19">
              <a:alphaModFix amt="23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3170651" y="2803003"/>
            <a:ext cx="3178941" cy="185255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Frame Diagram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062197" y="1855273"/>
            <a:ext cx="493056" cy="330281"/>
            <a:chOff x="2050119" y="1054181"/>
            <a:chExt cx="493056" cy="330281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3753810">
            <a:off x="5935058" y="2681257"/>
            <a:ext cx="308054" cy="401044"/>
            <a:chOff x="2276457" y="1054181"/>
            <a:chExt cx="308054" cy="401044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 rot="3753810">
            <a:off x="4778069" y="2028019"/>
            <a:ext cx="308054" cy="401044"/>
            <a:chOff x="2276457" y="1054181"/>
            <a:chExt cx="308054" cy="401044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6560610">
            <a:off x="4844294" y="3103571"/>
            <a:ext cx="368271" cy="425526"/>
            <a:chOff x="2251490" y="1168534"/>
            <a:chExt cx="368271" cy="425526"/>
          </a:xfrm>
        </p:grpSpPr>
        <p:cxnSp>
          <p:nvCxnSpPr>
            <p:cNvPr id="36" name="Straight Arrow Connector 35"/>
            <p:cNvCxnSpPr/>
            <p:nvPr/>
          </p:nvCxnSpPr>
          <p:spPr>
            <a:xfrm rot="15039390">
              <a:off x="2447118" y="1152301"/>
              <a:ext cx="9248" cy="336039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5039390">
              <a:off x="2342707" y="1077317"/>
              <a:ext cx="155025" cy="337459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5039390" flipH="1">
              <a:off x="2283831" y="1388567"/>
              <a:ext cx="246816" cy="1641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rot="3753810">
            <a:off x="3994817" y="3042061"/>
            <a:ext cx="479623" cy="298875"/>
            <a:chOff x="2104888" y="1336477"/>
            <a:chExt cx="479623" cy="298875"/>
          </a:xfrm>
        </p:grpSpPr>
        <p:cxnSp>
          <p:nvCxnSpPr>
            <p:cNvPr id="43" name="Straight Arrow Connector 42"/>
            <p:cNvCxnSpPr/>
            <p:nvPr/>
          </p:nvCxnSpPr>
          <p:spPr>
            <a:xfrm rot="17846190" flipH="1" flipV="1">
              <a:off x="2045822" y="1395543"/>
              <a:ext cx="251684" cy="1335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7846190" flipH="1">
              <a:off x="2216127" y="1431578"/>
              <a:ext cx="220076" cy="18747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3753810">
            <a:off x="3704424" y="2494707"/>
            <a:ext cx="478454" cy="426430"/>
            <a:chOff x="2106057" y="1266585"/>
            <a:chExt cx="478454" cy="379560"/>
          </a:xfrm>
        </p:grpSpPr>
        <p:cxnSp>
          <p:nvCxnSpPr>
            <p:cNvPr id="49" name="Straight Arrow Connector 48"/>
            <p:cNvCxnSpPr/>
            <p:nvPr/>
          </p:nvCxnSpPr>
          <p:spPr>
            <a:xfrm rot="17846190" flipV="1">
              <a:off x="2178991" y="1193651"/>
              <a:ext cx="91501" cy="2373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7846190" flipH="1" flipV="1">
              <a:off x="2080791" y="1503315"/>
              <a:ext cx="275743" cy="991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402485" y="5212835"/>
            <a:ext cx="493056" cy="330281"/>
            <a:chOff x="2050119" y="1054181"/>
            <a:chExt cx="493056" cy="330281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948304" y="4288910"/>
            <a:ext cx="493056" cy="330281"/>
            <a:chOff x="2050119" y="1054181"/>
            <a:chExt cx="493056" cy="330281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 flipH="1" flipV="1">
            <a:off x="2213573" y="4061662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5342554" y="2206625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3314228" y="3555657"/>
            <a:ext cx="493056" cy="330281"/>
            <a:chOff x="2050119" y="1054181"/>
            <a:chExt cx="493056" cy="330281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4617028" y="2555252"/>
            <a:ext cx="493056" cy="330281"/>
            <a:chOff x="2050119" y="1054181"/>
            <a:chExt cx="493056" cy="330281"/>
          </a:xfrm>
        </p:grpSpPr>
        <p:cxnSp>
          <p:nvCxnSpPr>
            <p:cNvPr id="77" name="Straight Arrow Connector 76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 rot="3753810">
            <a:off x="8217414" y="2506283"/>
            <a:ext cx="308054" cy="401044"/>
            <a:chOff x="2276457" y="1054181"/>
            <a:chExt cx="308054" cy="401044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rot="3753810">
            <a:off x="6735158" y="1566862"/>
            <a:ext cx="308054" cy="401044"/>
            <a:chOff x="2276457" y="1054181"/>
            <a:chExt cx="308054" cy="401044"/>
          </a:xfrm>
        </p:grpSpPr>
        <p:cxnSp>
          <p:nvCxnSpPr>
            <p:cNvPr id="85" name="Straight Arrow Connector 84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 rot="3753810">
            <a:off x="3546276" y="5078203"/>
            <a:ext cx="358171" cy="464911"/>
            <a:chOff x="2226340" y="1195388"/>
            <a:chExt cx="358171" cy="464911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7846190" flipH="1">
              <a:off x="2189200" y="1447938"/>
              <a:ext cx="249501" cy="17522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 rot="3753810">
            <a:off x="1820885" y="4173526"/>
            <a:ext cx="358171" cy="464911"/>
            <a:chOff x="2226340" y="1195388"/>
            <a:chExt cx="358171" cy="464911"/>
          </a:xfrm>
        </p:grpSpPr>
        <p:cxnSp>
          <p:nvCxnSpPr>
            <p:cNvPr id="102" name="Straight Arrow Connector 101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17846190" flipH="1">
              <a:off x="2189200" y="1447938"/>
              <a:ext cx="249501" cy="17522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9" name="Picture 1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91" y="1716372"/>
            <a:ext cx="153157" cy="10743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92" y="1544655"/>
            <a:ext cx="208018" cy="108962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22" y="2587497"/>
            <a:ext cx="211067" cy="108962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20" y="5028382"/>
            <a:ext cx="211829" cy="108962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38" y="4089052"/>
            <a:ext cx="213353" cy="108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2" y="3537413"/>
            <a:ext cx="137155" cy="1074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4207097"/>
            <a:ext cx="165349" cy="10896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05" y="2839574"/>
            <a:ext cx="163825" cy="108962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60" y="1998928"/>
            <a:ext cx="210305" cy="108962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29" y="3005414"/>
            <a:ext cx="213353" cy="108962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46" y="3138721"/>
            <a:ext cx="214115" cy="10896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40" y="2938389"/>
            <a:ext cx="215639" cy="108962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60" y="2559001"/>
            <a:ext cx="213353" cy="108962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6" y="5511293"/>
            <a:ext cx="164586" cy="107438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460667" y="4473173"/>
            <a:ext cx="493056" cy="330281"/>
            <a:chOff x="2050119" y="1054181"/>
            <a:chExt cx="493056" cy="330281"/>
          </a:xfrm>
        </p:grpSpPr>
        <p:cxnSp>
          <p:nvCxnSpPr>
            <p:cNvPr id="134" name="Straight Arrow Connector 13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0" name="Picture 13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6" y="4506476"/>
            <a:ext cx="190494" cy="107438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2684121" y="2359755"/>
            <a:ext cx="88730" cy="88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16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4" y="2350401"/>
            <a:ext cx="163063" cy="107438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 rot="3753810">
            <a:off x="2404378" y="2324566"/>
            <a:ext cx="479623" cy="298875"/>
            <a:chOff x="2104888" y="1336477"/>
            <a:chExt cx="479623" cy="298875"/>
          </a:xfrm>
        </p:grpSpPr>
        <p:cxnSp>
          <p:nvCxnSpPr>
            <p:cNvPr id="162" name="Straight Arrow Connector 161"/>
            <p:cNvCxnSpPr/>
            <p:nvPr/>
          </p:nvCxnSpPr>
          <p:spPr>
            <a:xfrm rot="17846190" flipH="1" flipV="1">
              <a:off x="2045822" y="1395543"/>
              <a:ext cx="251684" cy="1335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rot="17846190" flipH="1">
              <a:off x="2216127" y="1431578"/>
              <a:ext cx="220076" cy="18747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>
            <a:stCxn id="155" idx="6"/>
          </p:cNvCxnSpPr>
          <p:nvPr/>
        </p:nvCxnSpPr>
        <p:spPr>
          <a:xfrm>
            <a:off x="2772851" y="2404120"/>
            <a:ext cx="1189706" cy="20524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7"/>
          <a:stretch/>
        </p:blipFill>
        <p:spPr>
          <a:xfrm flipH="1">
            <a:off x="372242" y="531221"/>
            <a:ext cx="2255762" cy="1863997"/>
          </a:xfrm>
          <a:prstGeom prst="rect">
            <a:avLst/>
          </a:prstGeom>
        </p:spPr>
      </p:pic>
      <p:grpSp>
        <p:nvGrpSpPr>
          <p:cNvPr id="172" name="Group 171"/>
          <p:cNvGrpSpPr/>
          <p:nvPr/>
        </p:nvGrpSpPr>
        <p:grpSpPr>
          <a:xfrm>
            <a:off x="1244425" y="1231782"/>
            <a:ext cx="493056" cy="330281"/>
            <a:chOff x="2050119" y="1054181"/>
            <a:chExt cx="493056" cy="330281"/>
          </a:xfrm>
        </p:grpSpPr>
        <p:cxnSp>
          <p:nvCxnSpPr>
            <p:cNvPr id="173" name="Straight Arrow Connector 17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1" name="Picture 17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25" y="1506967"/>
            <a:ext cx="163062" cy="1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Decoration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050" name="Picture 2" descr="https://static1.squarespace.com/static/523c5c56e4b0abc2df5e163e/t/53957eb2e4b0f06b37cde432/1402306240182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9" y="682333"/>
            <a:ext cx="888682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Decoration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1266" name="Picture 2" descr="https://static1.squarespace.com/static/523c5c56e4b0abc2df5e163e/t/53958062e4b003747ed30c75/1402306667687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" y="580590"/>
            <a:ext cx="897255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Rotation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292" name="Picture 4" descr="https://static1.squarespace.com/static/523c5c56e4b0abc2df5e163e/t/5395a1b3e4b05bede087f1ef/1402315188156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2" y="3791684"/>
            <a:ext cx="7126674" cy="11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0382" y="1161717"/>
            <a:ext cx="7203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Be very clear in terms of rotation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670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Rotation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290" name="Picture 2" descr="https://static1.squarespace.com/static/523c5c56e4b0abc2df5e163e/t/539582ebe4b05bede087dc26/1402307308168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" y="724328"/>
            <a:ext cx="89725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Pose Transformations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3112" y="1186430"/>
            <a:ext cx="828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Be very clear about the pose transformation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14338" name="Picture 2" descr="https://static1.squarespace.com/static/523c5c56e4b0abc2df5e163e/t/5395a1d2e4b0534a362afecd/1402315219273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0" y="3263411"/>
            <a:ext cx="8466999" cy="13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Pose Transformations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5362" name="Picture 2" descr="https://static1.squarespace.com/static/523c5c56e4b0abc2df5e163e/t/53958479e4b0de03610069aa/1402307706145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" y="710909"/>
            <a:ext cx="88868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Code implementation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3753810">
            <a:off x="4901238" y="1261466"/>
            <a:ext cx="678598" cy="701795"/>
            <a:chOff x="2273245" y="1054181"/>
            <a:chExt cx="308054" cy="41877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8" y="702143"/>
            <a:ext cx="1079893" cy="3286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3753810">
            <a:off x="3028470" y="838590"/>
            <a:ext cx="678598" cy="701795"/>
            <a:chOff x="2273245" y="1054181"/>
            <a:chExt cx="308054" cy="418771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1" name="Picture 163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950273"/>
            <a:ext cx="1093588" cy="3032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3753810">
            <a:off x="1325277" y="1760845"/>
            <a:ext cx="678598" cy="701795"/>
            <a:chOff x="2273245" y="1054181"/>
            <a:chExt cx="308054" cy="418771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0" name="Picture 1638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90" y="2544677"/>
            <a:ext cx="1040767" cy="30323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828910" y="1880881"/>
            <a:ext cx="1127456" cy="755243"/>
            <a:chOff x="2050119" y="1054181"/>
            <a:chExt cx="493056" cy="330281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41" y="2764737"/>
            <a:ext cx="440879" cy="2491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00886" y="1071280"/>
            <a:ext cx="148127" cy="1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410" name="Picture 164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77" y="1038271"/>
            <a:ext cx="390344" cy="184715"/>
          </a:xfrm>
          <a:prstGeom prst="rect">
            <a:avLst/>
          </a:prstGeom>
        </p:spPr>
      </p:pic>
      <p:cxnSp>
        <p:nvCxnSpPr>
          <p:cNvPr id="40" name="Straight Connector 39"/>
          <p:cNvCxnSpPr>
            <a:stCxn id="6" idx="4"/>
          </p:cNvCxnSpPr>
          <p:nvPr/>
        </p:nvCxnSpPr>
        <p:spPr>
          <a:xfrm>
            <a:off x="7374950" y="1219407"/>
            <a:ext cx="10889" cy="13660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2"/>
          </p:cNvCxnSpPr>
          <p:nvPr/>
        </p:nvCxnSpPr>
        <p:spPr>
          <a:xfrm flipH="1">
            <a:off x="4939266" y="1145344"/>
            <a:ext cx="2361620" cy="29661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6" name="Curved Connector 16395"/>
          <p:cNvCxnSpPr/>
          <p:nvPr/>
        </p:nvCxnSpPr>
        <p:spPr>
          <a:xfrm>
            <a:off x="1594782" y="2013867"/>
            <a:ext cx="5780169" cy="622258"/>
          </a:xfrm>
          <a:prstGeom prst="curvedConnector3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8" name="Curved Connector 16397"/>
          <p:cNvCxnSpPr/>
          <p:nvPr/>
        </p:nvCxnSpPr>
        <p:spPr>
          <a:xfrm flipV="1">
            <a:off x="1442817" y="1021646"/>
            <a:ext cx="1491190" cy="909928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00" name="Curved Connector 16399"/>
          <p:cNvCxnSpPr/>
          <p:nvPr/>
        </p:nvCxnSpPr>
        <p:spPr>
          <a:xfrm>
            <a:off x="3297975" y="1003454"/>
            <a:ext cx="1530160" cy="365548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32" y="1776054"/>
            <a:ext cx="710893" cy="299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6" y="1382481"/>
            <a:ext cx="466960" cy="277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54" y="2354393"/>
            <a:ext cx="719606" cy="277039"/>
          </a:xfrm>
          <a:prstGeom prst="rect">
            <a:avLst/>
          </a:prstGeom>
        </p:spPr>
      </p:pic>
      <p:pic>
        <p:nvPicPr>
          <p:cNvPr id="16411" name="Picture 164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4" y="807222"/>
            <a:ext cx="683103" cy="224795"/>
          </a:xfrm>
          <a:prstGeom prst="rect">
            <a:avLst/>
          </a:prstGeom>
        </p:spPr>
      </p:pic>
      <p:pic>
        <p:nvPicPr>
          <p:cNvPr id="16412" name="Picture 4 2" descr="https://static1.squarespace.com/static/523c5c56e4b0abc2df5e163e/t/53959639e4b06ab19a5a079a/1402312251755/?format=1000w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2" y="3626897"/>
            <a:ext cx="8401564" cy="28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Preview for Part 2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95504" y="1353712"/>
            <a:ext cx="6559369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In depth derivations of the closed forms for </a:t>
            </a:r>
            <a:r>
              <a:rPr lang="en-US" sz="2400" dirty="0" err="1" smtClean="0"/>
              <a:t>exp</a:t>
            </a:r>
            <a:r>
              <a:rPr lang="en-US" sz="2400" dirty="0" smtClean="0"/>
              <a:t> and log maps on SO(3) and SE(3)</a:t>
            </a:r>
          </a:p>
          <a:p>
            <a:r>
              <a:rPr lang="en-US" sz="2400" dirty="0" err="1" smtClean="0"/>
              <a:t>Adjoint</a:t>
            </a:r>
            <a:r>
              <a:rPr lang="en-US" sz="2400" dirty="0" smtClean="0"/>
              <a:t> mapping and representations</a:t>
            </a:r>
          </a:p>
          <a:p>
            <a:r>
              <a:rPr lang="en-US" sz="2400" dirty="0" smtClean="0"/>
              <a:t>Defining “distance” between group elements</a:t>
            </a:r>
          </a:p>
          <a:p>
            <a:r>
              <a:rPr lang="en-US" sz="2400" dirty="0" smtClean="0"/>
              <a:t>Differential Calculus on SO(3) and SE(3)</a:t>
            </a:r>
          </a:p>
          <a:p>
            <a:r>
              <a:rPr lang="en-US" sz="2400" dirty="0" smtClean="0"/>
              <a:t>Implementation using wave::kinematics</a:t>
            </a:r>
          </a:p>
          <a:p>
            <a:r>
              <a:rPr lang="en-US" sz="2400" dirty="0" smtClean="0"/>
              <a:t>Building residual terms using wave::kinematics</a:t>
            </a:r>
          </a:p>
          <a:p>
            <a:endParaRPr lang="en-US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59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123 rotation sequence (Bryant ang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386" y="852055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Gimbal Lock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gimbalLo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485" end="14179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335" y="614102"/>
            <a:ext cx="6016337" cy="54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6012" y="1041556"/>
            <a:ext cx="58138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Alternate rotation parameterization</a:t>
            </a:r>
          </a:p>
          <a:p>
            <a:r>
              <a:rPr lang="en-GB" sz="2800" dirty="0"/>
              <a:t> </a:t>
            </a:r>
            <a:endParaRPr lang="en-GB" sz="2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Over parameterized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Solved by adding norm constraint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00" y="3434088"/>
            <a:ext cx="1305804" cy="421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65" y="1736457"/>
            <a:ext cx="2475219" cy="4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6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Manifold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9281" y="4924854"/>
            <a:ext cx="7843075" cy="523220"/>
            <a:chOff x="1165843" y="4998994"/>
            <a:chExt cx="7843075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165843" y="4998994"/>
              <a:ext cx="7843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A manifold locally looks like an open subset of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130" y="5118503"/>
              <a:ext cx="486135" cy="28420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786" y="1052759"/>
            <a:ext cx="5727600" cy="32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0.7312"/>
  <p:tag name="LATEXADDIN" val="\documentclass{article}&#10;\usepackage{amsmath}&#10;\pagestyle{empty}&#10;\begin{document}&#10;&#10;$\mathcal{F}_{L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34.9832"/>
  <p:tag name="LATEXADDIN" val="\documentclass{article}&#10;\usepackage{amsmath}&#10;\pagestyle{empty}&#10;\begin{document}&#10;&#10;$\mathcal{F}_{I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1.2298"/>
  <p:tag name="LATEXADDIN" val="\documentclass{article}&#10;\usepackage{amsmath}&#10;\pagestyle{empty}&#10;\begin{document}&#10;&#10;$\mathcal{F}_{G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6.9741"/>
  <p:tag name="LATEXADDIN" val="\documentclass{article}&#10;\usepackage{amsmath}&#10;\pagestyle{empty}&#10;\begin{document}&#10;&#10;$\mathcal{F}_{C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0.7236"/>
  <p:tag name="LATEXADDIN" val="\documentclass{article}&#10;\usepackage{amsmath}&#10;\pagestyle{empty}&#10;\begin{document}&#10;&#10;$\mathcal{F}_{C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2.2235"/>
  <p:tag name="LATEXADDIN" val="\documentclass{article}&#10;\usepackage{amsmath}&#10;\pagestyle{empty}&#10;\begin{document}&#10;&#10;$\mathcal{F}_{C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5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7.4765"/>
  <p:tag name="LATEXADDIN" val="\documentclass{article}&#10;\usepackage{amsmath}&#10;\pagestyle{empty}&#10;\begin{document}&#10;&#10;$\mathcal{F}_{M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0.7236"/>
  <p:tag name="LATEXADDIN" val="\documentclass{article}&#10;\usepackage{amsmath}&#10;\pagestyle{empty}&#10;\begin{document}&#10;&#10;$\mathcal{F}_{C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0.4799"/>
  <p:tag name="LATEXADDIN" val="\documentclass{article}&#10;\usepackage{amsmath}&#10;\pagestyle{empty}&#10;\begin{document}&#10;&#10;$\mathcal{F}_{P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0.4799"/>
  <p:tag name="LATEXADDIN" val="\documentclass{article}&#10;\usepackage{amsmath}&#10;\pagestyle{empty}&#10;\begin{document}&#10;&#10;$\mathcal{F}_{F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"/>
  <p:tag name="ORIGINALWIDTH" val="414"/>
  <p:tag name="LATEXADDIN" val="\documentclass{article}&#10;\usepackage{amsmath}&#10;\pagestyle{empty}&#10;\begin{document}&#10;&#10;$T_{{C_k}{C_{k+1}}}$&#10;&#10;&#10;\end{document}"/>
  <p:tag name="IGUANATEXSIZE" val="20"/>
  <p:tag name="IGUANATEXCURSOR" val="9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25"/>
  <p:tag name="ORIGINALWIDTH" val="419.25"/>
  <p:tag name="LATEXADDIN" val="\documentclass{article}&#10;\usepackage{amsmath}&#10;\pagestyle{empty}&#10;\begin{document}&#10;&#10;$T_{{C_{k-1}}{C_{k}}}$&#10;&#10;&#10;\end{document}"/>
  <p:tag name="IGUANATEXSIZE" val="20"/>
  <p:tag name="IGUANATEXCURSOR" val="9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25"/>
  <p:tag name="ORIGINALWIDTH" val="399"/>
  <p:tag name="LATEXADDIN" val="\documentclass{article}&#10;\usepackage{amsmath}&#10;\pagestyle{empty}&#10;\begin{document}&#10;&#10;$T_{{W}{C_{k-1}}}$&#10;&#10;&#10;\end{document}"/>
  <p:tag name="IGUANATEXSIZE" val="20"/>
  <p:tag name="IGUANATEXCURSOR" val="9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25"/>
  <p:tag name="ORIGINALWIDTH" val="189.75"/>
  <p:tag name="LATEXADDIN" val="\documentclass{article}&#10;\usepackage{amsmath}&#10;\pagestyle{empty}&#10;\begin{document}&#10;&#10;$\mathcal{F}_{W}$&#10;&#10;&#10;\end{document}"/>
  <p:tag name="IGUANATEXSIZE" val="20"/>
  <p:tag name="IGUANATEXCURSOR" val="9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.5"/>
  <p:tag name="ORIGINALWIDTH" val="168"/>
  <p:tag name="LATEXADDIN" val="\documentclass{article}&#10;\usepackage{amsmath}&#10;\pagestyle{empty}&#10;\begin{document}&#10;&#10;${}_{W}p$&#10;&#10;&#10;\end{document}"/>
  <p:tag name="IGUANATEXSIZE" val="20"/>
  <p:tag name="IGUANATEXCURSOR" val="8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305.9617"/>
  <p:tag name="LATEXADDIN" val="\documentclass{article}&#10;\usepackage{amsmath}&#10;\pagestyle{empty}&#10;\begin{document}&#10;&#10;$\mathcal{F}_{C_{k+1}}$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00.9749"/>
  <p:tag name="LATEXADDIN" val="\documentclass{article}&#10;\usepackage{amsmath}&#10;\pagestyle{empty}&#10;\begin{document}&#10;&#10;$\mathcal{F}_{C_{k}}$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309.7113"/>
  <p:tag name="LATEXADDIN" val="\documentclass{article}&#10;\usepackage{amsmath}&#10;\pagestyle{empty}&#10;\begin{document}&#10;&#10;$\mathcal{F}_{C_{k-1}}$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2.2235"/>
  <p:tag name="LATEXADDIN" val="\documentclass{article}&#10;\usepackage{amsmath}&#10;\pagestyle{empty}&#10;\begin{document}&#10;&#10;$\mathcal{F}_{C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5"/>
  <p:tag name="ORIGINALWIDTH" val="294"/>
  <p:tag name="LATEXADDIN" val="\documentclass{article}&#10;\usepackage{amsmath}&#10;\pagestyle{empty}&#10;\begin{document}&#10;&#10;${}_{C_{k+1}}p$&#10;&#10;&#10;\end{document}"/>
  <p:tag name="IGUANATEXSIZE" val="20"/>
  <p:tag name="IGUANATEXCURSOR" val="9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5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2839.145"/>
  <p:tag name="LATEXADDIN" val="\documentclass{article}&#10;\usepackage{amsmath}&#10;\usepackage{amsfonts}&#10;\pagestyle{empty}&#10;\begin{document}&#10;&#10;&#10;$\mathbb{SO}(3) = \left\{ R \in \mathbb{R}^{3\times3} : R^{\top}R = I = RR^{\top}, \det (R) = &#10;1  \right\}$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2978.628"/>
  <p:tag name="LATEXADDIN" val="\documentclass{article}&#10;\usepackage{amsmath}&#10;\usepackage{amsfonts}&#10;\pagestyle{empty}&#10;\begin{document}&#10;&#10;\begin{equation*}&#10;\mathbb{SE}(3) = \left\{ T \in \mathbb{R}^{4\times4},&#10;\left[&#10;\begin{array}{c|c}&#10;R &amp; t \\&#10;\hline&#10;0^{1 \times 3} &amp; 1&#10;\end{array}&#10;\right]&#10;: R \in \mathbb{SO}(3), t \in \mathbb{R}^3 \right\}&#10;\end{equation*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497.9377"/>
  <p:tag name="LATEXADDIN" val="\documentclass{article}&#10;\usepackage{amsmath}&#10;\usepackage{amsfonts}&#10;\pagestyle{empty}&#10;\begin{document}&#10;&#10;$\mathbb{R}^n \mapsto \mathbb{R}^n $&#10;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0.6712"/>
  <p:tag name="LATEXADDIN" val="\documentclass{article}&#10;\usepackage{amsmath}&#10;\usepackage{amsfonts}&#10;\pagestyle{empty}&#10;\begin{document}&#10;&#10;$ x \mapsto Ax + b $&#10;&#10;&#10;\end{document}"/>
  <p:tag name="IGUANATEXSIZE" val="2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609.6738"/>
  <p:tag name="LATEXADDIN" val="\documentclass{article}&#10;\usepackage{amsmath}&#10;\usepackage{amsfonts}&#10;\pagestyle{empty}&#10;\begin{document}&#10;&#10;\begin{equation*}&#10; \mathbb{SO}(3) \times \mathbb{R}^3&#10;\end{equation*}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4.7244"/>
  <p:tag name="LATEXADDIN" val="\documentclass{article}&#10;\usepackage{amsmath}&#10;\pagestyle{empty}&#10;\begin{document}&#10;&#10;$\mathcal{F}_{R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79.1901"/>
  <p:tag name="LATEXADDIN" val="\documentclass{article}&#10;\usepackage{amsmath}&#10;\pagestyle{empty}&#10;\begin{document}&#10;&#10;&#10;$x \in E(n)$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00.1875"/>
  <p:tag name="LATEXADDIN" val="\documentclass{article}&#10;\usepackage{amsmath}&#10;\pagestyle{empty}&#10;\begin{document}&#10;&#10;&#10;$A \in O(n)$&#10;&#10;\end{document}"/>
  <p:tag name="IGUANATEXSIZE" val="20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335.2081"/>
  <p:tag name="LATEXADDIN" val="\documentclass{article}&#10;\usepackage{amsmath}&#10;\usepackage{amsfonts}&#10;\pagestyle{empty}&#10;\begin{document}&#10;&#10;&#10;$b \in \mathbb{R}^3$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87.7015"/>
  <p:tag name="LATEXADDIN" val="\documentclass{article}&#10;\usepackage{amsmath}&#10;\pagestyle{empty}&#10;\begin{document}&#10;&#10;$\|q \| = 1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34.9081"/>
  <p:tag name="LATEXADDIN" val="\documentclass{article}&#10;\usepackage{amsmath}&#10;\pagestyle{empty}&#10;\begin{document}&#10;&#10;$q = [x,y,z,w]$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"/>
  <p:tag name="ORIGINALWIDTH" val="146.25"/>
  <p:tag name="LATEXADDIN" val="\documentclass{article}&#10;\usepackage{amsmath}&#10;\usepackage{amsfonts}&#10;\pagestyle{empty}&#10;\begin{document}&#10;&#10;&#10;$\mathbb{R}^n$&#10;&#10;\end{document}"/>
  <p:tag name="IGUANATEXSIZE" val="20"/>
  <p:tag name="IGUANATEXCURSOR" val="1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5"/>
  <p:tag name="ORIGINALWIDTH" val="1074.75"/>
  <p:tag name="LATEXADDIN" val="\documentclass{article}&#10;\usepackage{amsmath}&#10;\pagestyle{empty}&#10;\begin{document}&#10;&#10;$\forall a,b \in G \quad a\cdot b \in G $&#10;&#10;&#10;\end{document}"/>
  <p:tag name="IGUANATEXSIZE" val="20"/>
  <p:tag name="IGUANATEXCURSOR" val="1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781.25"/>
  <p:tag name="LATEXADDIN" val="\documentclass{article}&#10;\usepackage{amsmath}&#10;\pagestyle{empty}&#10;\begin{document}&#10;&#10;$\forall a,b,c \in G \quad (a\cdot b)\cdot c = a\cdot( b\cdot c) $&#10;&#10;&#10;\end{document}"/>
  <p:tag name="IGUANATEXSIZE" val="20"/>
  <p:tag name="IGUANATEXCURSOR" val="1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"/>
  <p:tag name="ORIGINALWIDTH" val="1084.5"/>
  <p:tag name="LATEXADDIN" val="\documentclass{article}&#10;\usepackage{amsmath}&#10;\pagestyle{empty}&#10;\begin{document}&#10;&#10;$\exists e \in G \quad e\cdot a = a \cdot e$&#10;&#10;&#10;\end{document}"/>
  <p:tag name="IGUANATEXSIZE" val="20"/>
  <p:tag name="IGUANATEXCURSOR" val="1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5"/>
  <p:tag name="ORIGINALWIDTH" val="1742.25"/>
  <p:tag name="LATEXADDIN" val="\documentclass{article}&#10;\usepackage{amsmath}&#10;\pagestyle{empty}&#10;\begin{document}&#10;&#10;$\forall a \in G, \exists b \in G \quad b\cdot a = a \cdot b = e$&#10;&#10;&#10;\end{document}"/>
  <p:tag name="IGUANATEXSIZE" val="20"/>
  <p:tag name="IGUANATEXCURSOR" val="1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7.724"/>
  <p:tag name="LATEXADDIN" val="\documentclass{article}&#10;\usepackage{amsmath}&#10;\pagestyle{empty}&#10;\begin{document}&#10;&#10;$\mathcal{F}_{R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5.75"/>
  <p:tag name="ORIGINALWIDTH" val="468"/>
  <p:tag name="LATEXADDIN" val="\documentclass{article}&#10;\usepackage{amsmath}&#10;\pagestyle{empty}&#10;\begin{document}&#10;&#10;\begin{align*}&#10;G &amp;\mapsto G \\&#10; g &amp;\mapsto g^{-1}&#10;\end{align*}&#10;&#10;\end{document}"/>
  <p:tag name="IGUANATEXSIZE" val="20"/>
  <p:tag name="IGUANATEXCURSOR" val="14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5.25"/>
  <p:tag name="ORIGINALWIDTH" val="757.5"/>
  <p:tag name="LATEXADDIN" val="\documentclass{article}&#10;\usepackage{amsmath}&#10;\pagestyle{empty}&#10;\begin{document}&#10;&#10;\begin{align*}&#10;G \times G &amp;\mapsto G \\&#10; (g,h) &amp;\mapsto g\cdot h&#10;\end{align*}&#10;&#10;\end{document}"/>
  <p:tag name="IGUANATEXSIZE" val="20"/>
  <p:tag name="IGUANATEXCURSOR" val="1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9655"/>
  <p:tag name="LATEXADDIN" val="\documentclass{article}&#10;\usepackage{amsmath}&#10;\pagestyle{empty}&#10;\begin{document}&#10;&#10;&#10;$(C^{\infty})$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261"/>
  <p:tag name="LATEXADDIN" val="\documentclass{article}&#10;\usepackage{amsmath}&#10;\usepackage{amsfonts}&#10;\pagestyle{empty}&#10;\begin{document}&#10;&#10;&#10;$\mathbb{R}^{3\times3}$&#10;&#10;\end{document}"/>
  <p:tag name="IGUANATEXSIZE" val="20"/>
  <p:tag name="IGUANATEXCURSOR" val="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55.5"/>
  <p:tag name="LATEXADDIN" val="\documentclass{article}&#10;\usepackage{amsmath}&#10;\usepackage{eufrak}&#10;\pagestyle{empty}&#10;\begin{document}&#10;&#10;&#10;$\mathfrak{g}$&#10;&#10;\end{document}"/>
  <p:tag name="IGUANATEXSIZE" val="20"/>
  <p:tag name="IGUANATEXCURSOR" val="10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811.5"/>
  <p:tag name="LATEXADDIN" val="\documentclass{article}&#10;\usepackage{amsmath}&#10;\usepackage{eufrak}&#10;\pagestyle{empty}&#10;\begin{document}&#10;&#10;&#10;$[\cdot,\cdot] : \mathfrak{g} \times \mathfrak{g} \mapsto \mathfrak{g}$&#10;&#10;\end{document}"/>
  <p:tag name="IGUANATEXSIZE" val="20"/>
  <p:tag name="IGUANATEXCURSOR" val="1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720"/>
  <p:tag name="LATEXADDIN" val="\documentclass{article}&#10;\usepackage{amsmath}&#10;\usepackage{eufrak}&#10;\pagestyle{empty}&#10;\begin{document}&#10;&#10;&#10;$[a,b] : ab-ba$&#10;&#10;\end{document}"/>
  <p:tag name="IGUANATEXSIZE" val="20"/>
  <p:tag name="IGUANATEXCURSOR" val="1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58.5"/>
  <p:tag name="LATEXADDIN" val="\documentclass{article}&#10;\usepackage{amsmath}&#10;\pagestyle{empty}&#10;\begin{document}&#10;&#10;$I$&#10;&#10;&#10;\end{document}"/>
  <p:tag name="IGUANATEXSIZE" val="20"/>
  <p:tag name="IGUANATEXCURSOR" val="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.75"/>
  <p:tag name="ORIGINALWIDTH" val="290.25"/>
  <p:tag name="LATEXADDIN" val="\documentclass{article}&#10;\usepackage{amsmath}&#10;\usepackage{eufrak}&#10;\pagestyle{empty}&#10;\begin{document}&#10;&#10;&#10;$ \omega \in \mathfrak{g}$&#10;&#10;\end{document}"/>
  <p:tag name="IGUANATEXSIZE" val="20"/>
  <p:tag name="IGUANATEXCURSOR" val="1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"/>
  <p:tag name="ORIGINALWIDTH" val="479.25"/>
  <p:tag name="LATEXADDIN" val="\documentclass{article}&#10;\usepackage{amsmath}&#10;\pagestyle{empty}&#10;\begin{document}&#10;&#10;&#10;$\frac{dR}{dt} = R\omega$&#10;&#10;\end{document}"/>
  <p:tag name="IGUANATEXSIZE" val="20"/>
  <p:tag name="IGUANATEXCURSOR" val="1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8.4739"/>
  <p:tag name="LATEXADDIN" val="\documentclass{article}&#10;\usepackage{amsmath}&#10;\pagestyle{empty}&#10;\begin{document}&#10;&#10;$\mathcal{F}_{R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554.25"/>
  <p:tag name="LATEXADDIN" val="\documentclass{article}&#10;\usepackage{amsmath}&#10;\pagestyle{empty}&#10;\begin{document}&#10;&#10;&#10;$R(t) = e^{t\omega}$&#10;&#10;\end{document}"/>
  <p:tag name="IGUANATEXSIZE" val="20"/>
  <p:tag name="IGUANATEXCURSOR" val="1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78.5"/>
  <p:tag name="LATEXADDIN" val="\documentclass{article}&#10;\usepackage{amsmath}&#10;\pagestyle{empty}&#10;\begin{document}&#10;&#10;$R(0)=I$&#10;&#10;&#10;\end{document}"/>
  <p:tag name="IGUANATEXSIZE" val="20"/>
  <p:tag name="IGUANATEXCURSOR" val="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789.75"/>
  <p:tag name="LATEXADDIN" val="\documentclass{article}&#10;\usepackage{amsmath}&#10;\usepackage{amsfonts}&#10;\pagestyle{empty}&#10;\begin{document}&#10;&#10;&#10;$\mathbf{so}(3) \mapsto \mathbb{SO}(3)$&#10;&#10;\end{document}"/>
  <p:tag name="IGUANATEXSIZE" val="20"/>
  <p:tag name="IGUANATEXCURSOR" val="1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393"/>
  <p:tag name="LATEXADDIN" val="\documentclass{article}&#10;\usepackage{amsmath}&#10;\usepackage{amsfonts}&#10;\pagestyle{empty}&#10;\begin{document}&#10;&#10;&#10;$\omega \mapsto e^{\omega}$&#10;&#10;\end{document}"/>
  <p:tag name="IGUANATEXSIZE" val="20"/>
  <p:tag name="IGUANATEXCURSOR" val="13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554.25"/>
  <p:tag name="LATEXADDIN" val="\documentclass{article}&#10;\usepackage{amsmath}&#10;\pagestyle{empty}&#10;\begin{document}&#10;&#10;&#10;$R(t) = e^{t\omega}$&#10;&#10;\end{document}"/>
  <p:tag name="IGUANATEXSIZE" val="20"/>
  <p:tag name="IGUANATEXCURSOR" val="1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133.5"/>
  <p:tag name="LATEXADDIN" val="\documentclass{article}&#10;\usepackage{amsmath}&#10;\usepackage{amsfonts}&#10;\pagestyle{empty}&#10;\begin{document}&#10;&#10;&#10;$\mathbb{R}^3$&#10;&#10;\end{document}"/>
  <p:tag name="IGUANATEXSIZE" val="20"/>
  <p:tag name="IGUANATEXCURSOR" val="10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1041.75"/>
  <p:tag name="LATEXADDIN" val="\documentclass{article}&#10;\usepackage{amsmath}&#10;\pagestyle{empty}&#10;\begin{document}&#10;&#10;&#10;$\omega$ : axis of rotation&#10;&#10;\end{document}"/>
  <p:tag name="IGUANATEXSIZE" val="20"/>
  <p:tag name="IGUANATEXCURSOR" val="10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767"/>
  <p:tag name="LATEXADDIN" val="\documentclass{article}&#10;\usepackage{amsmath}&#10;\pagestyle{empty}&#10;\begin{document}&#10;&#10;&#10;$\theta = || \omega ||$ : magnitude of rotation&#10;&#10;\end{document}"/>
  <p:tag name="IGUANATEXSIZE" val="20"/>
  <p:tag name="IGUANATEXCURSOR" val="1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02.25"/>
  <p:tag name="LATEXADDIN" val="\documentclass{article}&#10;\usepackage{amsmath}&#10;\usepackage{amsfonts}&#10;\pagestyle{empty}&#10;\begin{document}&#10;&#10;$\mbox{ln}(\mathbf{R}) : \mathbb{SO}(3) \mapsto \mathbf{so}(3)$&#10;&#10;&#10;\end{document}"/>
  <p:tag name="IGUANATEXSIZE" val="20"/>
  <p:tag name="IGUANATEXCURSOR" val="16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"/>
  <p:tag name="ORIGINALWIDTH" val="285.75"/>
  <p:tag name="LATEXADDIN" val="\documentclass{article}&#10;\usepackage{amsmath}&#10;\usepackage{amsfonts}&#10;\pagestyle{empty}&#10;\begin{document}&#10;&#10;$\omega_{\times}=$&#10;&#10;&#10;\end{document}"/>
  <p:tag name="IGUANATEXSIZE" val="20"/>
  <p:tag name="IGUANATEXCURSOR" val="1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R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219.75"/>
  <p:tag name="LATEXADDIN" val="\documentclass{article}&#10;\usepackage{amsmath}&#10;\usepackage{amsfonts}&#10;\pagestyle{empty}&#10;\begin{document}&#10;&#10;$\mathbf{T} = $&#10;&#10;&#10;\end{document}"/>
  <p:tag name="IGUANATEXSIZE" val="20"/>
  <p:tag name="IGUANATEXCURSOR" val="1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174.5"/>
  <p:tag name="LATEXADDIN" val="\documentclass{article}&#10;\usepackage{amsmath}&#10;\usepackage{amsfonts}&#10;\pagestyle{empty}&#10;\begin{document}&#10;&#10;$\mbox{ln}(\mathbf{T}) : \mathbb{SE}(3) \mapsto \mathbf{se}(3)$&#10;&#10;&#10;\end{document}"/>
  <p:tag name="IGUANATEXSIZE" val="20"/>
  <p:tag name="IGUANATEXCURSOR" val="1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560.25"/>
  <p:tag name="LATEXADDIN" val="\documentclass{article}&#10;\usepackage{amsmath}&#10;\usepackage{amsfonts}&#10;\pagestyle{empty}&#10;\begin{document}&#10;&#10;$\mathbf{T} \mapsto [\mathbf{u},\mathbf{\omega}]$&#10;&#10;&#10;\end{document}"/>
  <p:tag name="IGUANATEXSIZE" val="20"/>
  <p:tag name="IGUANATEXCURSOR" val="15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89.98874"/>
  <p:tag name="LATEXADDIN" val="\documentclass{article}&#10;\usepackage{amsmath}&#10;\pagestyle{empty}&#10;\begin{document}&#10;&#10;$R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38.7327"/>
  <p:tag name="LATEXADDIN" val="\documentclass{article}&#10;\usepackage{amsmath}&#10;\pagestyle{empty}&#10;\begin{document}&#10;&#10;$\omega_{\times}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219.75"/>
  <p:tag name="LATEXADDIN" val="\documentclass{article}&#10;\usepackage{amsmath}&#10;\usepackage{amsfonts}&#10;\pagestyle{empty}&#10;\begin{document}&#10;&#10;$\mathbf{T} = $&#10;&#10;&#10;\end{document}"/>
  <p:tag name="IGUANATEXSIZE" val="20"/>
  <p:tag name="IGUANATEXCURSOR" val="11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7.4765"/>
  <p:tag name="LATEXADDIN" val="\documentclass{article}&#10;\usepackage{amsmath}&#10;\pagestyle{empty}&#10;\begin{document}&#10;&#10;$\mathcal{F}_{M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34.9832"/>
  <p:tag name="LATEXADDIN" val="\documentclass{article}&#10;\usepackage{amsmath}&#10;\pagestyle{empty}&#10;\begin{document}&#10;&#10;$\mathcal{F}_{I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7.4765"/>
  <p:tag name="LATEXADDIN" val="\documentclass{article}&#10;\usepackage{amsmath}&#10;\pagestyle{empty}&#10;\begin{document}&#10;&#10;$\mathcal{F}_{M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1.2298"/>
  <p:tag name="LATEXADDIN" val="\documentclass{article}&#10;\usepackage{amsmath}&#10;\pagestyle{empty}&#10;\begin{document}&#10;&#10;$\mathcal{F}_{G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7.4765"/>
  <p:tag name="LATEXADDIN" val="\documentclass{article}&#10;\usepackage{amsmath}&#10;\pagestyle{empty}&#10;\begin{document}&#10;&#10;$\mathcal{F}_{M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46.75"/>
  <p:tag name="LATEXADDIN" val="\documentclass{article}&#10;\usepackage{amsmath}&#10;\pagestyle{empty}&#10;\begin{document}&#10;&#10;$\mapsto R $&#10;&#10;&#10;\end{document}"/>
  <p:tag name="IGUANATEXSIZE" val="20"/>
  <p:tag name="IGUANATEXCURSOR" val="9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72.75"/>
  <p:tag name="LATEXADDIN" val="\documentclass{article}&#10;\usepackage{amsmath}&#10;\pagestyle{empty}&#10;\begin{document}&#10;&#10;$[\phi, \theta, \psi]$&#10;&#10;&#10;\end{document}"/>
  <p:tag name="IGUANATEXSIZE" val="20"/>
  <p:tag name="IGUANATEXCURSOR" val="10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5"/>
  <p:tag name="ORIGINALWIDTH" val="1120.5"/>
  <p:tag name="LATEXADDIN" val="\documentclass{article}&#10;\usepackage{amsmath}&#10;\pagestyle{empty}&#10;\begin{document}&#10;&#10;$q = w +xi +yi +zk$&#10;&#10;&#10;\end{document}"/>
  <p:tag name="IGUANATEXSIZE" val="20"/>
  <p:tag name="IGUANATEXCURSOR" val="8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888"/>
  <p:tag name="LATEXADDIN" val="\documentclass{article}&#10;\usepackage{amsmath}&#10;\pagestyle{empty}&#10;\begin{document}&#10;&#10;$q = [q_1,q_2,q_2,q_4]$&#10;&#10;&#10;\end{document}"/>
  <p:tag name="IGUANATEXSIZE" val="20"/>
  <p:tag name="IGUANATEXCURSOR" val="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6.9741"/>
  <p:tag name="LATEXADDIN" val="\documentclass{article}&#10;\usepackage{amsmath}&#10;\pagestyle{empty}&#10;\begin{document}&#10;&#10;$\mathcal{F}_{C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735"/>
  <p:tag name="LATEXADDIN" val="\documentclass{article}&#10;\usepackage{amsmath}&#10;\pagestyle{empty}&#10;\begin{document}&#10;&#10;$q = [w,x,y,z]$&#10;&#10;&#10;\end{document}"/>
  <p:tag name="IGUANATEXSIZE" val="20"/>
  <p:tag name="IGUANATEXCURSOR" val="9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888"/>
  <p:tag name="LATEXADDIN" val="\documentclass{article}&#10;\usepackage{amsmath}&#10;\pagestyle{empty}&#10;\begin{document}&#10;&#10;$q = [q_1,q_2,q_2,q_4]$&#10;&#10;&#10;\end{document}"/>
  <p:tag name="IGUANATEXSIZE" val="20"/>
  <p:tag name="IGUANATEXCURSOR" val="8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735"/>
  <p:tag name="LATEXADDIN" val="\documentclass{article}&#10;\usepackage{amsmath}&#10;\pagestyle{empty}&#10;\begin{document}&#10;&#10;$q = [x,y,z,w]$&#10;&#10;&#10;\end{document}"/>
  <p:tag name="IGUANATEXSIZE" val="20"/>
  <p:tag name="IGUANATEXCURSOR" val="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5"/>
  <p:tag name="ORIGINALWIDTH" val="897.75"/>
  <p:tag name="LATEXADDIN" val="\documentclass{article}&#10;\usepackage{amsmath}&#10;\pagestyle{empty}&#10;\begin{document}&#10;&#10;$R_J(q) = R_H(q)^T$&#10;&#10;&#10;\end{document}"/>
  <p:tag name="IGUANATEXSIZE" val="20"/>
  <p:tag name="IGUANATEXCURSOR" val="9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5"/>
  <p:tag name="ORIGINALWIDTH" val="1120.5"/>
  <p:tag name="LATEXADDIN" val="\documentclass{article}&#10;\usepackage{amsmath}&#10;\pagestyle{empty}&#10;\begin{document}&#10;&#10;$q = w +xi +yi +zk$&#10;&#10;&#10;\end{document}"/>
  <p:tag name="IGUANATEXSIZE" val="20"/>
  <p:tag name="IGUANATEXCURSOR" val="8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0.7312"/>
  <p:tag name="LATEXADDIN" val="\documentclass{article}&#10;\usepackage{amsmath}&#10;\pagestyle{empty}&#10;\begin{document}&#10;&#10;$\mathcal{F}_{L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4.7244"/>
  <p:tag name="LATEXADDIN" val="\documentclass{article}&#10;\usepackage{amsmath}&#10;\pagestyle{empty}&#10;\begin{document}&#10;&#10;$\mathcal{F}_{R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7.724"/>
  <p:tag name="LATEXADDIN" val="\documentclass{article}&#10;\usepackage{amsmath}&#10;\pagestyle{empty}&#10;\begin{document}&#10;&#10;$\mathcal{F}_{R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8.4739"/>
  <p:tag name="LATEXADDIN" val="\documentclass{article}&#10;\usepackage{amsmath}&#10;\pagestyle{empty}&#10;\begin{document}&#10;&#10;$\mathcal{F}_{R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R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3791</TotalTime>
  <Words>1921</Words>
  <Application>Microsoft Office PowerPoint</Application>
  <PresentationFormat>On-screen Show (4:3)</PresentationFormat>
  <Paragraphs>717</Paragraphs>
  <Slides>58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Kinematics: Part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adas</dc:creator>
  <cp:lastModifiedBy>adas</cp:lastModifiedBy>
  <cp:revision>414</cp:revision>
  <dcterms:created xsi:type="dcterms:W3CDTF">2016-10-01T10:01:55Z</dcterms:created>
  <dcterms:modified xsi:type="dcterms:W3CDTF">2017-04-04T17:33:23Z</dcterms:modified>
</cp:coreProperties>
</file>