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47.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8" name="Shape 198"/>
        <p:cNvGrpSpPr/>
        <p:nvPr/>
      </p:nvGrpSpPr>
      <p:grpSpPr>
        <a:xfrm>
          <a:off x="0" y="0"/>
          <a:ext cx="0" cy="0"/>
          <a:chOff x="0" y="0"/>
          <a:chExt cx="0" cy="0"/>
        </a:xfrm>
      </p:grpSpPr>
      <p:sp>
        <p:nvSpPr>
          <p:cNvPr id="199" name="Shape 19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0" name="Shape 20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3" name="Shape 213"/>
        <p:cNvGrpSpPr/>
        <p:nvPr/>
      </p:nvGrpSpPr>
      <p:grpSpPr>
        <a:xfrm>
          <a:off x="0" y="0"/>
          <a:ext cx="0" cy="0"/>
          <a:chOff x="0" y="0"/>
          <a:chExt cx="0" cy="0"/>
        </a:xfrm>
      </p:grpSpPr>
      <p:sp>
        <p:nvSpPr>
          <p:cNvPr id="214" name="Shape 21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5" name="Shape 21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Easily identify corners on checkerboard. Location of pixel coordinates</a:t>
            </a:r>
          </a:p>
          <a:p>
            <a:pPr lvl="0" rtl="0">
              <a:spcBef>
                <a:spcPts val="0"/>
              </a:spcBef>
              <a:buNone/>
            </a:pPr>
            <a:r>
              <a:rPr lang="en"/>
              <a:t>If I set my world coordinate frame in a smart way I can know the coordinates of all those points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7" name="Shape 227"/>
        <p:cNvGrpSpPr/>
        <p:nvPr/>
      </p:nvGrpSpPr>
      <p:grpSpPr>
        <a:xfrm>
          <a:off x="0" y="0"/>
          <a:ext cx="0" cy="0"/>
          <a:chOff x="0" y="0"/>
          <a:chExt cx="0" cy="0"/>
        </a:xfrm>
      </p:grpSpPr>
      <p:sp>
        <p:nvSpPr>
          <p:cNvPr id="228" name="Shape 22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9" name="Shape 22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Projection Equation, Distortions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8" name="Shape 238"/>
        <p:cNvGrpSpPr/>
        <p:nvPr/>
      </p:nvGrpSpPr>
      <p:grpSpPr>
        <a:xfrm>
          <a:off x="0" y="0"/>
          <a:ext cx="0" cy="0"/>
          <a:chOff x="0" y="0"/>
          <a:chExt cx="0" cy="0"/>
        </a:xfrm>
      </p:grpSpPr>
      <p:sp>
        <p:nvSpPr>
          <p:cNvPr id="239" name="Shape 23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0" name="Shape 24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Projection Equation, Distortions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9" name="Shape 249"/>
        <p:cNvGrpSpPr/>
        <p:nvPr/>
      </p:nvGrpSpPr>
      <p:grpSpPr>
        <a:xfrm>
          <a:off x="0" y="0"/>
          <a:ext cx="0" cy="0"/>
          <a:chOff x="0" y="0"/>
          <a:chExt cx="0" cy="0"/>
        </a:xfrm>
      </p:grpSpPr>
      <p:sp>
        <p:nvSpPr>
          <p:cNvPr id="250" name="Shape 25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1" name="Shape 25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Projection Equation, Distortions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0" name="Shape 260"/>
        <p:cNvGrpSpPr/>
        <p:nvPr/>
      </p:nvGrpSpPr>
      <p:grpSpPr>
        <a:xfrm>
          <a:off x="0" y="0"/>
          <a:ext cx="0" cy="0"/>
          <a:chOff x="0" y="0"/>
          <a:chExt cx="0" cy="0"/>
        </a:xfrm>
      </p:grpSpPr>
      <p:sp>
        <p:nvSpPr>
          <p:cNvPr id="261" name="Shape 26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2" name="Shape 26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Projection Equation, Distortions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4" name="Shape 274"/>
        <p:cNvGrpSpPr/>
        <p:nvPr/>
      </p:nvGrpSpPr>
      <p:grpSpPr>
        <a:xfrm>
          <a:off x="0" y="0"/>
          <a:ext cx="0" cy="0"/>
          <a:chOff x="0" y="0"/>
          <a:chExt cx="0" cy="0"/>
        </a:xfrm>
      </p:grpSpPr>
      <p:sp>
        <p:nvSpPr>
          <p:cNvPr id="275" name="Shape 2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6" name="Shape 27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Projection Equation, Distortions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6" name="Shape 286"/>
        <p:cNvGrpSpPr/>
        <p:nvPr/>
      </p:nvGrpSpPr>
      <p:grpSpPr>
        <a:xfrm>
          <a:off x="0" y="0"/>
          <a:ext cx="0" cy="0"/>
          <a:chOff x="0" y="0"/>
          <a:chExt cx="0" cy="0"/>
        </a:xfrm>
      </p:grpSpPr>
      <p:sp>
        <p:nvSpPr>
          <p:cNvPr id="287" name="Shape 2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8" name="Shape 28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Projection Equation, Distortions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9" name="Shape 299"/>
        <p:cNvGrpSpPr/>
        <p:nvPr/>
      </p:nvGrpSpPr>
      <p:grpSpPr>
        <a:xfrm>
          <a:off x="0" y="0"/>
          <a:ext cx="0" cy="0"/>
          <a:chOff x="0" y="0"/>
          <a:chExt cx="0" cy="0"/>
        </a:xfrm>
      </p:grpSpPr>
      <p:sp>
        <p:nvSpPr>
          <p:cNvPr id="300" name="Shape 30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1" name="Shape 30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Projection Equation, Distortions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9" name="Shape 309"/>
        <p:cNvGrpSpPr/>
        <p:nvPr/>
      </p:nvGrpSpPr>
      <p:grpSpPr>
        <a:xfrm>
          <a:off x="0" y="0"/>
          <a:ext cx="0" cy="0"/>
          <a:chOff x="0" y="0"/>
          <a:chExt cx="0" cy="0"/>
        </a:xfrm>
      </p:grpSpPr>
      <p:sp>
        <p:nvSpPr>
          <p:cNvPr id="310" name="Shape 31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11" name="Shape 31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Projection Equation, Distortions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Shape 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4" name="Shape 6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Dynamics is often stochastic, hence can’t optimize for a particular outcome, but only optimize to obtain a good distribution over outcomes ! Probability provides a framework to reason in this setting " Result: ability to find good control policies for stochastic dynamics and environments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0" name="Shape 320"/>
        <p:cNvGrpSpPr/>
        <p:nvPr/>
      </p:nvGrpSpPr>
      <p:grpSpPr>
        <a:xfrm>
          <a:off x="0" y="0"/>
          <a:ext cx="0" cy="0"/>
          <a:chOff x="0" y="0"/>
          <a:chExt cx="0" cy="0"/>
        </a:xfrm>
      </p:grpSpPr>
      <p:sp>
        <p:nvSpPr>
          <p:cNvPr id="321" name="Shape 32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22" name="Shape 32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Projection Equation, Distortions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0" name="Shape 330"/>
        <p:cNvGrpSpPr/>
        <p:nvPr/>
      </p:nvGrpSpPr>
      <p:grpSpPr>
        <a:xfrm>
          <a:off x="0" y="0"/>
          <a:ext cx="0" cy="0"/>
          <a:chOff x="0" y="0"/>
          <a:chExt cx="0" cy="0"/>
        </a:xfrm>
      </p:grpSpPr>
      <p:sp>
        <p:nvSpPr>
          <p:cNvPr id="331" name="Shape 33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32" name="Shape 33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Projection Equation, Distortions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0" name="Shape 340"/>
        <p:cNvGrpSpPr/>
        <p:nvPr/>
      </p:nvGrpSpPr>
      <p:grpSpPr>
        <a:xfrm>
          <a:off x="0" y="0"/>
          <a:ext cx="0" cy="0"/>
          <a:chOff x="0" y="0"/>
          <a:chExt cx="0" cy="0"/>
        </a:xfrm>
      </p:grpSpPr>
      <p:sp>
        <p:nvSpPr>
          <p:cNvPr id="341" name="Shape 34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42" name="Shape 34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Projection Equation, Distortions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0" name="Shape 350"/>
        <p:cNvGrpSpPr/>
        <p:nvPr/>
      </p:nvGrpSpPr>
      <p:grpSpPr>
        <a:xfrm>
          <a:off x="0" y="0"/>
          <a:ext cx="0" cy="0"/>
          <a:chOff x="0" y="0"/>
          <a:chExt cx="0" cy="0"/>
        </a:xfrm>
      </p:grpSpPr>
      <p:sp>
        <p:nvSpPr>
          <p:cNvPr id="351" name="Shape 35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52" name="Shape 35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Projection Equation, Distortions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0" name="Shape 360"/>
        <p:cNvGrpSpPr/>
        <p:nvPr/>
      </p:nvGrpSpPr>
      <p:grpSpPr>
        <a:xfrm>
          <a:off x="0" y="0"/>
          <a:ext cx="0" cy="0"/>
          <a:chOff x="0" y="0"/>
          <a:chExt cx="0" cy="0"/>
        </a:xfrm>
      </p:grpSpPr>
      <p:sp>
        <p:nvSpPr>
          <p:cNvPr id="361" name="Shape 36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62" name="Shape 36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Projection Equation, Distortions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2" name="Shape 372"/>
        <p:cNvGrpSpPr/>
        <p:nvPr/>
      </p:nvGrpSpPr>
      <p:grpSpPr>
        <a:xfrm>
          <a:off x="0" y="0"/>
          <a:ext cx="0" cy="0"/>
          <a:chOff x="0" y="0"/>
          <a:chExt cx="0" cy="0"/>
        </a:xfrm>
      </p:grpSpPr>
      <p:sp>
        <p:nvSpPr>
          <p:cNvPr id="373" name="Shape 3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74" name="Shape 37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Dynamics is often stochastic, hence can’t optimize for a particular outcome, but only optimize to obtain a good distribution over outcomes ! Probability provides a framework to reason in this setting " Result: ability to find good control policies for stochastic dynamics and environments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2" name="Shape 382"/>
        <p:cNvGrpSpPr/>
        <p:nvPr/>
      </p:nvGrpSpPr>
      <p:grpSpPr>
        <a:xfrm>
          <a:off x="0" y="0"/>
          <a:ext cx="0" cy="0"/>
          <a:chOff x="0" y="0"/>
          <a:chExt cx="0" cy="0"/>
        </a:xfrm>
      </p:grpSpPr>
      <p:sp>
        <p:nvSpPr>
          <p:cNvPr id="383" name="Shape 38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84" name="Shape 38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Projection Equation, Distortions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5" name="Shape 405"/>
        <p:cNvGrpSpPr/>
        <p:nvPr/>
      </p:nvGrpSpPr>
      <p:grpSpPr>
        <a:xfrm>
          <a:off x="0" y="0"/>
          <a:ext cx="0" cy="0"/>
          <a:chOff x="0" y="0"/>
          <a:chExt cx="0" cy="0"/>
        </a:xfrm>
      </p:grpSpPr>
      <p:sp>
        <p:nvSpPr>
          <p:cNvPr id="406" name="Shape 40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07" name="Shape 40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Projection Equation, Distortions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7" name="Shape 417"/>
        <p:cNvGrpSpPr/>
        <p:nvPr/>
      </p:nvGrpSpPr>
      <p:grpSpPr>
        <a:xfrm>
          <a:off x="0" y="0"/>
          <a:ext cx="0" cy="0"/>
          <a:chOff x="0" y="0"/>
          <a:chExt cx="0" cy="0"/>
        </a:xfrm>
      </p:grpSpPr>
      <p:sp>
        <p:nvSpPr>
          <p:cNvPr id="418" name="Shape 41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19" name="Shape 41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Projection Equation, Distortions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8" name="Shape 428"/>
        <p:cNvGrpSpPr/>
        <p:nvPr/>
      </p:nvGrpSpPr>
      <p:grpSpPr>
        <a:xfrm>
          <a:off x="0" y="0"/>
          <a:ext cx="0" cy="0"/>
          <a:chOff x="0" y="0"/>
          <a:chExt cx="0" cy="0"/>
        </a:xfrm>
      </p:grpSpPr>
      <p:sp>
        <p:nvSpPr>
          <p:cNvPr id="429" name="Shape 42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30" name="Shape 43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Projection Equation, Distortions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Shape 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6" name="Shape 7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Dynamics is often stochastic, hence can’t optimize for a particular outcome, but only optimize to obtain a good distribution over outcomes ! Probability provides a framework to reason in this setting " Result: ability to find good control policies for stochastic dynamics and environments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0" name="Shape 440"/>
        <p:cNvGrpSpPr/>
        <p:nvPr/>
      </p:nvGrpSpPr>
      <p:grpSpPr>
        <a:xfrm>
          <a:off x="0" y="0"/>
          <a:ext cx="0" cy="0"/>
          <a:chOff x="0" y="0"/>
          <a:chExt cx="0" cy="0"/>
        </a:xfrm>
      </p:grpSpPr>
      <p:sp>
        <p:nvSpPr>
          <p:cNvPr id="441" name="Shape 44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42" name="Shape 44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Projection Equation, Distortions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2" name="Shape 452"/>
        <p:cNvGrpSpPr/>
        <p:nvPr/>
      </p:nvGrpSpPr>
      <p:grpSpPr>
        <a:xfrm>
          <a:off x="0" y="0"/>
          <a:ext cx="0" cy="0"/>
          <a:chOff x="0" y="0"/>
          <a:chExt cx="0" cy="0"/>
        </a:xfrm>
      </p:grpSpPr>
      <p:sp>
        <p:nvSpPr>
          <p:cNvPr id="453" name="Shape 45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54" name="Shape 45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2" name="Shape 462"/>
        <p:cNvGrpSpPr/>
        <p:nvPr/>
      </p:nvGrpSpPr>
      <p:grpSpPr>
        <a:xfrm>
          <a:off x="0" y="0"/>
          <a:ext cx="0" cy="0"/>
          <a:chOff x="0" y="0"/>
          <a:chExt cx="0" cy="0"/>
        </a:xfrm>
      </p:grpSpPr>
      <p:sp>
        <p:nvSpPr>
          <p:cNvPr id="463" name="Shape 4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64" name="Shape 46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Colour the point cloud, camera gives narrow field of view, lidar is 360. Detection of cars in image and lidar point clouds</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1" name="Shape 481"/>
        <p:cNvGrpSpPr/>
        <p:nvPr/>
      </p:nvGrpSpPr>
      <p:grpSpPr>
        <a:xfrm>
          <a:off x="0" y="0"/>
          <a:ext cx="0" cy="0"/>
          <a:chOff x="0" y="0"/>
          <a:chExt cx="0" cy="0"/>
        </a:xfrm>
      </p:grpSpPr>
      <p:sp>
        <p:nvSpPr>
          <p:cNvPr id="482" name="Shape 48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83" name="Shape 48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Projection Equation, Distortions</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7" name="Shape 497"/>
        <p:cNvGrpSpPr/>
        <p:nvPr/>
      </p:nvGrpSpPr>
      <p:grpSpPr>
        <a:xfrm>
          <a:off x="0" y="0"/>
          <a:ext cx="0" cy="0"/>
          <a:chOff x="0" y="0"/>
          <a:chExt cx="0" cy="0"/>
        </a:xfrm>
      </p:grpSpPr>
      <p:sp>
        <p:nvSpPr>
          <p:cNvPr id="498" name="Shape 49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99" name="Shape 49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Projection Equation, Distortions</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9" name="Shape 509"/>
        <p:cNvGrpSpPr/>
        <p:nvPr/>
      </p:nvGrpSpPr>
      <p:grpSpPr>
        <a:xfrm>
          <a:off x="0" y="0"/>
          <a:ext cx="0" cy="0"/>
          <a:chOff x="0" y="0"/>
          <a:chExt cx="0" cy="0"/>
        </a:xfrm>
      </p:grpSpPr>
      <p:sp>
        <p:nvSpPr>
          <p:cNvPr id="510" name="Shape 51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11" name="Shape 51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Projection Equation, Distortions</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3" name="Shape 523"/>
        <p:cNvGrpSpPr/>
        <p:nvPr/>
      </p:nvGrpSpPr>
      <p:grpSpPr>
        <a:xfrm>
          <a:off x="0" y="0"/>
          <a:ext cx="0" cy="0"/>
          <a:chOff x="0" y="0"/>
          <a:chExt cx="0" cy="0"/>
        </a:xfrm>
      </p:grpSpPr>
      <p:sp>
        <p:nvSpPr>
          <p:cNvPr id="524" name="Shape 52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25" name="Shape 52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Dynamics is often stochastic, hence can’t optimize for a particular outcome, but only optimize to obtain a good distribution over outcomes ! Probability provides a framework to reason in this setting " Result: ability to find good control policies for stochastic dynamics and environments</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6" name="Shape 536"/>
        <p:cNvGrpSpPr/>
        <p:nvPr/>
      </p:nvGrpSpPr>
      <p:grpSpPr>
        <a:xfrm>
          <a:off x="0" y="0"/>
          <a:ext cx="0" cy="0"/>
          <a:chOff x="0" y="0"/>
          <a:chExt cx="0" cy="0"/>
        </a:xfrm>
      </p:grpSpPr>
      <p:sp>
        <p:nvSpPr>
          <p:cNvPr id="537" name="Shape 53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38" name="Shape 53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The mutual information (MI) between two random variables X and Y is a measure of the statistical dependence occurring between the two random variables. Here we consider the laser reflectivity value of a 3D point and the corresponding grayscale value of the image pixel to which this 3D point is projected as the random variables X and Y , respectively.The marginal and joint probabilities of the random variables X and Y can be obtained from the kernel density estimate (KDE) of the normalized marginal and joint histograms of Xi and Yi. Once we have an estimate of the probability distribution we can write the MI of the two random variables as a function of the extrinsic calibration parameters (R, t), thereby formulating an objective function:</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2" name="Shape 552"/>
        <p:cNvGrpSpPr/>
        <p:nvPr/>
      </p:nvGrpSpPr>
      <p:grpSpPr>
        <a:xfrm>
          <a:off x="0" y="0"/>
          <a:ext cx="0" cy="0"/>
          <a:chOff x="0" y="0"/>
          <a:chExt cx="0" cy="0"/>
        </a:xfrm>
      </p:grpSpPr>
      <p:sp>
        <p:nvSpPr>
          <p:cNvPr id="553" name="Shape 55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54" name="Shape 55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Dynamics is often stochastic, hence can’t optimize for a particular outcome, but only optimize to obtain a good distribution over outcomes ! Probability provides a framework to reason in this setting " Result: ability to find good control policies for stochastic dynamics and environments</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2" name="Shape 562"/>
        <p:cNvGrpSpPr/>
        <p:nvPr/>
      </p:nvGrpSpPr>
      <p:grpSpPr>
        <a:xfrm>
          <a:off x="0" y="0"/>
          <a:ext cx="0" cy="0"/>
          <a:chOff x="0" y="0"/>
          <a:chExt cx="0" cy="0"/>
        </a:xfrm>
      </p:grpSpPr>
      <p:sp>
        <p:nvSpPr>
          <p:cNvPr id="563" name="Shape 5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64" name="Shape 56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Dynamics is often stochastic, hence can’t optimize for a particular outcome, but only optimize to obtain a good distribution over outcomes ! Probability provides a framework to reason in this setting " Result: ability to find good control policies for stochastic dynamics and environments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Shape 9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9" name="Shape 9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Dynamics is often stochastic, hence can’t optimize for a particular outcome, but only optimize to obtain a good distribution over outcomes ! Probability provides a framework to reason in this setting " Result: ability to find good control policies for stochastic dynamics and environments</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8" name="Shape 578"/>
        <p:cNvGrpSpPr/>
        <p:nvPr/>
      </p:nvGrpSpPr>
      <p:grpSpPr>
        <a:xfrm>
          <a:off x="0" y="0"/>
          <a:ext cx="0" cy="0"/>
          <a:chOff x="0" y="0"/>
          <a:chExt cx="0" cy="0"/>
        </a:xfrm>
      </p:grpSpPr>
      <p:sp>
        <p:nvSpPr>
          <p:cNvPr id="579" name="Shape 5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80" name="Shape 58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Dynamics is often stochastic, hence can’t optimize for a particular outcome, but only optimize to obtain a good distribution over outcomes ! Probability provides a framework to reason in this setting " Result: ability to find good control policies for stochastic dynamics and environments</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6" name="Shape 596"/>
        <p:cNvGrpSpPr/>
        <p:nvPr/>
      </p:nvGrpSpPr>
      <p:grpSpPr>
        <a:xfrm>
          <a:off x="0" y="0"/>
          <a:ext cx="0" cy="0"/>
          <a:chOff x="0" y="0"/>
          <a:chExt cx="0" cy="0"/>
        </a:xfrm>
      </p:grpSpPr>
      <p:sp>
        <p:nvSpPr>
          <p:cNvPr id="597" name="Shape 59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98" name="Shape 59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Dynamics is often stochastic, hence can’t optimize for a particular outcome, but only optimize to obtain a good distribution over outcomes ! Probability provides a framework to reason in this setting " Result: ability to find good control policies for stochastic dynamics and environments</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8" name="Shape 608"/>
        <p:cNvGrpSpPr/>
        <p:nvPr/>
      </p:nvGrpSpPr>
      <p:grpSpPr>
        <a:xfrm>
          <a:off x="0" y="0"/>
          <a:ext cx="0" cy="0"/>
          <a:chOff x="0" y="0"/>
          <a:chExt cx="0" cy="0"/>
        </a:xfrm>
      </p:grpSpPr>
      <p:sp>
        <p:nvSpPr>
          <p:cNvPr id="609" name="Shape 60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10" name="Shape 61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Dynamics is often stochastic, hence can’t optimize for a particular outcome, but only optimize to obtain a good distribution over outcomes ! Probability provides a framework to reason in this setting " Result: ability to find good control policies for stochastic dynamics and environments</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9" name="Shape 619"/>
        <p:cNvGrpSpPr/>
        <p:nvPr/>
      </p:nvGrpSpPr>
      <p:grpSpPr>
        <a:xfrm>
          <a:off x="0" y="0"/>
          <a:ext cx="0" cy="0"/>
          <a:chOff x="0" y="0"/>
          <a:chExt cx="0" cy="0"/>
        </a:xfrm>
      </p:grpSpPr>
      <p:sp>
        <p:nvSpPr>
          <p:cNvPr id="620" name="Shape 62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21" name="Shape 62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Dynamics is often stochastic, hence can’t optimize for a particular outcome, but only optimize to obtain a good distribution over outcomes ! Probability provides a framework to reason in this setting " Result: ability to find good control policies for stochastic dynamics and environments</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6" name="Shape 636"/>
        <p:cNvGrpSpPr/>
        <p:nvPr/>
      </p:nvGrpSpPr>
      <p:grpSpPr>
        <a:xfrm>
          <a:off x="0" y="0"/>
          <a:ext cx="0" cy="0"/>
          <a:chOff x="0" y="0"/>
          <a:chExt cx="0" cy="0"/>
        </a:xfrm>
      </p:grpSpPr>
      <p:sp>
        <p:nvSpPr>
          <p:cNvPr id="637" name="Shape 63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38" name="Shape 63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Dynamics is often stochastic, hence can’t optimize for a particular outcome, but only optimize to obtain a good distribution over outcomes ! Probability provides a framework to reason in this setting " Result: ability to find good control policies for stochastic dynamics and environments</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7" name="Shape 647"/>
        <p:cNvGrpSpPr/>
        <p:nvPr/>
      </p:nvGrpSpPr>
      <p:grpSpPr>
        <a:xfrm>
          <a:off x="0" y="0"/>
          <a:ext cx="0" cy="0"/>
          <a:chOff x="0" y="0"/>
          <a:chExt cx="0" cy="0"/>
        </a:xfrm>
      </p:grpSpPr>
      <p:sp>
        <p:nvSpPr>
          <p:cNvPr id="648" name="Shape 64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49" name="Shape 64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Dynamics is often stochastic, hence can’t optimize for a particular outcome, but only optimize to obtain a good distribution over outcomes ! Probability provides a framework to reason in this setting " Result: ability to find good control policies for stochastic dynamics and environments</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7" name="Shape 657"/>
        <p:cNvGrpSpPr/>
        <p:nvPr/>
      </p:nvGrpSpPr>
      <p:grpSpPr>
        <a:xfrm>
          <a:off x="0" y="0"/>
          <a:ext cx="0" cy="0"/>
          <a:chOff x="0" y="0"/>
          <a:chExt cx="0" cy="0"/>
        </a:xfrm>
      </p:grpSpPr>
      <p:sp>
        <p:nvSpPr>
          <p:cNvPr id="658" name="Shape 65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59" name="Shape 65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Dynamics is often stochastic, hence can’t optimize for a particular outcome, but only optimize to obtain a good distribution over outcomes ! Probability provides a framework to reason in this setting " Result: ability to find good control policies for stochastic dynamics and environments</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0" name="Shape 670"/>
        <p:cNvGrpSpPr/>
        <p:nvPr/>
      </p:nvGrpSpPr>
      <p:grpSpPr>
        <a:xfrm>
          <a:off x="0" y="0"/>
          <a:ext cx="0" cy="0"/>
          <a:chOff x="0" y="0"/>
          <a:chExt cx="0" cy="0"/>
        </a:xfrm>
      </p:grpSpPr>
      <p:sp>
        <p:nvSpPr>
          <p:cNvPr id="671" name="Shape 6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72" name="Shape 67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Dynamics is often stochastic, hence can’t optimize for a particular outcome, but only optimize to obtain a good distribution over outcomes ! Probability provides a framework to reason in this setting " Result: ability to find good control policies for stochastic dynamics and environments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Shape 11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5" name="Shape 11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Dynamics is often stochastic, hence can’t optimize for a particular outcome, but only optimize to obtain a good distribution over outcomes ! Probability provides a framework to reason in this setting " Result: ability to find good control policies for stochastic dynamics and environments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Shape 13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1" name="Shape 13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Dynamics is often stochastic, hence can’t optimize for a particular outcome, but only optimize to obtain a good distribution over outcomes ! Probability provides a framework to reason in this setting " Result: ability to find good control policies for stochastic dynamics and environments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Shape 14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7" name="Shape 14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Dynamics is often stochastic, hence can’t optimize for a particular outcome, but only optimize to obtain a good distribution over outcomes ! Probability provides a framework to reason in this setting " Result: ability to find good control policies for stochastic dynamics and environments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Shape 15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7" name="Shape 15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Shape 1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7" name="Shape 17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rIns="91425" tIns="91425"/>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p:txBody>
      </p:sp>
      <p:sp>
        <p:nvSpPr>
          <p:cNvPr id="12" name="Shape 1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rIns="91425"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47" name="Shape 4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rIns="91425"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5" name="Shape 1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1" name="Shape 3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4" name="Shape 3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0" name="Shape 4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43" name="Shape 4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tIns="91425"/>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image" Target="../media/image11.png"/><Relationship Id="rId5" Type="http://schemas.openxmlformats.org/officeDocument/2006/relationships/image" Target="../media/image17.png"/><Relationship Id="rId6"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png"/><Relationship Id="rId4" Type="http://schemas.openxmlformats.org/officeDocument/2006/relationships/image" Target="../media/image15.jpg"/><Relationship Id="rId5" Type="http://schemas.openxmlformats.org/officeDocument/2006/relationships/image" Target="../media/image1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png"/><Relationship Id="rId4" Type="http://schemas.openxmlformats.org/officeDocument/2006/relationships/image" Target="../media/image23.png"/><Relationship Id="rId5" Type="http://schemas.openxmlformats.org/officeDocument/2006/relationships/image" Target="../media/image2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png"/><Relationship Id="rId4" Type="http://schemas.openxmlformats.org/officeDocument/2006/relationships/image" Target="../media/image20.png"/><Relationship Id="rId5" Type="http://schemas.openxmlformats.org/officeDocument/2006/relationships/image" Target="../media/image3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png"/><Relationship Id="rId4" Type="http://schemas.openxmlformats.org/officeDocument/2006/relationships/image" Target="../media/image21.png"/><Relationship Id="rId5" Type="http://schemas.openxmlformats.org/officeDocument/2006/relationships/image" Target="../media/image34.png"/><Relationship Id="rId6" Type="http://schemas.openxmlformats.org/officeDocument/2006/relationships/image" Target="../media/image22.png"/><Relationship Id="rId7" Type="http://schemas.openxmlformats.org/officeDocument/2006/relationships/image" Target="../media/image26.png"/><Relationship Id="rId8" Type="http://schemas.openxmlformats.org/officeDocument/2006/relationships/image" Target="../media/image2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28.png"/><Relationship Id="rId6" Type="http://schemas.openxmlformats.org/officeDocument/2006/relationships/image" Target="../media/image3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png"/><Relationship Id="rId4" Type="http://schemas.openxmlformats.org/officeDocument/2006/relationships/image" Target="../media/image31.png"/><Relationship Id="rId5" Type="http://schemas.openxmlformats.org/officeDocument/2006/relationships/image" Target="../media/image33.png"/><Relationship Id="rId6" Type="http://schemas.openxmlformats.org/officeDocument/2006/relationships/image" Target="../media/image2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3.pn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3.png"/><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3.png"/><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3.png"/><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3.png"/><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3.png"/><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35.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3.png"/><Relationship Id="rId4" Type="http://schemas.openxmlformats.org/officeDocument/2006/relationships/image" Target="../media/image37.jpg"/><Relationship Id="rId5" Type="http://schemas.openxmlformats.org/officeDocument/2006/relationships/image" Target="../media/image4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3.png"/><Relationship Id="rId4" Type="http://schemas.openxmlformats.org/officeDocument/2006/relationships/image" Target="../media/image38.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3.png"/><Relationship Id="rId4" Type="http://schemas.openxmlformats.org/officeDocument/2006/relationships/image" Target="../media/image47.png"/><Relationship Id="rId5" Type="http://schemas.openxmlformats.org/officeDocument/2006/relationships/image" Target="../media/image4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4.png"/><Relationship Id="rId4" Type="http://schemas.openxmlformats.org/officeDocument/2006/relationships/image" Target="../media/image61.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49.png"/><Relationship Id="rId6" Type="http://schemas.openxmlformats.org/officeDocument/2006/relationships/image" Target="../media/image5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3.png"/><Relationship Id="rId4" Type="http://schemas.openxmlformats.org/officeDocument/2006/relationships/image" Target="../media/image5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3.png"/><Relationship Id="rId4" Type="http://schemas.openxmlformats.org/officeDocument/2006/relationships/image" Target="../media/image50.jpg"/><Relationship Id="rId5" Type="http://schemas.openxmlformats.org/officeDocument/2006/relationships/image" Target="../media/image51.png"/><Relationship Id="rId6" Type="http://schemas.openxmlformats.org/officeDocument/2006/relationships/image" Target="../media/image5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55.png"/><Relationship Id="rId4" Type="http://schemas.openxmlformats.org/officeDocument/2006/relationships/image" Target="../media/image3.png"/><Relationship Id="rId5" Type="http://schemas.openxmlformats.org/officeDocument/2006/relationships/image" Target="../media/image5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3.png"/><Relationship Id="rId4" Type="http://schemas.openxmlformats.org/officeDocument/2006/relationships/image" Target="../media/image57.jpg"/><Relationship Id="rId5" Type="http://schemas.openxmlformats.org/officeDocument/2006/relationships/image" Target="../media/image58.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3.png"/><Relationship Id="rId4" Type="http://schemas.openxmlformats.org/officeDocument/2006/relationships/image" Target="../media/image59.png"/><Relationship Id="rId5" Type="http://schemas.openxmlformats.org/officeDocument/2006/relationships/image" Target="../media/image60.png"/><Relationship Id="rId6" Type="http://schemas.openxmlformats.org/officeDocument/2006/relationships/image" Target="../media/image69.png"/><Relationship Id="rId7" Type="http://schemas.openxmlformats.org/officeDocument/2006/relationships/image" Target="../media/image6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3.png"/><Relationship Id="rId4" Type="http://schemas.openxmlformats.org/officeDocument/2006/relationships/image" Target="../media/image63.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65.png"/><Relationship Id="rId6" Type="http://schemas.openxmlformats.org/officeDocument/2006/relationships/image" Target="../media/image6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3.png"/><Relationship Id="rId4" Type="http://schemas.openxmlformats.org/officeDocument/2006/relationships/image" Target="../media/image67.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3.png"/><Relationship Id="rId4" Type="http://schemas.openxmlformats.org/officeDocument/2006/relationships/image" Target="../media/image66.gi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3.png"/><Relationship Id="rId4" Type="http://schemas.openxmlformats.org/officeDocument/2006/relationships/image" Target="../media/image68.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7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3.png"/><Relationship Id="rId4" Type="http://schemas.openxmlformats.org/officeDocument/2006/relationships/image" Target="../media/image7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3.png"/><Relationship Id="rId4" Type="http://schemas.openxmlformats.org/officeDocument/2006/relationships/image" Target="../media/image70.png"/><Relationship Id="rId5" Type="http://schemas.openxmlformats.org/officeDocument/2006/relationships/image" Target="../media/image72.png"/><Relationship Id="rId6" Type="http://schemas.openxmlformats.org/officeDocument/2006/relationships/image" Target="../media/image7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3.png"/><Relationship Id="rId4" Type="http://schemas.openxmlformats.org/officeDocument/2006/relationships/image" Target="../media/image76.png"/><Relationship Id="rId5" Type="http://schemas.openxmlformats.org/officeDocument/2006/relationships/image" Target="../media/image75.png"/><Relationship Id="rId6" Type="http://schemas.openxmlformats.org/officeDocument/2006/relationships/image" Target="../media/image7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14.png"/><Relationship Id="rId5" Type="http://schemas.openxmlformats.org/officeDocument/2006/relationships/image" Target="../media/image7.png"/><Relationship Id="rId6"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6.png"/><Relationship Id="rId9" Type="http://schemas.openxmlformats.org/officeDocument/2006/relationships/image" Target="../media/image13.png"/><Relationship Id="rId5" Type="http://schemas.openxmlformats.org/officeDocument/2006/relationships/image" Target="../media/image5.png"/><Relationship Id="rId6" Type="http://schemas.openxmlformats.org/officeDocument/2006/relationships/image" Target="../media/image10.png"/><Relationship Id="rId7" Type="http://schemas.openxmlformats.org/officeDocument/2006/relationships/image" Target="../media/image8.png"/><Relationship Id="rId8"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cxnSp>
        <p:nvCxnSpPr>
          <p:cNvPr id="54" name="Shape 54"/>
          <p:cNvCxnSpPr/>
          <p:nvPr/>
        </p:nvCxnSpPr>
        <p:spPr>
          <a:xfrm>
            <a:off x="220325" y="364475"/>
            <a:ext cx="8634600" cy="0"/>
          </a:xfrm>
          <a:prstGeom prst="straightConnector1">
            <a:avLst/>
          </a:prstGeom>
          <a:noFill/>
          <a:ln cap="flat" cmpd="sng" w="9525">
            <a:solidFill>
              <a:srgbClr val="595959"/>
            </a:solidFill>
            <a:prstDash val="solid"/>
            <a:round/>
            <a:headEnd len="lg" w="lg" type="none"/>
            <a:tailEnd len="lg" w="lg" type="none"/>
          </a:ln>
        </p:spPr>
      </p:cxnSp>
      <p:cxnSp>
        <p:nvCxnSpPr>
          <p:cNvPr id="55" name="Shape 55"/>
          <p:cNvCxnSpPr/>
          <p:nvPr/>
        </p:nvCxnSpPr>
        <p:spPr>
          <a:xfrm>
            <a:off x="220325" y="4773025"/>
            <a:ext cx="8634600" cy="0"/>
          </a:xfrm>
          <a:prstGeom prst="straightConnector1">
            <a:avLst/>
          </a:prstGeom>
          <a:noFill/>
          <a:ln cap="flat" cmpd="sng" w="9525">
            <a:solidFill>
              <a:srgbClr val="595959"/>
            </a:solidFill>
            <a:prstDash val="solid"/>
            <a:round/>
            <a:headEnd len="lg" w="lg" type="none"/>
            <a:tailEnd len="lg" w="lg" type="none"/>
          </a:ln>
        </p:spPr>
      </p:cxnSp>
      <p:sp>
        <p:nvSpPr>
          <p:cNvPr id="56" name="Shape 56"/>
          <p:cNvSpPr txBox="1"/>
          <p:nvPr/>
        </p:nvSpPr>
        <p:spPr>
          <a:xfrm>
            <a:off x="220325" y="0"/>
            <a:ext cx="7337100" cy="316800"/>
          </a:xfrm>
          <a:prstGeom prst="rect">
            <a:avLst/>
          </a:prstGeom>
          <a:noFill/>
          <a:ln>
            <a:noFill/>
          </a:ln>
        </p:spPr>
        <p:txBody>
          <a:bodyPr anchorCtr="0" anchor="t" bIns="91425" lIns="91425" rIns="91425" tIns="91425">
            <a:noAutofit/>
          </a:bodyPr>
          <a:lstStyle/>
          <a:p>
            <a:pPr lvl="0" rtl="0">
              <a:spcBef>
                <a:spcPts val="0"/>
              </a:spcBef>
              <a:buNone/>
            </a:pPr>
            <a:r>
              <a:t/>
            </a:r>
            <a:endParaRPr>
              <a:solidFill>
                <a:srgbClr val="999999"/>
              </a:solidFill>
            </a:endParaRPr>
          </a:p>
        </p:txBody>
      </p:sp>
      <p:pic>
        <p:nvPicPr>
          <p:cNvPr id="57" name="Shape 57"/>
          <p:cNvPicPr preferRelativeResize="0"/>
          <p:nvPr/>
        </p:nvPicPr>
        <p:blipFill>
          <a:blip r:embed="rId3">
            <a:alphaModFix/>
          </a:blip>
          <a:stretch>
            <a:fillRect/>
          </a:stretch>
        </p:blipFill>
        <p:spPr>
          <a:xfrm>
            <a:off x="7781111" y="4807550"/>
            <a:ext cx="1362887" cy="335949"/>
          </a:xfrm>
          <a:prstGeom prst="rect">
            <a:avLst/>
          </a:prstGeom>
          <a:noFill/>
          <a:ln>
            <a:noFill/>
          </a:ln>
        </p:spPr>
      </p:pic>
      <p:sp>
        <p:nvSpPr>
          <p:cNvPr id="58" name="Shape 58"/>
          <p:cNvSpPr txBox="1"/>
          <p:nvPr/>
        </p:nvSpPr>
        <p:spPr>
          <a:xfrm>
            <a:off x="254875" y="4773025"/>
            <a:ext cx="4930200" cy="316800"/>
          </a:xfrm>
          <a:prstGeom prst="rect">
            <a:avLst/>
          </a:prstGeom>
          <a:noFill/>
          <a:ln>
            <a:noFill/>
          </a:ln>
        </p:spPr>
        <p:txBody>
          <a:bodyPr anchorCtr="0" anchor="t" bIns="91425" lIns="91425" rIns="91425" tIns="91425">
            <a:noAutofit/>
          </a:bodyPr>
          <a:lstStyle/>
          <a:p>
            <a:pPr lvl="0" rtl="0">
              <a:spcBef>
                <a:spcPts val="0"/>
              </a:spcBef>
              <a:buNone/>
            </a:pPr>
            <a:r>
              <a:rPr b="1" lang="en">
                <a:solidFill>
                  <a:srgbClr val="CC0000"/>
                </a:solidFill>
              </a:rPr>
              <a:t>Jason Rebello  </a:t>
            </a:r>
            <a:r>
              <a:rPr lang="en">
                <a:solidFill>
                  <a:srgbClr val="CC0000"/>
                </a:solidFill>
              </a:rPr>
              <a:t>| </a:t>
            </a:r>
            <a:r>
              <a:rPr b="1" lang="en">
                <a:solidFill>
                  <a:srgbClr val="CC0000"/>
                </a:solidFill>
              </a:rPr>
              <a:t> </a:t>
            </a:r>
            <a:r>
              <a:rPr lang="en">
                <a:solidFill>
                  <a:srgbClr val="CC0000"/>
                </a:solidFill>
              </a:rPr>
              <a:t>Waterloo Autonomous Vehicles Lab</a:t>
            </a:r>
          </a:p>
        </p:txBody>
      </p:sp>
      <p:sp>
        <p:nvSpPr>
          <p:cNvPr id="59" name="Shape 59"/>
          <p:cNvSpPr txBox="1"/>
          <p:nvPr/>
        </p:nvSpPr>
        <p:spPr>
          <a:xfrm>
            <a:off x="869075" y="633475"/>
            <a:ext cx="7337100" cy="2951100"/>
          </a:xfrm>
          <a:prstGeom prst="rect">
            <a:avLst/>
          </a:prstGeom>
          <a:noFill/>
          <a:ln>
            <a:noFill/>
          </a:ln>
        </p:spPr>
        <p:txBody>
          <a:bodyPr anchorCtr="0" anchor="t" bIns="91425" lIns="91425" rIns="91425" tIns="91425">
            <a:noAutofit/>
          </a:bodyPr>
          <a:lstStyle/>
          <a:p>
            <a:pPr lvl="0" rtl="0" algn="ctr">
              <a:spcBef>
                <a:spcPts val="0"/>
              </a:spcBef>
              <a:buNone/>
            </a:pPr>
            <a:r>
              <a:rPr lang="en" sz="4800"/>
              <a:t>Calibration Overview </a:t>
            </a:r>
          </a:p>
          <a:p>
            <a:pPr lvl="0" rtl="0" algn="ctr">
              <a:spcBef>
                <a:spcPts val="0"/>
              </a:spcBef>
              <a:buNone/>
            </a:pPr>
            <a:r>
              <a:t/>
            </a:r>
            <a:endParaRPr sz="4800"/>
          </a:p>
          <a:p>
            <a:pPr lvl="0" rtl="0" algn="ctr">
              <a:spcBef>
                <a:spcPts val="0"/>
              </a:spcBef>
              <a:buNone/>
            </a:pPr>
            <a:r>
              <a:rPr lang="en" sz="1800"/>
              <a:t>Jason Rebello</a:t>
            </a:r>
          </a:p>
          <a:p>
            <a:pPr lvl="0" rtl="0" algn="ctr">
              <a:spcBef>
                <a:spcPts val="0"/>
              </a:spcBef>
              <a:buNone/>
            </a:pPr>
            <a:r>
              <a:rPr lang="en" sz="1800"/>
              <a:t>10/07/2017</a:t>
            </a:r>
          </a:p>
        </p:txBody>
      </p:sp>
      <p:pic>
        <p:nvPicPr>
          <p:cNvPr descr="Moose logo.png" id="60" name="Shape 60"/>
          <p:cNvPicPr preferRelativeResize="0"/>
          <p:nvPr/>
        </p:nvPicPr>
        <p:blipFill>
          <a:blip r:embed="rId4">
            <a:alphaModFix/>
          </a:blip>
          <a:stretch>
            <a:fillRect/>
          </a:stretch>
        </p:blipFill>
        <p:spPr>
          <a:xfrm>
            <a:off x="7097071" y="3254471"/>
            <a:ext cx="1837274" cy="1302282"/>
          </a:xfrm>
          <a:prstGeom prst="rect">
            <a:avLst/>
          </a:prstGeom>
          <a:noFill/>
          <a:ln>
            <a:noFill/>
          </a:ln>
        </p:spPr>
      </p:pic>
      <p:sp>
        <p:nvSpPr>
          <p:cNvPr id="61" name="Shape 61"/>
          <p:cNvSpPr txBox="1"/>
          <p:nvPr/>
        </p:nvSpPr>
        <p:spPr>
          <a:xfrm>
            <a:off x="155225" y="4449500"/>
            <a:ext cx="4536300" cy="399600"/>
          </a:xfrm>
          <a:prstGeom prst="rect">
            <a:avLst/>
          </a:prstGeom>
          <a:noFill/>
          <a:ln>
            <a:noFill/>
          </a:ln>
        </p:spPr>
        <p:txBody>
          <a:bodyPr anchorCtr="0" anchor="t" bIns="91425" lIns="91425" rIns="91425" tIns="91425">
            <a:noAutofit/>
          </a:bodyPr>
          <a:lstStyle/>
          <a:p>
            <a:pPr lvl="0">
              <a:spcBef>
                <a:spcPts val="0"/>
              </a:spcBef>
              <a:buNone/>
            </a:pPr>
            <a:r>
              <a:rPr lang="en" sz="1000"/>
              <a:t>No moose was hurt in the making of this presentation</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1" name="Shape 201"/>
        <p:cNvGrpSpPr/>
        <p:nvPr/>
      </p:nvGrpSpPr>
      <p:grpSpPr>
        <a:xfrm>
          <a:off x="0" y="0"/>
          <a:ext cx="0" cy="0"/>
          <a:chOff x="0" y="0"/>
          <a:chExt cx="0" cy="0"/>
        </a:xfrm>
      </p:grpSpPr>
      <p:cxnSp>
        <p:nvCxnSpPr>
          <p:cNvPr id="202" name="Shape 202"/>
          <p:cNvCxnSpPr/>
          <p:nvPr/>
        </p:nvCxnSpPr>
        <p:spPr>
          <a:xfrm>
            <a:off x="220325" y="364475"/>
            <a:ext cx="8634600" cy="0"/>
          </a:xfrm>
          <a:prstGeom prst="straightConnector1">
            <a:avLst/>
          </a:prstGeom>
          <a:noFill/>
          <a:ln cap="flat" cmpd="sng" w="9525">
            <a:solidFill>
              <a:schemeClr val="dk2"/>
            </a:solidFill>
            <a:prstDash val="solid"/>
            <a:round/>
            <a:headEnd len="lg" w="lg" type="none"/>
            <a:tailEnd len="lg" w="lg" type="none"/>
          </a:ln>
        </p:spPr>
      </p:cxnSp>
      <p:cxnSp>
        <p:nvCxnSpPr>
          <p:cNvPr id="203" name="Shape 203"/>
          <p:cNvCxnSpPr/>
          <p:nvPr/>
        </p:nvCxnSpPr>
        <p:spPr>
          <a:xfrm>
            <a:off x="220325" y="4773025"/>
            <a:ext cx="8634600" cy="0"/>
          </a:xfrm>
          <a:prstGeom prst="straightConnector1">
            <a:avLst/>
          </a:prstGeom>
          <a:noFill/>
          <a:ln cap="flat" cmpd="sng" w="9525">
            <a:solidFill>
              <a:schemeClr val="dk2"/>
            </a:solidFill>
            <a:prstDash val="solid"/>
            <a:round/>
            <a:headEnd len="lg" w="lg" type="none"/>
            <a:tailEnd len="lg" w="lg" type="none"/>
          </a:ln>
        </p:spPr>
      </p:cxnSp>
      <p:sp>
        <p:nvSpPr>
          <p:cNvPr id="204" name="Shape 204"/>
          <p:cNvSpPr txBox="1"/>
          <p:nvPr/>
        </p:nvSpPr>
        <p:spPr>
          <a:xfrm>
            <a:off x="220325" y="0"/>
            <a:ext cx="7337100" cy="316800"/>
          </a:xfrm>
          <a:prstGeom prst="rect">
            <a:avLst/>
          </a:prstGeom>
          <a:noFill/>
          <a:ln>
            <a:noFill/>
          </a:ln>
        </p:spPr>
        <p:txBody>
          <a:bodyPr anchorCtr="0" anchor="t" bIns="91425" lIns="91425" rIns="91425" tIns="91425">
            <a:noAutofit/>
          </a:bodyPr>
          <a:lstStyle/>
          <a:p>
            <a:pPr lvl="0" rtl="0">
              <a:spcBef>
                <a:spcPts val="0"/>
              </a:spcBef>
              <a:buNone/>
            </a:pPr>
            <a:r>
              <a:rPr b="1" lang="en">
                <a:solidFill>
                  <a:srgbClr val="CC0000"/>
                </a:solidFill>
              </a:rPr>
              <a:t>Image Formation </a:t>
            </a:r>
            <a:r>
              <a:rPr lang="en">
                <a:solidFill>
                  <a:srgbClr val="CC0000"/>
                </a:solidFill>
              </a:rPr>
              <a:t>| </a:t>
            </a:r>
            <a:r>
              <a:rPr lang="en">
                <a:solidFill>
                  <a:srgbClr val="999999"/>
                </a:solidFill>
              </a:rPr>
              <a:t>Distortions</a:t>
            </a:r>
          </a:p>
        </p:txBody>
      </p:sp>
      <p:pic>
        <p:nvPicPr>
          <p:cNvPr id="205" name="Shape 205"/>
          <p:cNvPicPr preferRelativeResize="0"/>
          <p:nvPr/>
        </p:nvPicPr>
        <p:blipFill>
          <a:blip r:embed="rId3">
            <a:alphaModFix/>
          </a:blip>
          <a:stretch>
            <a:fillRect/>
          </a:stretch>
        </p:blipFill>
        <p:spPr>
          <a:xfrm>
            <a:off x="7781111" y="4807550"/>
            <a:ext cx="1362887" cy="335949"/>
          </a:xfrm>
          <a:prstGeom prst="rect">
            <a:avLst/>
          </a:prstGeom>
          <a:noFill/>
          <a:ln>
            <a:noFill/>
          </a:ln>
        </p:spPr>
      </p:pic>
      <p:sp>
        <p:nvSpPr>
          <p:cNvPr id="206" name="Shape 206"/>
          <p:cNvSpPr txBox="1"/>
          <p:nvPr/>
        </p:nvSpPr>
        <p:spPr>
          <a:xfrm>
            <a:off x="254875" y="4773025"/>
            <a:ext cx="4930200" cy="316800"/>
          </a:xfrm>
          <a:prstGeom prst="rect">
            <a:avLst/>
          </a:prstGeom>
          <a:noFill/>
          <a:ln>
            <a:noFill/>
          </a:ln>
        </p:spPr>
        <p:txBody>
          <a:bodyPr anchorCtr="0" anchor="t" bIns="91425" lIns="91425" rIns="91425" tIns="91425">
            <a:noAutofit/>
          </a:bodyPr>
          <a:lstStyle/>
          <a:p>
            <a:pPr lvl="0" rtl="0">
              <a:spcBef>
                <a:spcPts val="0"/>
              </a:spcBef>
              <a:buNone/>
            </a:pPr>
            <a:r>
              <a:rPr b="1" lang="en">
                <a:solidFill>
                  <a:srgbClr val="CC0000"/>
                </a:solidFill>
              </a:rPr>
              <a:t>Jason Rebello  </a:t>
            </a:r>
            <a:r>
              <a:rPr lang="en">
                <a:solidFill>
                  <a:srgbClr val="CC0000"/>
                </a:solidFill>
              </a:rPr>
              <a:t>| </a:t>
            </a:r>
            <a:r>
              <a:rPr b="1" lang="en">
                <a:solidFill>
                  <a:srgbClr val="CC0000"/>
                </a:solidFill>
              </a:rPr>
              <a:t> </a:t>
            </a:r>
            <a:r>
              <a:rPr lang="en">
                <a:solidFill>
                  <a:srgbClr val="CC0000"/>
                </a:solidFill>
              </a:rPr>
              <a:t>Waterloo Autonomous Vehicles Lab</a:t>
            </a:r>
          </a:p>
        </p:txBody>
      </p:sp>
      <p:pic>
        <p:nvPicPr>
          <p:cNvPr descr="radial distortion new.png" id="207" name="Shape 207"/>
          <p:cNvPicPr preferRelativeResize="0"/>
          <p:nvPr/>
        </p:nvPicPr>
        <p:blipFill>
          <a:blip r:embed="rId4">
            <a:alphaModFix/>
          </a:blip>
          <a:stretch>
            <a:fillRect/>
          </a:stretch>
        </p:blipFill>
        <p:spPr>
          <a:xfrm>
            <a:off x="331425" y="412150"/>
            <a:ext cx="5162550" cy="1933575"/>
          </a:xfrm>
          <a:prstGeom prst="rect">
            <a:avLst/>
          </a:prstGeom>
          <a:noFill/>
          <a:ln>
            <a:noFill/>
          </a:ln>
        </p:spPr>
      </p:pic>
      <p:pic>
        <p:nvPicPr>
          <p:cNvPr descr="tangential distortion.png" id="208" name="Shape 208"/>
          <p:cNvPicPr preferRelativeResize="0"/>
          <p:nvPr/>
        </p:nvPicPr>
        <p:blipFill>
          <a:blip r:embed="rId5">
            <a:alphaModFix/>
          </a:blip>
          <a:stretch>
            <a:fillRect/>
          </a:stretch>
        </p:blipFill>
        <p:spPr>
          <a:xfrm>
            <a:off x="564600" y="2504549"/>
            <a:ext cx="3357425" cy="1793824"/>
          </a:xfrm>
          <a:prstGeom prst="rect">
            <a:avLst/>
          </a:prstGeom>
          <a:noFill/>
          <a:ln>
            <a:noFill/>
          </a:ln>
        </p:spPr>
      </p:pic>
      <p:sp>
        <p:nvSpPr>
          <p:cNvPr id="209" name="Shape 209"/>
          <p:cNvSpPr txBox="1"/>
          <p:nvPr/>
        </p:nvSpPr>
        <p:spPr>
          <a:xfrm>
            <a:off x="5462300" y="836125"/>
            <a:ext cx="1969800" cy="855900"/>
          </a:xfrm>
          <a:prstGeom prst="rect">
            <a:avLst/>
          </a:prstGeom>
          <a:noFill/>
          <a:ln>
            <a:noFill/>
          </a:ln>
        </p:spPr>
        <p:txBody>
          <a:bodyPr anchorCtr="0" anchor="t" bIns="91425" lIns="91425" rIns="91425" tIns="91425">
            <a:noAutofit/>
          </a:bodyPr>
          <a:lstStyle/>
          <a:p>
            <a:pPr lvl="0" rtl="0">
              <a:spcBef>
                <a:spcPts val="0"/>
              </a:spcBef>
              <a:buNone/>
            </a:pPr>
            <a:r>
              <a:rPr lang="en" sz="1600"/>
              <a:t>Radial Distortion</a:t>
            </a:r>
          </a:p>
          <a:p>
            <a:pPr lvl="0" rtl="0">
              <a:spcBef>
                <a:spcPts val="0"/>
              </a:spcBef>
              <a:buNone/>
            </a:pPr>
            <a:r>
              <a:rPr lang="en" sz="1000"/>
              <a:t>Source: Scaramuzza</a:t>
            </a:r>
            <a:r>
              <a:rPr lang="en" sz="1600"/>
              <a:t> </a:t>
            </a:r>
          </a:p>
        </p:txBody>
      </p:sp>
      <p:sp>
        <p:nvSpPr>
          <p:cNvPr id="210" name="Shape 210"/>
          <p:cNvSpPr txBox="1"/>
          <p:nvPr/>
        </p:nvSpPr>
        <p:spPr>
          <a:xfrm>
            <a:off x="1376325" y="4188925"/>
            <a:ext cx="2138400" cy="542400"/>
          </a:xfrm>
          <a:prstGeom prst="rect">
            <a:avLst/>
          </a:prstGeom>
          <a:noFill/>
          <a:ln>
            <a:noFill/>
          </a:ln>
        </p:spPr>
        <p:txBody>
          <a:bodyPr anchorCtr="0" anchor="t" bIns="91425" lIns="91425" rIns="91425" tIns="91425">
            <a:noAutofit/>
          </a:bodyPr>
          <a:lstStyle/>
          <a:p>
            <a:pPr lvl="0" rtl="0">
              <a:spcBef>
                <a:spcPts val="0"/>
              </a:spcBef>
              <a:buNone/>
            </a:pPr>
            <a:r>
              <a:rPr lang="en" sz="1600"/>
              <a:t>Tangential Distortion </a:t>
            </a:r>
          </a:p>
          <a:p>
            <a:pPr lvl="0" rtl="0">
              <a:spcBef>
                <a:spcPts val="0"/>
              </a:spcBef>
              <a:buNone/>
            </a:pPr>
            <a:r>
              <a:rPr lang="en" sz="1000"/>
              <a:t>Source: MathWorks</a:t>
            </a:r>
            <a:r>
              <a:rPr lang="en" sz="1600"/>
              <a:t> </a:t>
            </a:r>
          </a:p>
        </p:txBody>
      </p:sp>
      <p:pic>
        <p:nvPicPr>
          <p:cNvPr descr="lens system.png" id="211" name="Shape 211"/>
          <p:cNvPicPr preferRelativeResize="0"/>
          <p:nvPr/>
        </p:nvPicPr>
        <p:blipFill>
          <a:blip r:embed="rId6">
            <a:alphaModFix/>
          </a:blip>
          <a:stretch>
            <a:fillRect/>
          </a:stretch>
        </p:blipFill>
        <p:spPr>
          <a:xfrm>
            <a:off x="5065125" y="2565075"/>
            <a:ext cx="2507518" cy="1733300"/>
          </a:xfrm>
          <a:prstGeom prst="rect">
            <a:avLst/>
          </a:prstGeom>
          <a:noFill/>
          <a:ln>
            <a:noFill/>
          </a:ln>
        </p:spPr>
      </p:pic>
      <p:sp>
        <p:nvSpPr>
          <p:cNvPr id="212" name="Shape 212"/>
          <p:cNvSpPr txBox="1"/>
          <p:nvPr/>
        </p:nvSpPr>
        <p:spPr>
          <a:xfrm>
            <a:off x="5185075" y="4260775"/>
            <a:ext cx="1969800" cy="699300"/>
          </a:xfrm>
          <a:prstGeom prst="rect">
            <a:avLst/>
          </a:prstGeom>
          <a:noFill/>
          <a:ln>
            <a:noFill/>
          </a:ln>
        </p:spPr>
        <p:txBody>
          <a:bodyPr anchorCtr="0" anchor="t" bIns="91425" lIns="91425" rIns="91425" tIns="91425">
            <a:noAutofit/>
          </a:bodyPr>
          <a:lstStyle/>
          <a:p>
            <a:pPr lvl="0" rtl="0">
              <a:spcBef>
                <a:spcPts val="0"/>
              </a:spcBef>
              <a:buNone/>
            </a:pPr>
            <a:r>
              <a:rPr lang="en" sz="1600"/>
              <a:t>Nikon Lens System</a:t>
            </a:r>
          </a:p>
          <a:p>
            <a:pPr lvl="0" rtl="0">
              <a:spcBef>
                <a:spcPts val="0"/>
              </a:spcBef>
              <a:buNone/>
            </a:pPr>
            <a:r>
              <a:rPr lang="en" sz="1000"/>
              <a:t>Source: Aaron Bobik</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6" name="Shape 216"/>
        <p:cNvGrpSpPr/>
        <p:nvPr/>
      </p:nvGrpSpPr>
      <p:grpSpPr>
        <a:xfrm>
          <a:off x="0" y="0"/>
          <a:ext cx="0" cy="0"/>
          <a:chOff x="0" y="0"/>
          <a:chExt cx="0" cy="0"/>
        </a:xfrm>
      </p:grpSpPr>
      <p:cxnSp>
        <p:nvCxnSpPr>
          <p:cNvPr id="217" name="Shape 217"/>
          <p:cNvCxnSpPr/>
          <p:nvPr/>
        </p:nvCxnSpPr>
        <p:spPr>
          <a:xfrm>
            <a:off x="220325" y="364475"/>
            <a:ext cx="8634600" cy="0"/>
          </a:xfrm>
          <a:prstGeom prst="straightConnector1">
            <a:avLst/>
          </a:prstGeom>
          <a:noFill/>
          <a:ln cap="flat" cmpd="sng" w="9525">
            <a:solidFill>
              <a:srgbClr val="595959"/>
            </a:solidFill>
            <a:prstDash val="solid"/>
            <a:round/>
            <a:headEnd len="lg" w="lg" type="none"/>
            <a:tailEnd len="lg" w="lg" type="none"/>
          </a:ln>
        </p:spPr>
      </p:cxnSp>
      <p:cxnSp>
        <p:nvCxnSpPr>
          <p:cNvPr id="218" name="Shape 218"/>
          <p:cNvCxnSpPr/>
          <p:nvPr/>
        </p:nvCxnSpPr>
        <p:spPr>
          <a:xfrm>
            <a:off x="220325" y="4773025"/>
            <a:ext cx="8634600" cy="0"/>
          </a:xfrm>
          <a:prstGeom prst="straightConnector1">
            <a:avLst/>
          </a:prstGeom>
          <a:noFill/>
          <a:ln cap="flat" cmpd="sng" w="9525">
            <a:solidFill>
              <a:srgbClr val="595959"/>
            </a:solidFill>
            <a:prstDash val="solid"/>
            <a:round/>
            <a:headEnd len="lg" w="lg" type="none"/>
            <a:tailEnd len="lg" w="lg" type="none"/>
          </a:ln>
        </p:spPr>
      </p:cxnSp>
      <p:sp>
        <p:nvSpPr>
          <p:cNvPr id="219" name="Shape 219"/>
          <p:cNvSpPr txBox="1"/>
          <p:nvPr/>
        </p:nvSpPr>
        <p:spPr>
          <a:xfrm>
            <a:off x="220325" y="0"/>
            <a:ext cx="7337100" cy="316800"/>
          </a:xfrm>
          <a:prstGeom prst="rect">
            <a:avLst/>
          </a:prstGeom>
          <a:noFill/>
          <a:ln>
            <a:noFill/>
          </a:ln>
        </p:spPr>
        <p:txBody>
          <a:bodyPr anchorCtr="0" anchor="t" bIns="91425" lIns="91425" rIns="91425" tIns="91425">
            <a:noAutofit/>
          </a:bodyPr>
          <a:lstStyle/>
          <a:p>
            <a:pPr lvl="0" rtl="0">
              <a:spcBef>
                <a:spcPts val="0"/>
              </a:spcBef>
              <a:buNone/>
            </a:pPr>
            <a:r>
              <a:rPr b="1" lang="en">
                <a:solidFill>
                  <a:srgbClr val="CC0000"/>
                </a:solidFill>
              </a:rPr>
              <a:t>Intrinsic Parameter Calibration </a:t>
            </a:r>
            <a:r>
              <a:rPr lang="en">
                <a:solidFill>
                  <a:srgbClr val="CC0000"/>
                </a:solidFill>
              </a:rPr>
              <a:t>| </a:t>
            </a:r>
          </a:p>
        </p:txBody>
      </p:sp>
      <p:pic>
        <p:nvPicPr>
          <p:cNvPr id="220" name="Shape 220"/>
          <p:cNvPicPr preferRelativeResize="0"/>
          <p:nvPr/>
        </p:nvPicPr>
        <p:blipFill>
          <a:blip r:embed="rId3">
            <a:alphaModFix/>
          </a:blip>
          <a:stretch>
            <a:fillRect/>
          </a:stretch>
        </p:blipFill>
        <p:spPr>
          <a:xfrm>
            <a:off x="7781111" y="4807550"/>
            <a:ext cx="1362887" cy="335949"/>
          </a:xfrm>
          <a:prstGeom prst="rect">
            <a:avLst/>
          </a:prstGeom>
          <a:noFill/>
          <a:ln>
            <a:noFill/>
          </a:ln>
        </p:spPr>
      </p:pic>
      <p:sp>
        <p:nvSpPr>
          <p:cNvPr id="221" name="Shape 221"/>
          <p:cNvSpPr txBox="1"/>
          <p:nvPr/>
        </p:nvSpPr>
        <p:spPr>
          <a:xfrm>
            <a:off x="254875" y="4773025"/>
            <a:ext cx="4930200" cy="316800"/>
          </a:xfrm>
          <a:prstGeom prst="rect">
            <a:avLst/>
          </a:prstGeom>
          <a:noFill/>
          <a:ln>
            <a:noFill/>
          </a:ln>
        </p:spPr>
        <p:txBody>
          <a:bodyPr anchorCtr="0" anchor="t" bIns="91425" lIns="91425" rIns="91425" tIns="91425">
            <a:noAutofit/>
          </a:bodyPr>
          <a:lstStyle/>
          <a:p>
            <a:pPr lvl="0" rtl="0">
              <a:spcBef>
                <a:spcPts val="0"/>
              </a:spcBef>
              <a:buNone/>
            </a:pPr>
            <a:r>
              <a:rPr b="1" lang="en">
                <a:solidFill>
                  <a:srgbClr val="CC0000"/>
                </a:solidFill>
              </a:rPr>
              <a:t>Jason Rebello  </a:t>
            </a:r>
            <a:r>
              <a:rPr lang="en">
                <a:solidFill>
                  <a:srgbClr val="CC0000"/>
                </a:solidFill>
              </a:rPr>
              <a:t>| </a:t>
            </a:r>
            <a:r>
              <a:rPr b="1" lang="en">
                <a:solidFill>
                  <a:srgbClr val="CC0000"/>
                </a:solidFill>
              </a:rPr>
              <a:t> </a:t>
            </a:r>
            <a:r>
              <a:rPr lang="en">
                <a:solidFill>
                  <a:srgbClr val="CC0000"/>
                </a:solidFill>
              </a:rPr>
              <a:t>Waterloo Autonomous Vehicles Lab</a:t>
            </a:r>
          </a:p>
        </p:txBody>
      </p:sp>
      <p:sp>
        <p:nvSpPr>
          <p:cNvPr id="222" name="Shape 222"/>
          <p:cNvSpPr txBox="1"/>
          <p:nvPr/>
        </p:nvSpPr>
        <p:spPr>
          <a:xfrm>
            <a:off x="441725" y="432150"/>
            <a:ext cx="6876000" cy="1420800"/>
          </a:xfrm>
          <a:prstGeom prst="rect">
            <a:avLst/>
          </a:prstGeom>
          <a:noFill/>
          <a:ln>
            <a:noFill/>
          </a:ln>
        </p:spPr>
        <p:txBody>
          <a:bodyPr anchorCtr="0" anchor="t" bIns="91425" lIns="91425" rIns="91425" tIns="91425">
            <a:noAutofit/>
          </a:bodyPr>
          <a:lstStyle/>
          <a:p>
            <a:pPr lvl="0" rtl="0">
              <a:spcBef>
                <a:spcPts val="0"/>
              </a:spcBef>
              <a:buNone/>
            </a:pPr>
            <a:r>
              <a:rPr lang="en" sz="1800">
                <a:solidFill>
                  <a:srgbClr val="0000FF"/>
                </a:solidFill>
              </a:rPr>
              <a:t>Camera Calibration using a 2D Checkerboard</a:t>
            </a:r>
          </a:p>
          <a:p>
            <a:pPr lvl="0" rtl="0">
              <a:spcBef>
                <a:spcPts val="0"/>
              </a:spcBef>
              <a:buNone/>
            </a:pPr>
            <a:r>
              <a:t/>
            </a:r>
            <a:endParaRPr sz="1800"/>
          </a:p>
          <a:p>
            <a:pPr lvl="0">
              <a:spcBef>
                <a:spcPts val="0"/>
              </a:spcBef>
              <a:buNone/>
            </a:pPr>
            <a:r>
              <a:rPr lang="en" sz="1800"/>
              <a:t>Known size (30 mm) and structure (6 x 9 )</a:t>
            </a:r>
          </a:p>
          <a:p>
            <a:pPr lvl="0">
              <a:spcBef>
                <a:spcPts val="0"/>
              </a:spcBef>
              <a:buNone/>
            </a:pPr>
            <a:r>
              <a:t/>
            </a:r>
            <a:endParaRPr sz="1800"/>
          </a:p>
          <a:p>
            <a:pPr lvl="0">
              <a:spcBef>
                <a:spcPts val="0"/>
              </a:spcBef>
              <a:buNone/>
            </a:pPr>
            <a:r>
              <a:rPr lang="en" sz="1800"/>
              <a:t>Identify corners easily.</a:t>
            </a:r>
          </a:p>
        </p:txBody>
      </p:sp>
      <p:pic>
        <p:nvPicPr>
          <p:cNvPr descr="checkerboard calibration.jpg" id="223" name="Shape 223"/>
          <p:cNvPicPr preferRelativeResize="0"/>
          <p:nvPr/>
        </p:nvPicPr>
        <p:blipFill>
          <a:blip r:embed="rId4">
            <a:alphaModFix/>
          </a:blip>
          <a:stretch>
            <a:fillRect/>
          </a:stretch>
        </p:blipFill>
        <p:spPr>
          <a:xfrm>
            <a:off x="2393700" y="2064195"/>
            <a:ext cx="3127683" cy="2198204"/>
          </a:xfrm>
          <a:prstGeom prst="rect">
            <a:avLst/>
          </a:prstGeom>
          <a:noFill/>
          <a:ln>
            <a:noFill/>
          </a:ln>
        </p:spPr>
      </p:pic>
      <p:pic>
        <p:nvPicPr>
          <p:cNvPr descr="checkerboard calibration corrected.jpg" id="224" name="Shape 224"/>
          <p:cNvPicPr preferRelativeResize="0"/>
          <p:nvPr/>
        </p:nvPicPr>
        <p:blipFill>
          <a:blip r:embed="rId5">
            <a:alphaModFix/>
          </a:blip>
          <a:stretch>
            <a:fillRect/>
          </a:stretch>
        </p:blipFill>
        <p:spPr>
          <a:xfrm>
            <a:off x="5948816" y="2064195"/>
            <a:ext cx="3127683" cy="2183534"/>
          </a:xfrm>
          <a:prstGeom prst="rect">
            <a:avLst/>
          </a:prstGeom>
          <a:noFill/>
          <a:ln>
            <a:noFill/>
          </a:ln>
        </p:spPr>
      </p:pic>
      <p:sp>
        <p:nvSpPr>
          <p:cNvPr id="225" name="Shape 225"/>
          <p:cNvSpPr txBox="1"/>
          <p:nvPr/>
        </p:nvSpPr>
        <p:spPr>
          <a:xfrm>
            <a:off x="2324469" y="1624399"/>
            <a:ext cx="6738300" cy="308399"/>
          </a:xfrm>
          <a:prstGeom prst="rect">
            <a:avLst/>
          </a:prstGeom>
          <a:noFill/>
          <a:ln>
            <a:noFill/>
          </a:ln>
        </p:spPr>
        <p:txBody>
          <a:bodyPr anchorCtr="0" anchor="t" bIns="91425" lIns="91425" rIns="91425" tIns="91425">
            <a:noAutofit/>
          </a:bodyPr>
          <a:lstStyle/>
          <a:p>
            <a:pPr lvl="0">
              <a:spcBef>
                <a:spcPts val="0"/>
              </a:spcBef>
              <a:buNone/>
            </a:pPr>
            <a:r>
              <a:rPr lang="en" sz="1800"/>
              <a:t>                  </a:t>
            </a:r>
            <a:r>
              <a:rPr lang="en" sz="1800"/>
              <a:t>Distorted						   Corrected</a:t>
            </a:r>
          </a:p>
        </p:txBody>
      </p:sp>
      <p:sp>
        <p:nvSpPr>
          <p:cNvPr id="226" name="Shape 226"/>
          <p:cNvSpPr txBox="1"/>
          <p:nvPr/>
        </p:nvSpPr>
        <p:spPr>
          <a:xfrm>
            <a:off x="158600" y="2866950"/>
            <a:ext cx="2052600" cy="863400"/>
          </a:xfrm>
          <a:prstGeom prst="rect">
            <a:avLst/>
          </a:prstGeom>
          <a:noFill/>
          <a:ln>
            <a:noFill/>
          </a:ln>
        </p:spPr>
        <p:txBody>
          <a:bodyPr anchorCtr="0" anchor="t" bIns="91425" lIns="91425" rIns="91425" tIns="91425">
            <a:noAutofit/>
          </a:bodyPr>
          <a:lstStyle/>
          <a:p>
            <a:pPr lvl="0">
              <a:spcBef>
                <a:spcPts val="0"/>
              </a:spcBef>
              <a:buNone/>
            </a:pPr>
            <a:r>
              <a:rPr lang="en">
                <a:solidFill>
                  <a:srgbClr val="FF0000"/>
                </a:solidFill>
              </a:rPr>
              <a:t>Where do I set my world coordinate </a:t>
            </a:r>
          </a:p>
          <a:p>
            <a:pPr lvl="0">
              <a:spcBef>
                <a:spcPts val="0"/>
              </a:spcBef>
              <a:buNone/>
            </a:pPr>
            <a:r>
              <a:rPr lang="en">
                <a:solidFill>
                  <a:srgbClr val="FF0000"/>
                </a:solidFill>
              </a:rPr>
              <a:t>frame ?</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0" name="Shape 230"/>
        <p:cNvGrpSpPr/>
        <p:nvPr/>
      </p:nvGrpSpPr>
      <p:grpSpPr>
        <a:xfrm>
          <a:off x="0" y="0"/>
          <a:ext cx="0" cy="0"/>
          <a:chOff x="0" y="0"/>
          <a:chExt cx="0" cy="0"/>
        </a:xfrm>
      </p:grpSpPr>
      <p:cxnSp>
        <p:nvCxnSpPr>
          <p:cNvPr id="231" name="Shape 231"/>
          <p:cNvCxnSpPr/>
          <p:nvPr/>
        </p:nvCxnSpPr>
        <p:spPr>
          <a:xfrm>
            <a:off x="220325" y="364475"/>
            <a:ext cx="8634600" cy="0"/>
          </a:xfrm>
          <a:prstGeom prst="straightConnector1">
            <a:avLst/>
          </a:prstGeom>
          <a:noFill/>
          <a:ln cap="flat" cmpd="sng" w="9525">
            <a:solidFill>
              <a:srgbClr val="595959"/>
            </a:solidFill>
            <a:prstDash val="solid"/>
            <a:round/>
            <a:headEnd len="lg" w="lg" type="none"/>
            <a:tailEnd len="lg" w="lg" type="none"/>
          </a:ln>
        </p:spPr>
      </p:cxnSp>
      <p:cxnSp>
        <p:nvCxnSpPr>
          <p:cNvPr id="232" name="Shape 232"/>
          <p:cNvCxnSpPr/>
          <p:nvPr/>
        </p:nvCxnSpPr>
        <p:spPr>
          <a:xfrm>
            <a:off x="220325" y="4773025"/>
            <a:ext cx="8634600" cy="0"/>
          </a:xfrm>
          <a:prstGeom prst="straightConnector1">
            <a:avLst/>
          </a:prstGeom>
          <a:noFill/>
          <a:ln cap="flat" cmpd="sng" w="9525">
            <a:solidFill>
              <a:srgbClr val="595959"/>
            </a:solidFill>
            <a:prstDash val="solid"/>
            <a:round/>
            <a:headEnd len="lg" w="lg" type="none"/>
            <a:tailEnd len="lg" w="lg" type="none"/>
          </a:ln>
        </p:spPr>
      </p:cxnSp>
      <p:sp>
        <p:nvSpPr>
          <p:cNvPr id="233" name="Shape 233"/>
          <p:cNvSpPr txBox="1"/>
          <p:nvPr/>
        </p:nvSpPr>
        <p:spPr>
          <a:xfrm>
            <a:off x="220325" y="0"/>
            <a:ext cx="7337100" cy="316800"/>
          </a:xfrm>
          <a:prstGeom prst="rect">
            <a:avLst/>
          </a:prstGeom>
          <a:noFill/>
          <a:ln>
            <a:noFill/>
          </a:ln>
        </p:spPr>
        <p:txBody>
          <a:bodyPr anchorCtr="0" anchor="t" bIns="91425" lIns="91425" rIns="91425" tIns="91425">
            <a:noAutofit/>
          </a:bodyPr>
          <a:lstStyle/>
          <a:p>
            <a:pPr lvl="0" rtl="0">
              <a:spcBef>
                <a:spcPts val="0"/>
              </a:spcBef>
              <a:buNone/>
            </a:pPr>
            <a:r>
              <a:rPr b="1" lang="en">
                <a:solidFill>
                  <a:srgbClr val="CC0000"/>
                </a:solidFill>
              </a:rPr>
              <a:t>Why use a checkerboard ?</a:t>
            </a:r>
            <a:r>
              <a:rPr b="1" lang="en">
                <a:solidFill>
                  <a:srgbClr val="CC0000"/>
                </a:solidFill>
              </a:rPr>
              <a:t> </a:t>
            </a:r>
            <a:r>
              <a:rPr lang="en">
                <a:solidFill>
                  <a:srgbClr val="CC0000"/>
                </a:solidFill>
              </a:rPr>
              <a:t>| </a:t>
            </a:r>
          </a:p>
        </p:txBody>
      </p:sp>
      <p:pic>
        <p:nvPicPr>
          <p:cNvPr id="234" name="Shape 234"/>
          <p:cNvPicPr preferRelativeResize="0"/>
          <p:nvPr/>
        </p:nvPicPr>
        <p:blipFill>
          <a:blip r:embed="rId3">
            <a:alphaModFix/>
          </a:blip>
          <a:stretch>
            <a:fillRect/>
          </a:stretch>
        </p:blipFill>
        <p:spPr>
          <a:xfrm>
            <a:off x="7781111" y="4807550"/>
            <a:ext cx="1362887" cy="335949"/>
          </a:xfrm>
          <a:prstGeom prst="rect">
            <a:avLst/>
          </a:prstGeom>
          <a:noFill/>
          <a:ln>
            <a:noFill/>
          </a:ln>
        </p:spPr>
      </p:pic>
      <p:sp>
        <p:nvSpPr>
          <p:cNvPr id="235" name="Shape 235"/>
          <p:cNvSpPr txBox="1"/>
          <p:nvPr/>
        </p:nvSpPr>
        <p:spPr>
          <a:xfrm>
            <a:off x="254875" y="4773025"/>
            <a:ext cx="4930200" cy="316800"/>
          </a:xfrm>
          <a:prstGeom prst="rect">
            <a:avLst/>
          </a:prstGeom>
          <a:noFill/>
          <a:ln>
            <a:noFill/>
          </a:ln>
        </p:spPr>
        <p:txBody>
          <a:bodyPr anchorCtr="0" anchor="t" bIns="91425" lIns="91425" rIns="91425" tIns="91425">
            <a:noAutofit/>
          </a:bodyPr>
          <a:lstStyle/>
          <a:p>
            <a:pPr lvl="0" rtl="0">
              <a:spcBef>
                <a:spcPts val="0"/>
              </a:spcBef>
              <a:buNone/>
            </a:pPr>
            <a:r>
              <a:rPr b="1" lang="en">
                <a:solidFill>
                  <a:srgbClr val="CC0000"/>
                </a:solidFill>
              </a:rPr>
              <a:t>Jason Rebello  </a:t>
            </a:r>
            <a:r>
              <a:rPr lang="en">
                <a:solidFill>
                  <a:srgbClr val="CC0000"/>
                </a:solidFill>
              </a:rPr>
              <a:t>| </a:t>
            </a:r>
            <a:r>
              <a:rPr b="1" lang="en">
                <a:solidFill>
                  <a:srgbClr val="CC0000"/>
                </a:solidFill>
              </a:rPr>
              <a:t> </a:t>
            </a:r>
            <a:r>
              <a:rPr lang="en">
                <a:solidFill>
                  <a:srgbClr val="CC0000"/>
                </a:solidFill>
              </a:rPr>
              <a:t>Waterloo Autonomous Vehicles Lab</a:t>
            </a:r>
          </a:p>
        </p:txBody>
      </p:sp>
      <p:sp>
        <p:nvSpPr>
          <p:cNvPr id="236" name="Shape 236"/>
          <p:cNvSpPr txBox="1"/>
          <p:nvPr/>
        </p:nvSpPr>
        <p:spPr>
          <a:xfrm>
            <a:off x="452900" y="629250"/>
            <a:ext cx="6210900" cy="1002900"/>
          </a:xfrm>
          <a:prstGeom prst="rect">
            <a:avLst/>
          </a:prstGeom>
          <a:noFill/>
          <a:ln>
            <a:noFill/>
          </a:ln>
        </p:spPr>
        <p:txBody>
          <a:bodyPr anchorCtr="0" anchor="t" bIns="91425" lIns="91425" rIns="91425" tIns="91425">
            <a:noAutofit/>
          </a:bodyPr>
          <a:lstStyle/>
          <a:p>
            <a:pPr lvl="0">
              <a:spcBef>
                <a:spcPts val="0"/>
              </a:spcBef>
              <a:buNone/>
            </a:pPr>
            <a:r>
              <a:rPr lang="en"/>
              <a:t>Can set the world coordinate system to one corner of the checkerboard</a:t>
            </a:r>
          </a:p>
          <a:p>
            <a:pPr lvl="0">
              <a:spcBef>
                <a:spcPts val="0"/>
              </a:spcBef>
              <a:buNone/>
            </a:pPr>
            <a:r>
              <a:t/>
            </a:r>
            <a:endParaRPr/>
          </a:p>
          <a:p>
            <a:pPr lvl="0">
              <a:spcBef>
                <a:spcPts val="0"/>
              </a:spcBef>
              <a:buNone/>
            </a:pPr>
            <a:r>
              <a:rPr lang="en"/>
              <a:t>All points lie in the X,Y plane with Z=0</a:t>
            </a:r>
          </a:p>
        </p:txBody>
      </p:sp>
      <p:pic>
        <p:nvPicPr>
          <p:cNvPr descr="chessboard coordinate system.png" id="237" name="Shape 237"/>
          <p:cNvPicPr preferRelativeResize="0"/>
          <p:nvPr/>
        </p:nvPicPr>
        <p:blipFill>
          <a:blip r:embed="rId4">
            <a:alphaModFix/>
          </a:blip>
          <a:stretch>
            <a:fillRect/>
          </a:stretch>
        </p:blipFill>
        <p:spPr>
          <a:xfrm>
            <a:off x="2716600" y="1708350"/>
            <a:ext cx="4142775" cy="253392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1" name="Shape 241"/>
        <p:cNvGrpSpPr/>
        <p:nvPr/>
      </p:nvGrpSpPr>
      <p:grpSpPr>
        <a:xfrm>
          <a:off x="0" y="0"/>
          <a:ext cx="0" cy="0"/>
          <a:chOff x="0" y="0"/>
          <a:chExt cx="0" cy="0"/>
        </a:xfrm>
      </p:grpSpPr>
      <p:cxnSp>
        <p:nvCxnSpPr>
          <p:cNvPr id="242" name="Shape 242"/>
          <p:cNvCxnSpPr/>
          <p:nvPr/>
        </p:nvCxnSpPr>
        <p:spPr>
          <a:xfrm>
            <a:off x="220325" y="364475"/>
            <a:ext cx="8634600" cy="0"/>
          </a:xfrm>
          <a:prstGeom prst="straightConnector1">
            <a:avLst/>
          </a:prstGeom>
          <a:noFill/>
          <a:ln cap="flat" cmpd="sng" w="9525">
            <a:solidFill>
              <a:srgbClr val="595959"/>
            </a:solidFill>
            <a:prstDash val="solid"/>
            <a:round/>
            <a:headEnd len="lg" w="lg" type="none"/>
            <a:tailEnd len="lg" w="lg" type="none"/>
          </a:ln>
        </p:spPr>
      </p:cxnSp>
      <p:cxnSp>
        <p:nvCxnSpPr>
          <p:cNvPr id="243" name="Shape 243"/>
          <p:cNvCxnSpPr/>
          <p:nvPr/>
        </p:nvCxnSpPr>
        <p:spPr>
          <a:xfrm>
            <a:off x="220325" y="4773025"/>
            <a:ext cx="8634600" cy="0"/>
          </a:xfrm>
          <a:prstGeom prst="straightConnector1">
            <a:avLst/>
          </a:prstGeom>
          <a:noFill/>
          <a:ln cap="flat" cmpd="sng" w="9525">
            <a:solidFill>
              <a:srgbClr val="595959"/>
            </a:solidFill>
            <a:prstDash val="solid"/>
            <a:round/>
            <a:headEnd len="lg" w="lg" type="none"/>
            <a:tailEnd len="lg" w="lg" type="none"/>
          </a:ln>
        </p:spPr>
      </p:cxnSp>
      <p:sp>
        <p:nvSpPr>
          <p:cNvPr id="244" name="Shape 244"/>
          <p:cNvSpPr txBox="1"/>
          <p:nvPr/>
        </p:nvSpPr>
        <p:spPr>
          <a:xfrm>
            <a:off x="220325" y="0"/>
            <a:ext cx="7337100" cy="316800"/>
          </a:xfrm>
          <a:prstGeom prst="rect">
            <a:avLst/>
          </a:prstGeom>
          <a:noFill/>
          <a:ln>
            <a:noFill/>
          </a:ln>
        </p:spPr>
        <p:txBody>
          <a:bodyPr anchorCtr="0" anchor="t" bIns="91425" lIns="91425" rIns="91425" tIns="91425">
            <a:noAutofit/>
          </a:bodyPr>
          <a:lstStyle/>
          <a:p>
            <a:pPr lvl="0" rtl="0">
              <a:spcBef>
                <a:spcPts val="0"/>
              </a:spcBef>
              <a:buNone/>
            </a:pPr>
            <a:r>
              <a:rPr b="1" lang="en">
                <a:solidFill>
                  <a:srgbClr val="CC0000"/>
                </a:solidFill>
              </a:rPr>
              <a:t>Projection</a:t>
            </a:r>
            <a:r>
              <a:rPr b="1" lang="en">
                <a:solidFill>
                  <a:srgbClr val="CC0000"/>
                </a:solidFill>
              </a:rPr>
              <a:t> </a:t>
            </a:r>
            <a:r>
              <a:rPr lang="en">
                <a:solidFill>
                  <a:srgbClr val="CC0000"/>
                </a:solidFill>
              </a:rPr>
              <a:t>| </a:t>
            </a:r>
          </a:p>
        </p:txBody>
      </p:sp>
      <p:pic>
        <p:nvPicPr>
          <p:cNvPr id="245" name="Shape 245"/>
          <p:cNvPicPr preferRelativeResize="0"/>
          <p:nvPr/>
        </p:nvPicPr>
        <p:blipFill>
          <a:blip r:embed="rId3">
            <a:alphaModFix/>
          </a:blip>
          <a:stretch>
            <a:fillRect/>
          </a:stretch>
        </p:blipFill>
        <p:spPr>
          <a:xfrm>
            <a:off x="7781111" y="4807550"/>
            <a:ext cx="1362887" cy="335949"/>
          </a:xfrm>
          <a:prstGeom prst="rect">
            <a:avLst/>
          </a:prstGeom>
          <a:noFill/>
          <a:ln>
            <a:noFill/>
          </a:ln>
        </p:spPr>
      </p:pic>
      <p:sp>
        <p:nvSpPr>
          <p:cNvPr id="246" name="Shape 246"/>
          <p:cNvSpPr txBox="1"/>
          <p:nvPr/>
        </p:nvSpPr>
        <p:spPr>
          <a:xfrm>
            <a:off x="254875" y="4773025"/>
            <a:ext cx="4930200" cy="316800"/>
          </a:xfrm>
          <a:prstGeom prst="rect">
            <a:avLst/>
          </a:prstGeom>
          <a:noFill/>
          <a:ln>
            <a:noFill/>
          </a:ln>
        </p:spPr>
        <p:txBody>
          <a:bodyPr anchorCtr="0" anchor="t" bIns="91425" lIns="91425" rIns="91425" tIns="91425">
            <a:noAutofit/>
          </a:bodyPr>
          <a:lstStyle/>
          <a:p>
            <a:pPr lvl="0" rtl="0">
              <a:spcBef>
                <a:spcPts val="0"/>
              </a:spcBef>
              <a:buNone/>
            </a:pPr>
            <a:r>
              <a:rPr b="1" lang="en">
                <a:solidFill>
                  <a:srgbClr val="CC0000"/>
                </a:solidFill>
              </a:rPr>
              <a:t>Jason Rebello  </a:t>
            </a:r>
            <a:r>
              <a:rPr lang="en">
                <a:solidFill>
                  <a:srgbClr val="CC0000"/>
                </a:solidFill>
              </a:rPr>
              <a:t>| </a:t>
            </a:r>
            <a:r>
              <a:rPr b="1" lang="en">
                <a:solidFill>
                  <a:srgbClr val="CC0000"/>
                </a:solidFill>
              </a:rPr>
              <a:t> </a:t>
            </a:r>
            <a:r>
              <a:rPr lang="en">
                <a:solidFill>
                  <a:srgbClr val="CC0000"/>
                </a:solidFill>
              </a:rPr>
              <a:t>Waterloo Autonomous Vehicles Lab</a:t>
            </a:r>
          </a:p>
        </p:txBody>
      </p:sp>
      <p:pic>
        <p:nvPicPr>
          <p:cNvPr descr="projection.png" id="247" name="Shape 247"/>
          <p:cNvPicPr preferRelativeResize="0"/>
          <p:nvPr/>
        </p:nvPicPr>
        <p:blipFill>
          <a:blip r:embed="rId4">
            <a:alphaModFix/>
          </a:blip>
          <a:stretch>
            <a:fillRect/>
          </a:stretch>
        </p:blipFill>
        <p:spPr>
          <a:xfrm>
            <a:off x="1600200" y="469200"/>
            <a:ext cx="5502524" cy="2186174"/>
          </a:xfrm>
          <a:prstGeom prst="rect">
            <a:avLst/>
          </a:prstGeom>
          <a:noFill/>
          <a:ln>
            <a:noFill/>
          </a:ln>
        </p:spPr>
      </p:pic>
      <p:pic>
        <p:nvPicPr>
          <p:cNvPr descr="Zelimination.png" id="248" name="Shape 248"/>
          <p:cNvPicPr preferRelativeResize="0"/>
          <p:nvPr/>
        </p:nvPicPr>
        <p:blipFill>
          <a:blip r:embed="rId5">
            <a:alphaModFix/>
          </a:blip>
          <a:stretch>
            <a:fillRect/>
          </a:stretch>
        </p:blipFill>
        <p:spPr>
          <a:xfrm>
            <a:off x="457200" y="2807774"/>
            <a:ext cx="8394418" cy="18128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2" name="Shape 252"/>
        <p:cNvGrpSpPr/>
        <p:nvPr/>
      </p:nvGrpSpPr>
      <p:grpSpPr>
        <a:xfrm>
          <a:off x="0" y="0"/>
          <a:ext cx="0" cy="0"/>
          <a:chOff x="0" y="0"/>
          <a:chExt cx="0" cy="0"/>
        </a:xfrm>
      </p:grpSpPr>
      <p:cxnSp>
        <p:nvCxnSpPr>
          <p:cNvPr id="253" name="Shape 253"/>
          <p:cNvCxnSpPr/>
          <p:nvPr/>
        </p:nvCxnSpPr>
        <p:spPr>
          <a:xfrm>
            <a:off x="220325" y="364475"/>
            <a:ext cx="8634600" cy="0"/>
          </a:xfrm>
          <a:prstGeom prst="straightConnector1">
            <a:avLst/>
          </a:prstGeom>
          <a:noFill/>
          <a:ln cap="flat" cmpd="sng" w="9525">
            <a:solidFill>
              <a:srgbClr val="595959"/>
            </a:solidFill>
            <a:prstDash val="solid"/>
            <a:round/>
            <a:headEnd len="lg" w="lg" type="none"/>
            <a:tailEnd len="lg" w="lg" type="none"/>
          </a:ln>
        </p:spPr>
      </p:cxnSp>
      <p:cxnSp>
        <p:nvCxnSpPr>
          <p:cNvPr id="254" name="Shape 254"/>
          <p:cNvCxnSpPr/>
          <p:nvPr/>
        </p:nvCxnSpPr>
        <p:spPr>
          <a:xfrm>
            <a:off x="220325" y="4773025"/>
            <a:ext cx="8634600" cy="0"/>
          </a:xfrm>
          <a:prstGeom prst="straightConnector1">
            <a:avLst/>
          </a:prstGeom>
          <a:noFill/>
          <a:ln cap="flat" cmpd="sng" w="9525">
            <a:solidFill>
              <a:srgbClr val="595959"/>
            </a:solidFill>
            <a:prstDash val="solid"/>
            <a:round/>
            <a:headEnd len="lg" w="lg" type="none"/>
            <a:tailEnd len="lg" w="lg" type="none"/>
          </a:ln>
        </p:spPr>
      </p:cxnSp>
      <p:sp>
        <p:nvSpPr>
          <p:cNvPr id="255" name="Shape 255"/>
          <p:cNvSpPr txBox="1"/>
          <p:nvPr/>
        </p:nvSpPr>
        <p:spPr>
          <a:xfrm>
            <a:off x="220325" y="0"/>
            <a:ext cx="7337100" cy="316800"/>
          </a:xfrm>
          <a:prstGeom prst="rect">
            <a:avLst/>
          </a:prstGeom>
          <a:noFill/>
          <a:ln>
            <a:noFill/>
          </a:ln>
        </p:spPr>
        <p:txBody>
          <a:bodyPr anchorCtr="0" anchor="t" bIns="91425" lIns="91425" rIns="91425" tIns="91425">
            <a:noAutofit/>
          </a:bodyPr>
          <a:lstStyle/>
          <a:p>
            <a:pPr lvl="0" rtl="0">
              <a:spcBef>
                <a:spcPts val="0"/>
              </a:spcBef>
              <a:buNone/>
            </a:pPr>
            <a:r>
              <a:rPr b="1" lang="en">
                <a:solidFill>
                  <a:srgbClr val="CC0000"/>
                </a:solidFill>
              </a:rPr>
              <a:t>Homography</a:t>
            </a:r>
            <a:r>
              <a:rPr b="1" lang="en">
                <a:solidFill>
                  <a:srgbClr val="CC0000"/>
                </a:solidFill>
              </a:rPr>
              <a:t> </a:t>
            </a:r>
            <a:r>
              <a:rPr lang="en">
                <a:solidFill>
                  <a:srgbClr val="CC0000"/>
                </a:solidFill>
              </a:rPr>
              <a:t>| </a:t>
            </a:r>
          </a:p>
        </p:txBody>
      </p:sp>
      <p:pic>
        <p:nvPicPr>
          <p:cNvPr id="256" name="Shape 256"/>
          <p:cNvPicPr preferRelativeResize="0"/>
          <p:nvPr/>
        </p:nvPicPr>
        <p:blipFill>
          <a:blip r:embed="rId3">
            <a:alphaModFix/>
          </a:blip>
          <a:stretch>
            <a:fillRect/>
          </a:stretch>
        </p:blipFill>
        <p:spPr>
          <a:xfrm>
            <a:off x="7781111" y="4807550"/>
            <a:ext cx="1362887" cy="335949"/>
          </a:xfrm>
          <a:prstGeom prst="rect">
            <a:avLst/>
          </a:prstGeom>
          <a:noFill/>
          <a:ln>
            <a:noFill/>
          </a:ln>
        </p:spPr>
      </p:pic>
      <p:sp>
        <p:nvSpPr>
          <p:cNvPr id="257" name="Shape 257"/>
          <p:cNvSpPr txBox="1"/>
          <p:nvPr/>
        </p:nvSpPr>
        <p:spPr>
          <a:xfrm>
            <a:off x="254875" y="4773025"/>
            <a:ext cx="4930200" cy="316800"/>
          </a:xfrm>
          <a:prstGeom prst="rect">
            <a:avLst/>
          </a:prstGeom>
          <a:noFill/>
          <a:ln>
            <a:noFill/>
          </a:ln>
        </p:spPr>
        <p:txBody>
          <a:bodyPr anchorCtr="0" anchor="t" bIns="91425" lIns="91425" rIns="91425" tIns="91425">
            <a:noAutofit/>
          </a:bodyPr>
          <a:lstStyle/>
          <a:p>
            <a:pPr lvl="0" rtl="0">
              <a:spcBef>
                <a:spcPts val="0"/>
              </a:spcBef>
              <a:buNone/>
            </a:pPr>
            <a:r>
              <a:rPr b="1" lang="en">
                <a:solidFill>
                  <a:srgbClr val="CC0000"/>
                </a:solidFill>
              </a:rPr>
              <a:t>Jason Rebello  </a:t>
            </a:r>
            <a:r>
              <a:rPr lang="en">
                <a:solidFill>
                  <a:srgbClr val="CC0000"/>
                </a:solidFill>
              </a:rPr>
              <a:t>| </a:t>
            </a:r>
            <a:r>
              <a:rPr b="1" lang="en">
                <a:solidFill>
                  <a:srgbClr val="CC0000"/>
                </a:solidFill>
              </a:rPr>
              <a:t> </a:t>
            </a:r>
            <a:r>
              <a:rPr lang="en">
                <a:solidFill>
                  <a:srgbClr val="CC0000"/>
                </a:solidFill>
              </a:rPr>
              <a:t>Waterloo Autonomous Vehicles Lab</a:t>
            </a:r>
          </a:p>
        </p:txBody>
      </p:sp>
      <p:pic>
        <p:nvPicPr>
          <p:cNvPr descr="Homography.png" id="258" name="Shape 258"/>
          <p:cNvPicPr preferRelativeResize="0"/>
          <p:nvPr/>
        </p:nvPicPr>
        <p:blipFill>
          <a:blip r:embed="rId4">
            <a:alphaModFix/>
          </a:blip>
          <a:stretch>
            <a:fillRect/>
          </a:stretch>
        </p:blipFill>
        <p:spPr>
          <a:xfrm>
            <a:off x="2133600" y="469200"/>
            <a:ext cx="5392573" cy="1931476"/>
          </a:xfrm>
          <a:prstGeom prst="rect">
            <a:avLst/>
          </a:prstGeom>
          <a:noFill/>
          <a:ln>
            <a:noFill/>
          </a:ln>
        </p:spPr>
      </p:pic>
      <p:pic>
        <p:nvPicPr>
          <p:cNvPr descr="Homography2.png" id="259" name="Shape 259"/>
          <p:cNvPicPr preferRelativeResize="0"/>
          <p:nvPr/>
        </p:nvPicPr>
        <p:blipFill>
          <a:blip r:embed="rId5">
            <a:alphaModFix/>
          </a:blip>
          <a:stretch>
            <a:fillRect/>
          </a:stretch>
        </p:blipFill>
        <p:spPr>
          <a:xfrm>
            <a:off x="2514600" y="2505399"/>
            <a:ext cx="4269406" cy="188662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3" name="Shape 263"/>
        <p:cNvGrpSpPr/>
        <p:nvPr/>
      </p:nvGrpSpPr>
      <p:grpSpPr>
        <a:xfrm>
          <a:off x="0" y="0"/>
          <a:ext cx="0" cy="0"/>
          <a:chOff x="0" y="0"/>
          <a:chExt cx="0" cy="0"/>
        </a:xfrm>
      </p:grpSpPr>
      <p:cxnSp>
        <p:nvCxnSpPr>
          <p:cNvPr id="264" name="Shape 264"/>
          <p:cNvCxnSpPr/>
          <p:nvPr/>
        </p:nvCxnSpPr>
        <p:spPr>
          <a:xfrm>
            <a:off x="220325" y="364475"/>
            <a:ext cx="8634600" cy="0"/>
          </a:xfrm>
          <a:prstGeom prst="straightConnector1">
            <a:avLst/>
          </a:prstGeom>
          <a:noFill/>
          <a:ln cap="flat" cmpd="sng" w="9525">
            <a:solidFill>
              <a:srgbClr val="595959"/>
            </a:solidFill>
            <a:prstDash val="solid"/>
            <a:round/>
            <a:headEnd len="lg" w="lg" type="none"/>
            <a:tailEnd len="lg" w="lg" type="none"/>
          </a:ln>
        </p:spPr>
      </p:cxnSp>
      <p:cxnSp>
        <p:nvCxnSpPr>
          <p:cNvPr id="265" name="Shape 265"/>
          <p:cNvCxnSpPr/>
          <p:nvPr/>
        </p:nvCxnSpPr>
        <p:spPr>
          <a:xfrm>
            <a:off x="220325" y="4773025"/>
            <a:ext cx="8634600" cy="0"/>
          </a:xfrm>
          <a:prstGeom prst="straightConnector1">
            <a:avLst/>
          </a:prstGeom>
          <a:noFill/>
          <a:ln cap="flat" cmpd="sng" w="9525">
            <a:solidFill>
              <a:srgbClr val="595959"/>
            </a:solidFill>
            <a:prstDash val="solid"/>
            <a:round/>
            <a:headEnd len="lg" w="lg" type="none"/>
            <a:tailEnd len="lg" w="lg" type="none"/>
          </a:ln>
        </p:spPr>
      </p:cxnSp>
      <p:sp>
        <p:nvSpPr>
          <p:cNvPr id="266" name="Shape 266"/>
          <p:cNvSpPr txBox="1"/>
          <p:nvPr/>
        </p:nvSpPr>
        <p:spPr>
          <a:xfrm>
            <a:off x="220325" y="0"/>
            <a:ext cx="7337100" cy="316800"/>
          </a:xfrm>
          <a:prstGeom prst="rect">
            <a:avLst/>
          </a:prstGeom>
          <a:noFill/>
          <a:ln>
            <a:noFill/>
          </a:ln>
        </p:spPr>
        <p:txBody>
          <a:bodyPr anchorCtr="0" anchor="t" bIns="91425" lIns="91425" rIns="91425" tIns="91425">
            <a:noAutofit/>
          </a:bodyPr>
          <a:lstStyle/>
          <a:p>
            <a:pPr lvl="0" rtl="0">
              <a:spcBef>
                <a:spcPts val="0"/>
              </a:spcBef>
              <a:buNone/>
            </a:pPr>
            <a:r>
              <a:rPr b="1" lang="en">
                <a:solidFill>
                  <a:srgbClr val="CC0000"/>
                </a:solidFill>
              </a:rPr>
              <a:t>Homography Solution</a:t>
            </a:r>
            <a:r>
              <a:rPr b="1" lang="en">
                <a:solidFill>
                  <a:srgbClr val="CC0000"/>
                </a:solidFill>
              </a:rPr>
              <a:t> </a:t>
            </a:r>
            <a:r>
              <a:rPr lang="en">
                <a:solidFill>
                  <a:srgbClr val="CC0000"/>
                </a:solidFill>
              </a:rPr>
              <a:t>| </a:t>
            </a:r>
          </a:p>
        </p:txBody>
      </p:sp>
      <p:pic>
        <p:nvPicPr>
          <p:cNvPr id="267" name="Shape 267"/>
          <p:cNvPicPr preferRelativeResize="0"/>
          <p:nvPr/>
        </p:nvPicPr>
        <p:blipFill>
          <a:blip r:embed="rId3">
            <a:alphaModFix/>
          </a:blip>
          <a:stretch>
            <a:fillRect/>
          </a:stretch>
        </p:blipFill>
        <p:spPr>
          <a:xfrm>
            <a:off x="7781111" y="4807550"/>
            <a:ext cx="1362887" cy="335949"/>
          </a:xfrm>
          <a:prstGeom prst="rect">
            <a:avLst/>
          </a:prstGeom>
          <a:noFill/>
          <a:ln>
            <a:noFill/>
          </a:ln>
        </p:spPr>
      </p:pic>
      <p:sp>
        <p:nvSpPr>
          <p:cNvPr id="268" name="Shape 268"/>
          <p:cNvSpPr txBox="1"/>
          <p:nvPr/>
        </p:nvSpPr>
        <p:spPr>
          <a:xfrm>
            <a:off x="254875" y="4773025"/>
            <a:ext cx="4930200" cy="316800"/>
          </a:xfrm>
          <a:prstGeom prst="rect">
            <a:avLst/>
          </a:prstGeom>
          <a:noFill/>
          <a:ln>
            <a:noFill/>
          </a:ln>
        </p:spPr>
        <p:txBody>
          <a:bodyPr anchorCtr="0" anchor="t" bIns="91425" lIns="91425" rIns="91425" tIns="91425">
            <a:noAutofit/>
          </a:bodyPr>
          <a:lstStyle/>
          <a:p>
            <a:pPr lvl="0" rtl="0">
              <a:spcBef>
                <a:spcPts val="0"/>
              </a:spcBef>
              <a:buNone/>
            </a:pPr>
            <a:r>
              <a:rPr b="1" lang="en">
                <a:solidFill>
                  <a:srgbClr val="CC0000"/>
                </a:solidFill>
              </a:rPr>
              <a:t>Jason Rebello  </a:t>
            </a:r>
            <a:r>
              <a:rPr lang="en">
                <a:solidFill>
                  <a:srgbClr val="CC0000"/>
                </a:solidFill>
              </a:rPr>
              <a:t>| </a:t>
            </a:r>
            <a:r>
              <a:rPr b="1" lang="en">
                <a:solidFill>
                  <a:srgbClr val="CC0000"/>
                </a:solidFill>
              </a:rPr>
              <a:t> </a:t>
            </a:r>
            <a:r>
              <a:rPr lang="en">
                <a:solidFill>
                  <a:srgbClr val="CC0000"/>
                </a:solidFill>
              </a:rPr>
              <a:t>Waterloo Autonomous Vehicles Lab</a:t>
            </a:r>
          </a:p>
        </p:txBody>
      </p:sp>
      <p:pic>
        <p:nvPicPr>
          <p:cNvPr descr="H.png" id="269" name="Shape 269"/>
          <p:cNvPicPr preferRelativeResize="0"/>
          <p:nvPr/>
        </p:nvPicPr>
        <p:blipFill>
          <a:blip r:embed="rId4">
            <a:alphaModFix/>
          </a:blip>
          <a:stretch>
            <a:fillRect/>
          </a:stretch>
        </p:blipFill>
        <p:spPr>
          <a:xfrm>
            <a:off x="391150" y="528612"/>
            <a:ext cx="2937376" cy="1166625"/>
          </a:xfrm>
          <a:prstGeom prst="rect">
            <a:avLst/>
          </a:prstGeom>
          <a:noFill/>
          <a:ln>
            <a:noFill/>
          </a:ln>
        </p:spPr>
      </p:pic>
      <p:pic>
        <p:nvPicPr>
          <p:cNvPr descr="H equations.png" id="270" name="Shape 270"/>
          <p:cNvPicPr preferRelativeResize="0"/>
          <p:nvPr/>
        </p:nvPicPr>
        <p:blipFill>
          <a:blip r:embed="rId5">
            <a:alphaModFix/>
          </a:blip>
          <a:stretch>
            <a:fillRect/>
          </a:stretch>
        </p:blipFill>
        <p:spPr>
          <a:xfrm>
            <a:off x="4020100" y="528624"/>
            <a:ext cx="4363910" cy="1166624"/>
          </a:xfrm>
          <a:prstGeom prst="rect">
            <a:avLst/>
          </a:prstGeom>
          <a:noFill/>
          <a:ln>
            <a:noFill/>
          </a:ln>
        </p:spPr>
      </p:pic>
      <p:pic>
        <p:nvPicPr>
          <p:cNvPr descr="Ai.png" id="271" name="Shape 271"/>
          <p:cNvPicPr preferRelativeResize="0"/>
          <p:nvPr/>
        </p:nvPicPr>
        <p:blipFill>
          <a:blip r:embed="rId6">
            <a:alphaModFix/>
          </a:blip>
          <a:stretch>
            <a:fillRect/>
          </a:stretch>
        </p:blipFill>
        <p:spPr>
          <a:xfrm>
            <a:off x="730175" y="2712974"/>
            <a:ext cx="6508025" cy="789050"/>
          </a:xfrm>
          <a:prstGeom prst="rect">
            <a:avLst/>
          </a:prstGeom>
          <a:noFill/>
          <a:ln>
            <a:noFill/>
          </a:ln>
        </p:spPr>
      </p:pic>
      <p:pic>
        <p:nvPicPr>
          <p:cNvPr descr="Aih.png" id="272" name="Shape 272"/>
          <p:cNvPicPr preferRelativeResize="0"/>
          <p:nvPr/>
        </p:nvPicPr>
        <p:blipFill>
          <a:blip r:embed="rId7">
            <a:alphaModFix/>
          </a:blip>
          <a:stretch>
            <a:fillRect/>
          </a:stretch>
        </p:blipFill>
        <p:spPr>
          <a:xfrm>
            <a:off x="730176" y="2131937"/>
            <a:ext cx="1619250" cy="581025"/>
          </a:xfrm>
          <a:prstGeom prst="rect">
            <a:avLst/>
          </a:prstGeom>
          <a:noFill/>
          <a:ln>
            <a:noFill/>
          </a:ln>
        </p:spPr>
      </p:pic>
      <p:pic>
        <p:nvPicPr>
          <p:cNvPr descr="h.png" id="273" name="Shape 273"/>
          <p:cNvPicPr preferRelativeResize="0"/>
          <p:nvPr/>
        </p:nvPicPr>
        <p:blipFill>
          <a:blip r:embed="rId8">
            <a:alphaModFix/>
          </a:blip>
          <a:stretch>
            <a:fillRect/>
          </a:stretch>
        </p:blipFill>
        <p:spPr>
          <a:xfrm>
            <a:off x="768747" y="3638450"/>
            <a:ext cx="7383860" cy="5810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7" name="Shape 277"/>
        <p:cNvGrpSpPr/>
        <p:nvPr/>
      </p:nvGrpSpPr>
      <p:grpSpPr>
        <a:xfrm>
          <a:off x="0" y="0"/>
          <a:ext cx="0" cy="0"/>
          <a:chOff x="0" y="0"/>
          <a:chExt cx="0" cy="0"/>
        </a:xfrm>
      </p:grpSpPr>
      <p:cxnSp>
        <p:nvCxnSpPr>
          <p:cNvPr id="278" name="Shape 278"/>
          <p:cNvCxnSpPr/>
          <p:nvPr/>
        </p:nvCxnSpPr>
        <p:spPr>
          <a:xfrm>
            <a:off x="220325" y="364475"/>
            <a:ext cx="8634600" cy="0"/>
          </a:xfrm>
          <a:prstGeom prst="straightConnector1">
            <a:avLst/>
          </a:prstGeom>
          <a:noFill/>
          <a:ln cap="flat" cmpd="sng" w="9525">
            <a:solidFill>
              <a:srgbClr val="595959"/>
            </a:solidFill>
            <a:prstDash val="solid"/>
            <a:round/>
            <a:headEnd len="lg" w="lg" type="none"/>
            <a:tailEnd len="lg" w="lg" type="none"/>
          </a:ln>
        </p:spPr>
      </p:cxnSp>
      <p:cxnSp>
        <p:nvCxnSpPr>
          <p:cNvPr id="279" name="Shape 279"/>
          <p:cNvCxnSpPr/>
          <p:nvPr/>
        </p:nvCxnSpPr>
        <p:spPr>
          <a:xfrm>
            <a:off x="220325" y="4773025"/>
            <a:ext cx="8634600" cy="0"/>
          </a:xfrm>
          <a:prstGeom prst="straightConnector1">
            <a:avLst/>
          </a:prstGeom>
          <a:noFill/>
          <a:ln cap="flat" cmpd="sng" w="9525">
            <a:solidFill>
              <a:srgbClr val="595959"/>
            </a:solidFill>
            <a:prstDash val="solid"/>
            <a:round/>
            <a:headEnd len="lg" w="lg" type="none"/>
            <a:tailEnd len="lg" w="lg" type="none"/>
          </a:ln>
        </p:spPr>
      </p:cxnSp>
      <p:sp>
        <p:nvSpPr>
          <p:cNvPr id="280" name="Shape 280"/>
          <p:cNvSpPr txBox="1"/>
          <p:nvPr/>
        </p:nvSpPr>
        <p:spPr>
          <a:xfrm>
            <a:off x="220325" y="0"/>
            <a:ext cx="7337100" cy="316800"/>
          </a:xfrm>
          <a:prstGeom prst="rect">
            <a:avLst/>
          </a:prstGeom>
          <a:noFill/>
          <a:ln>
            <a:noFill/>
          </a:ln>
        </p:spPr>
        <p:txBody>
          <a:bodyPr anchorCtr="0" anchor="t" bIns="91425" lIns="91425" rIns="91425" tIns="91425">
            <a:noAutofit/>
          </a:bodyPr>
          <a:lstStyle/>
          <a:p>
            <a:pPr lvl="0" rtl="0">
              <a:spcBef>
                <a:spcPts val="0"/>
              </a:spcBef>
              <a:buNone/>
            </a:pPr>
            <a:r>
              <a:rPr b="1" lang="en">
                <a:solidFill>
                  <a:srgbClr val="CC0000"/>
                </a:solidFill>
              </a:rPr>
              <a:t>Homography constraints</a:t>
            </a:r>
            <a:r>
              <a:rPr b="1" lang="en">
                <a:solidFill>
                  <a:srgbClr val="CC0000"/>
                </a:solidFill>
              </a:rPr>
              <a:t> </a:t>
            </a:r>
            <a:r>
              <a:rPr lang="en">
                <a:solidFill>
                  <a:srgbClr val="CC0000"/>
                </a:solidFill>
              </a:rPr>
              <a:t>| </a:t>
            </a:r>
          </a:p>
        </p:txBody>
      </p:sp>
      <p:pic>
        <p:nvPicPr>
          <p:cNvPr id="281" name="Shape 281"/>
          <p:cNvPicPr preferRelativeResize="0"/>
          <p:nvPr/>
        </p:nvPicPr>
        <p:blipFill>
          <a:blip r:embed="rId3">
            <a:alphaModFix/>
          </a:blip>
          <a:stretch>
            <a:fillRect/>
          </a:stretch>
        </p:blipFill>
        <p:spPr>
          <a:xfrm>
            <a:off x="7781111" y="4807550"/>
            <a:ext cx="1362887" cy="335949"/>
          </a:xfrm>
          <a:prstGeom prst="rect">
            <a:avLst/>
          </a:prstGeom>
          <a:noFill/>
          <a:ln>
            <a:noFill/>
          </a:ln>
        </p:spPr>
      </p:pic>
      <p:sp>
        <p:nvSpPr>
          <p:cNvPr id="282" name="Shape 282"/>
          <p:cNvSpPr txBox="1"/>
          <p:nvPr/>
        </p:nvSpPr>
        <p:spPr>
          <a:xfrm>
            <a:off x="254875" y="4773025"/>
            <a:ext cx="4930200" cy="316800"/>
          </a:xfrm>
          <a:prstGeom prst="rect">
            <a:avLst/>
          </a:prstGeom>
          <a:noFill/>
          <a:ln>
            <a:noFill/>
          </a:ln>
        </p:spPr>
        <p:txBody>
          <a:bodyPr anchorCtr="0" anchor="t" bIns="91425" lIns="91425" rIns="91425" tIns="91425">
            <a:noAutofit/>
          </a:bodyPr>
          <a:lstStyle/>
          <a:p>
            <a:pPr lvl="0" rtl="0">
              <a:spcBef>
                <a:spcPts val="0"/>
              </a:spcBef>
              <a:buNone/>
            </a:pPr>
            <a:r>
              <a:rPr b="1" lang="en">
                <a:solidFill>
                  <a:srgbClr val="CC0000"/>
                </a:solidFill>
              </a:rPr>
              <a:t>Jason Rebello  </a:t>
            </a:r>
            <a:r>
              <a:rPr lang="en">
                <a:solidFill>
                  <a:srgbClr val="CC0000"/>
                </a:solidFill>
              </a:rPr>
              <a:t>| </a:t>
            </a:r>
            <a:r>
              <a:rPr b="1" lang="en">
                <a:solidFill>
                  <a:srgbClr val="CC0000"/>
                </a:solidFill>
              </a:rPr>
              <a:t> </a:t>
            </a:r>
            <a:r>
              <a:rPr lang="en">
                <a:solidFill>
                  <a:srgbClr val="CC0000"/>
                </a:solidFill>
              </a:rPr>
              <a:t>Waterloo Autonomous Vehicles Lab</a:t>
            </a:r>
          </a:p>
        </p:txBody>
      </p:sp>
      <p:pic>
        <p:nvPicPr>
          <p:cNvPr descr="homography constraints.png" id="283" name="Shape 283"/>
          <p:cNvPicPr preferRelativeResize="0"/>
          <p:nvPr/>
        </p:nvPicPr>
        <p:blipFill>
          <a:blip r:embed="rId4">
            <a:alphaModFix/>
          </a:blip>
          <a:stretch>
            <a:fillRect/>
          </a:stretch>
        </p:blipFill>
        <p:spPr>
          <a:xfrm>
            <a:off x="2209800" y="469200"/>
            <a:ext cx="4510774" cy="560925"/>
          </a:xfrm>
          <a:prstGeom prst="rect">
            <a:avLst/>
          </a:prstGeom>
          <a:noFill/>
          <a:ln>
            <a:noFill/>
          </a:ln>
        </p:spPr>
      </p:pic>
      <p:pic>
        <p:nvPicPr>
          <p:cNvPr descr="constraint1.png" id="284" name="Shape 284"/>
          <p:cNvPicPr preferRelativeResize="0"/>
          <p:nvPr/>
        </p:nvPicPr>
        <p:blipFill>
          <a:blip r:embed="rId5">
            <a:alphaModFix/>
          </a:blip>
          <a:stretch>
            <a:fillRect/>
          </a:stretch>
        </p:blipFill>
        <p:spPr>
          <a:xfrm>
            <a:off x="1600200" y="1487325"/>
            <a:ext cx="6216075" cy="1013750"/>
          </a:xfrm>
          <a:prstGeom prst="rect">
            <a:avLst/>
          </a:prstGeom>
          <a:noFill/>
          <a:ln>
            <a:noFill/>
          </a:ln>
        </p:spPr>
      </p:pic>
      <p:pic>
        <p:nvPicPr>
          <p:cNvPr descr="Constraint2.png" id="285" name="Shape 285"/>
          <p:cNvPicPr preferRelativeResize="0"/>
          <p:nvPr/>
        </p:nvPicPr>
        <p:blipFill>
          <a:blip r:embed="rId6">
            <a:alphaModFix/>
          </a:blip>
          <a:stretch>
            <a:fillRect/>
          </a:stretch>
        </p:blipFill>
        <p:spPr>
          <a:xfrm>
            <a:off x="990600" y="3034475"/>
            <a:ext cx="7337099" cy="87185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9" name="Shape 289"/>
        <p:cNvGrpSpPr/>
        <p:nvPr/>
      </p:nvGrpSpPr>
      <p:grpSpPr>
        <a:xfrm>
          <a:off x="0" y="0"/>
          <a:ext cx="0" cy="0"/>
          <a:chOff x="0" y="0"/>
          <a:chExt cx="0" cy="0"/>
        </a:xfrm>
      </p:grpSpPr>
      <p:cxnSp>
        <p:nvCxnSpPr>
          <p:cNvPr id="290" name="Shape 290"/>
          <p:cNvCxnSpPr/>
          <p:nvPr/>
        </p:nvCxnSpPr>
        <p:spPr>
          <a:xfrm>
            <a:off x="220325" y="364475"/>
            <a:ext cx="8634600" cy="0"/>
          </a:xfrm>
          <a:prstGeom prst="straightConnector1">
            <a:avLst/>
          </a:prstGeom>
          <a:noFill/>
          <a:ln cap="flat" cmpd="sng" w="9525">
            <a:solidFill>
              <a:srgbClr val="595959"/>
            </a:solidFill>
            <a:prstDash val="solid"/>
            <a:round/>
            <a:headEnd len="lg" w="lg" type="none"/>
            <a:tailEnd len="lg" w="lg" type="none"/>
          </a:ln>
        </p:spPr>
      </p:cxnSp>
      <p:cxnSp>
        <p:nvCxnSpPr>
          <p:cNvPr id="291" name="Shape 291"/>
          <p:cNvCxnSpPr/>
          <p:nvPr/>
        </p:nvCxnSpPr>
        <p:spPr>
          <a:xfrm>
            <a:off x="220325" y="4773025"/>
            <a:ext cx="8634600" cy="0"/>
          </a:xfrm>
          <a:prstGeom prst="straightConnector1">
            <a:avLst/>
          </a:prstGeom>
          <a:noFill/>
          <a:ln cap="flat" cmpd="sng" w="9525">
            <a:solidFill>
              <a:srgbClr val="595959"/>
            </a:solidFill>
            <a:prstDash val="solid"/>
            <a:round/>
            <a:headEnd len="lg" w="lg" type="none"/>
            <a:tailEnd len="lg" w="lg" type="none"/>
          </a:ln>
        </p:spPr>
      </p:cxnSp>
      <p:sp>
        <p:nvSpPr>
          <p:cNvPr id="292" name="Shape 292"/>
          <p:cNvSpPr txBox="1"/>
          <p:nvPr/>
        </p:nvSpPr>
        <p:spPr>
          <a:xfrm>
            <a:off x="220325" y="0"/>
            <a:ext cx="7337100" cy="316800"/>
          </a:xfrm>
          <a:prstGeom prst="rect">
            <a:avLst/>
          </a:prstGeom>
          <a:noFill/>
          <a:ln>
            <a:noFill/>
          </a:ln>
        </p:spPr>
        <p:txBody>
          <a:bodyPr anchorCtr="0" anchor="t" bIns="91425" lIns="91425" rIns="91425" tIns="91425">
            <a:noAutofit/>
          </a:bodyPr>
          <a:lstStyle/>
          <a:p>
            <a:pPr lvl="0" rtl="0">
              <a:spcBef>
                <a:spcPts val="0"/>
              </a:spcBef>
              <a:buNone/>
            </a:pPr>
            <a:r>
              <a:rPr b="1" lang="en">
                <a:solidFill>
                  <a:srgbClr val="CC0000"/>
                </a:solidFill>
              </a:rPr>
              <a:t>Intrinsic Parameters </a:t>
            </a:r>
            <a:r>
              <a:rPr lang="en">
                <a:solidFill>
                  <a:srgbClr val="CC0000"/>
                </a:solidFill>
              </a:rPr>
              <a:t>| </a:t>
            </a:r>
          </a:p>
        </p:txBody>
      </p:sp>
      <p:pic>
        <p:nvPicPr>
          <p:cNvPr id="293" name="Shape 293"/>
          <p:cNvPicPr preferRelativeResize="0"/>
          <p:nvPr/>
        </p:nvPicPr>
        <p:blipFill>
          <a:blip r:embed="rId3">
            <a:alphaModFix/>
          </a:blip>
          <a:stretch>
            <a:fillRect/>
          </a:stretch>
        </p:blipFill>
        <p:spPr>
          <a:xfrm>
            <a:off x="7781111" y="4807550"/>
            <a:ext cx="1362887" cy="335949"/>
          </a:xfrm>
          <a:prstGeom prst="rect">
            <a:avLst/>
          </a:prstGeom>
          <a:noFill/>
          <a:ln>
            <a:noFill/>
          </a:ln>
        </p:spPr>
      </p:pic>
      <p:sp>
        <p:nvSpPr>
          <p:cNvPr id="294" name="Shape 294"/>
          <p:cNvSpPr txBox="1"/>
          <p:nvPr/>
        </p:nvSpPr>
        <p:spPr>
          <a:xfrm>
            <a:off x="254875" y="4773025"/>
            <a:ext cx="4930200" cy="316800"/>
          </a:xfrm>
          <a:prstGeom prst="rect">
            <a:avLst/>
          </a:prstGeom>
          <a:noFill/>
          <a:ln>
            <a:noFill/>
          </a:ln>
        </p:spPr>
        <p:txBody>
          <a:bodyPr anchorCtr="0" anchor="t" bIns="91425" lIns="91425" rIns="91425" tIns="91425">
            <a:noAutofit/>
          </a:bodyPr>
          <a:lstStyle/>
          <a:p>
            <a:pPr lvl="0" rtl="0">
              <a:spcBef>
                <a:spcPts val="0"/>
              </a:spcBef>
              <a:buNone/>
            </a:pPr>
            <a:r>
              <a:rPr b="1" lang="en">
                <a:solidFill>
                  <a:srgbClr val="CC0000"/>
                </a:solidFill>
              </a:rPr>
              <a:t>Jason Rebello  </a:t>
            </a:r>
            <a:r>
              <a:rPr lang="en">
                <a:solidFill>
                  <a:srgbClr val="CC0000"/>
                </a:solidFill>
              </a:rPr>
              <a:t>| </a:t>
            </a:r>
            <a:r>
              <a:rPr b="1" lang="en">
                <a:solidFill>
                  <a:srgbClr val="CC0000"/>
                </a:solidFill>
              </a:rPr>
              <a:t> </a:t>
            </a:r>
            <a:r>
              <a:rPr lang="en">
                <a:solidFill>
                  <a:srgbClr val="CC0000"/>
                </a:solidFill>
              </a:rPr>
              <a:t>Waterloo Autonomous Vehicles Lab</a:t>
            </a:r>
          </a:p>
        </p:txBody>
      </p:sp>
      <p:pic>
        <p:nvPicPr>
          <p:cNvPr descr="B.png" id="295" name="Shape 295"/>
          <p:cNvPicPr preferRelativeResize="0"/>
          <p:nvPr/>
        </p:nvPicPr>
        <p:blipFill>
          <a:blip r:embed="rId4">
            <a:alphaModFix/>
          </a:blip>
          <a:stretch>
            <a:fillRect/>
          </a:stretch>
        </p:blipFill>
        <p:spPr>
          <a:xfrm>
            <a:off x="2514600" y="545400"/>
            <a:ext cx="3433199" cy="674675"/>
          </a:xfrm>
          <a:prstGeom prst="rect">
            <a:avLst/>
          </a:prstGeom>
          <a:noFill/>
          <a:ln>
            <a:noFill/>
          </a:ln>
        </p:spPr>
      </p:pic>
      <p:pic>
        <p:nvPicPr>
          <p:cNvPr descr="Bmatrix.png" id="296" name="Shape 296"/>
          <p:cNvPicPr preferRelativeResize="0"/>
          <p:nvPr/>
        </p:nvPicPr>
        <p:blipFill>
          <a:blip r:embed="rId5">
            <a:alphaModFix/>
          </a:blip>
          <a:stretch>
            <a:fillRect/>
          </a:stretch>
        </p:blipFill>
        <p:spPr>
          <a:xfrm>
            <a:off x="2285999" y="2058275"/>
            <a:ext cx="4218575" cy="1603350"/>
          </a:xfrm>
          <a:prstGeom prst="rect">
            <a:avLst/>
          </a:prstGeom>
          <a:noFill/>
          <a:ln>
            <a:noFill/>
          </a:ln>
        </p:spPr>
      </p:pic>
      <p:pic>
        <p:nvPicPr>
          <p:cNvPr descr="b.png" id="297" name="Shape 297"/>
          <p:cNvPicPr preferRelativeResize="0"/>
          <p:nvPr/>
        </p:nvPicPr>
        <p:blipFill>
          <a:blip r:embed="rId6">
            <a:alphaModFix/>
          </a:blip>
          <a:stretch>
            <a:fillRect/>
          </a:stretch>
        </p:blipFill>
        <p:spPr>
          <a:xfrm>
            <a:off x="1524000" y="3890225"/>
            <a:ext cx="6573968" cy="674675"/>
          </a:xfrm>
          <a:prstGeom prst="rect">
            <a:avLst/>
          </a:prstGeom>
          <a:noFill/>
          <a:ln>
            <a:noFill/>
          </a:ln>
        </p:spPr>
      </p:pic>
      <p:sp>
        <p:nvSpPr>
          <p:cNvPr id="298" name="Shape 298"/>
          <p:cNvSpPr txBox="1"/>
          <p:nvPr/>
        </p:nvSpPr>
        <p:spPr>
          <a:xfrm>
            <a:off x="220325" y="1237775"/>
            <a:ext cx="8492100" cy="820500"/>
          </a:xfrm>
          <a:prstGeom prst="rect">
            <a:avLst/>
          </a:prstGeom>
          <a:noFill/>
          <a:ln>
            <a:noFill/>
          </a:ln>
        </p:spPr>
        <p:txBody>
          <a:bodyPr anchorCtr="0" anchor="t" bIns="91425" lIns="91425" rIns="91425" tIns="91425">
            <a:noAutofit/>
          </a:bodyPr>
          <a:lstStyle/>
          <a:p>
            <a:pPr lvl="0">
              <a:spcBef>
                <a:spcPts val="0"/>
              </a:spcBef>
              <a:buNone/>
            </a:pPr>
            <a:r>
              <a:rPr lang="en" sz="1800"/>
              <a:t>F</a:t>
            </a:r>
            <a:r>
              <a:rPr lang="en" sz="1800"/>
              <a:t>ind B , recover K through the Cholesky decomposition chol (B) = AA</a:t>
            </a:r>
            <a:r>
              <a:rPr baseline="30000" lang="en" sz="1800"/>
              <a:t>T</a:t>
            </a:r>
            <a:r>
              <a:rPr lang="en" sz="1800"/>
              <a:t> </a:t>
            </a:r>
          </a:p>
          <a:p>
            <a:pPr lvl="0">
              <a:spcBef>
                <a:spcPts val="0"/>
              </a:spcBef>
              <a:buNone/>
            </a:pPr>
            <a:r>
              <a:t/>
            </a:r>
            <a:endParaRPr sz="1800"/>
          </a:p>
          <a:p>
            <a:pPr lvl="0">
              <a:spcBef>
                <a:spcPts val="0"/>
              </a:spcBef>
              <a:buNone/>
            </a:pPr>
            <a:r>
              <a:rPr lang="en" sz="1800"/>
              <a:t>A = K</a:t>
            </a:r>
            <a:r>
              <a:rPr baseline="30000" lang="en" sz="1800"/>
              <a:t>-T</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2" name="Shape 302"/>
        <p:cNvGrpSpPr/>
        <p:nvPr/>
      </p:nvGrpSpPr>
      <p:grpSpPr>
        <a:xfrm>
          <a:off x="0" y="0"/>
          <a:ext cx="0" cy="0"/>
          <a:chOff x="0" y="0"/>
          <a:chExt cx="0" cy="0"/>
        </a:xfrm>
      </p:grpSpPr>
      <p:cxnSp>
        <p:nvCxnSpPr>
          <p:cNvPr id="303" name="Shape 303"/>
          <p:cNvCxnSpPr/>
          <p:nvPr/>
        </p:nvCxnSpPr>
        <p:spPr>
          <a:xfrm>
            <a:off x="220325" y="364475"/>
            <a:ext cx="8634600" cy="0"/>
          </a:xfrm>
          <a:prstGeom prst="straightConnector1">
            <a:avLst/>
          </a:prstGeom>
          <a:noFill/>
          <a:ln cap="flat" cmpd="sng" w="9525">
            <a:solidFill>
              <a:srgbClr val="595959"/>
            </a:solidFill>
            <a:prstDash val="solid"/>
            <a:round/>
            <a:headEnd len="lg" w="lg" type="none"/>
            <a:tailEnd len="lg" w="lg" type="none"/>
          </a:ln>
        </p:spPr>
      </p:cxnSp>
      <p:cxnSp>
        <p:nvCxnSpPr>
          <p:cNvPr id="304" name="Shape 304"/>
          <p:cNvCxnSpPr/>
          <p:nvPr/>
        </p:nvCxnSpPr>
        <p:spPr>
          <a:xfrm>
            <a:off x="220325" y="4773025"/>
            <a:ext cx="8634600" cy="0"/>
          </a:xfrm>
          <a:prstGeom prst="straightConnector1">
            <a:avLst/>
          </a:prstGeom>
          <a:noFill/>
          <a:ln cap="flat" cmpd="sng" w="9525">
            <a:solidFill>
              <a:srgbClr val="595959"/>
            </a:solidFill>
            <a:prstDash val="solid"/>
            <a:round/>
            <a:headEnd len="lg" w="lg" type="none"/>
            <a:tailEnd len="lg" w="lg" type="none"/>
          </a:ln>
        </p:spPr>
      </p:cxnSp>
      <p:sp>
        <p:nvSpPr>
          <p:cNvPr id="305" name="Shape 305"/>
          <p:cNvSpPr txBox="1"/>
          <p:nvPr/>
        </p:nvSpPr>
        <p:spPr>
          <a:xfrm>
            <a:off x="220325" y="0"/>
            <a:ext cx="7337100" cy="316800"/>
          </a:xfrm>
          <a:prstGeom prst="rect">
            <a:avLst/>
          </a:prstGeom>
          <a:noFill/>
          <a:ln>
            <a:noFill/>
          </a:ln>
        </p:spPr>
        <p:txBody>
          <a:bodyPr anchorCtr="0" anchor="t" bIns="91425" lIns="91425" rIns="91425" tIns="91425">
            <a:noAutofit/>
          </a:bodyPr>
          <a:lstStyle/>
          <a:p>
            <a:pPr lvl="0" rtl="0">
              <a:spcBef>
                <a:spcPts val="0"/>
              </a:spcBef>
              <a:buNone/>
            </a:pPr>
            <a:r>
              <a:rPr b="1" lang="en">
                <a:solidFill>
                  <a:srgbClr val="CC0000"/>
                </a:solidFill>
              </a:rPr>
              <a:t>Solve for b</a:t>
            </a:r>
            <a:r>
              <a:rPr b="1" lang="en">
                <a:solidFill>
                  <a:srgbClr val="CC0000"/>
                </a:solidFill>
              </a:rPr>
              <a:t> </a:t>
            </a:r>
            <a:r>
              <a:rPr lang="en">
                <a:solidFill>
                  <a:srgbClr val="CC0000"/>
                </a:solidFill>
              </a:rPr>
              <a:t>| </a:t>
            </a:r>
          </a:p>
        </p:txBody>
      </p:sp>
      <p:pic>
        <p:nvPicPr>
          <p:cNvPr id="306" name="Shape 306"/>
          <p:cNvPicPr preferRelativeResize="0"/>
          <p:nvPr/>
        </p:nvPicPr>
        <p:blipFill>
          <a:blip r:embed="rId3">
            <a:alphaModFix/>
          </a:blip>
          <a:stretch>
            <a:fillRect/>
          </a:stretch>
        </p:blipFill>
        <p:spPr>
          <a:xfrm>
            <a:off x="7781111" y="4807550"/>
            <a:ext cx="1362887" cy="335949"/>
          </a:xfrm>
          <a:prstGeom prst="rect">
            <a:avLst/>
          </a:prstGeom>
          <a:noFill/>
          <a:ln>
            <a:noFill/>
          </a:ln>
        </p:spPr>
      </p:pic>
      <p:sp>
        <p:nvSpPr>
          <p:cNvPr id="307" name="Shape 307"/>
          <p:cNvSpPr txBox="1"/>
          <p:nvPr/>
        </p:nvSpPr>
        <p:spPr>
          <a:xfrm>
            <a:off x="254875" y="4773025"/>
            <a:ext cx="4930200" cy="316800"/>
          </a:xfrm>
          <a:prstGeom prst="rect">
            <a:avLst/>
          </a:prstGeom>
          <a:noFill/>
          <a:ln>
            <a:noFill/>
          </a:ln>
        </p:spPr>
        <p:txBody>
          <a:bodyPr anchorCtr="0" anchor="t" bIns="91425" lIns="91425" rIns="91425" tIns="91425">
            <a:noAutofit/>
          </a:bodyPr>
          <a:lstStyle/>
          <a:p>
            <a:pPr lvl="0" rtl="0">
              <a:spcBef>
                <a:spcPts val="0"/>
              </a:spcBef>
              <a:buNone/>
            </a:pPr>
            <a:r>
              <a:rPr b="1" lang="en">
                <a:solidFill>
                  <a:srgbClr val="CC0000"/>
                </a:solidFill>
              </a:rPr>
              <a:t>Jason Rebello  </a:t>
            </a:r>
            <a:r>
              <a:rPr lang="en">
                <a:solidFill>
                  <a:srgbClr val="CC0000"/>
                </a:solidFill>
              </a:rPr>
              <a:t>| </a:t>
            </a:r>
            <a:r>
              <a:rPr b="1" lang="en">
                <a:solidFill>
                  <a:srgbClr val="CC0000"/>
                </a:solidFill>
              </a:rPr>
              <a:t> </a:t>
            </a:r>
            <a:r>
              <a:rPr lang="en">
                <a:solidFill>
                  <a:srgbClr val="CC0000"/>
                </a:solidFill>
              </a:rPr>
              <a:t>Waterloo Autonomous Vehicles Lab</a:t>
            </a:r>
          </a:p>
        </p:txBody>
      </p:sp>
      <p:sp>
        <p:nvSpPr>
          <p:cNvPr id="308" name="Shape 308"/>
          <p:cNvSpPr txBox="1"/>
          <p:nvPr/>
        </p:nvSpPr>
        <p:spPr>
          <a:xfrm>
            <a:off x="276400" y="396350"/>
            <a:ext cx="8842800" cy="4047600"/>
          </a:xfrm>
          <a:prstGeom prst="rect">
            <a:avLst/>
          </a:prstGeom>
          <a:noFill/>
          <a:ln>
            <a:noFill/>
          </a:ln>
        </p:spPr>
        <p:txBody>
          <a:bodyPr anchorCtr="0" anchor="t" bIns="91425" lIns="91425" rIns="91425" tIns="91425">
            <a:noAutofit/>
          </a:bodyPr>
          <a:lstStyle/>
          <a:p>
            <a:pPr lvl="0">
              <a:spcBef>
                <a:spcPts val="0"/>
              </a:spcBef>
              <a:buNone/>
            </a:pPr>
            <a:r>
              <a:rPr lang="en" sz="2400"/>
              <a:t>Construct a system of linear Equations Vb = 0</a:t>
            </a:r>
          </a:p>
          <a:p>
            <a:pPr lvl="0">
              <a:spcBef>
                <a:spcPts val="0"/>
              </a:spcBef>
              <a:buNone/>
            </a:pPr>
            <a:r>
              <a:t/>
            </a:r>
            <a:endParaRPr sz="2400"/>
          </a:p>
          <a:p>
            <a:pPr lvl="0">
              <a:spcBef>
                <a:spcPts val="0"/>
              </a:spcBef>
              <a:buNone/>
            </a:pPr>
            <a:r>
              <a:rPr b="1" lang="en" sz="3000"/>
              <a:t>V</a:t>
            </a:r>
            <a:r>
              <a:rPr lang="en" sz="2400"/>
              <a:t> = [ v</a:t>
            </a:r>
            <a:r>
              <a:rPr baseline="30000" lang="en" sz="2400"/>
              <a:t>T</a:t>
            </a:r>
            <a:r>
              <a:rPr baseline="-25000" lang="en" sz="2400"/>
              <a:t>12</a:t>
            </a:r>
            <a:r>
              <a:rPr lang="en" sz="2400"/>
              <a:t>     </a:t>
            </a:r>
            <a:r>
              <a:rPr lang="en" sz="2400">
                <a:solidFill>
                  <a:schemeClr val="dk1"/>
                </a:solidFill>
              </a:rPr>
              <a:t>v</a:t>
            </a:r>
            <a:r>
              <a:rPr baseline="30000" lang="en" sz="2400">
                <a:solidFill>
                  <a:schemeClr val="dk1"/>
                </a:solidFill>
              </a:rPr>
              <a:t>T</a:t>
            </a:r>
            <a:r>
              <a:rPr baseline="-25000" lang="en" sz="2400">
                <a:solidFill>
                  <a:schemeClr val="dk1"/>
                </a:solidFill>
              </a:rPr>
              <a:t>11</a:t>
            </a:r>
            <a:r>
              <a:rPr lang="en" sz="2400">
                <a:solidFill>
                  <a:schemeClr val="dk1"/>
                </a:solidFill>
              </a:rPr>
              <a:t>- v</a:t>
            </a:r>
            <a:r>
              <a:rPr baseline="30000" lang="en" sz="2400">
                <a:solidFill>
                  <a:schemeClr val="dk1"/>
                </a:solidFill>
              </a:rPr>
              <a:t>T</a:t>
            </a:r>
            <a:r>
              <a:rPr baseline="-25000" lang="en" sz="2400">
                <a:solidFill>
                  <a:schemeClr val="dk1"/>
                </a:solidFill>
              </a:rPr>
              <a:t>22</a:t>
            </a:r>
            <a:r>
              <a:rPr lang="en" sz="2400">
                <a:solidFill>
                  <a:schemeClr val="dk1"/>
                </a:solidFill>
              </a:rPr>
              <a:t> ]</a:t>
            </a:r>
            <a:r>
              <a:rPr baseline="30000" lang="en" sz="2400">
                <a:solidFill>
                  <a:schemeClr val="dk1"/>
                </a:solidFill>
              </a:rPr>
              <a:t>T</a:t>
            </a:r>
            <a:r>
              <a:rPr lang="en" sz="2400">
                <a:solidFill>
                  <a:schemeClr val="dk1"/>
                </a:solidFill>
              </a:rPr>
              <a:t>        … 2x6 matrix for 1 image</a:t>
            </a:r>
          </a:p>
          <a:p>
            <a:pPr lvl="0">
              <a:spcBef>
                <a:spcPts val="0"/>
              </a:spcBef>
              <a:buNone/>
            </a:pPr>
            <a:r>
              <a:t/>
            </a:r>
            <a:endParaRPr sz="2400">
              <a:solidFill>
                <a:schemeClr val="dk1"/>
              </a:solidFill>
            </a:endParaRPr>
          </a:p>
          <a:p>
            <a:pPr lvl="0">
              <a:spcBef>
                <a:spcPts val="0"/>
              </a:spcBef>
              <a:buNone/>
            </a:pPr>
            <a:r>
              <a:rPr lang="en" sz="2400">
                <a:solidFill>
                  <a:schemeClr val="dk1"/>
                </a:solidFill>
              </a:rPr>
              <a:t>Where</a:t>
            </a:r>
          </a:p>
          <a:p>
            <a:pPr lvl="0">
              <a:spcBef>
                <a:spcPts val="0"/>
              </a:spcBef>
              <a:buNone/>
            </a:pPr>
            <a:r>
              <a:t/>
            </a:r>
            <a:endParaRPr sz="2400">
              <a:solidFill>
                <a:schemeClr val="dk1"/>
              </a:solidFill>
            </a:endParaRPr>
          </a:p>
          <a:p>
            <a:pPr lvl="0">
              <a:spcBef>
                <a:spcPts val="0"/>
              </a:spcBef>
              <a:buNone/>
            </a:pPr>
            <a:r>
              <a:rPr lang="en" sz="2400">
                <a:solidFill>
                  <a:schemeClr val="dk1"/>
                </a:solidFill>
              </a:rPr>
              <a:t>v</a:t>
            </a:r>
            <a:r>
              <a:rPr baseline="-25000" lang="en" sz="2400">
                <a:solidFill>
                  <a:schemeClr val="dk1"/>
                </a:solidFill>
              </a:rPr>
              <a:t>ij</a:t>
            </a:r>
            <a:r>
              <a:rPr lang="en" sz="2400">
                <a:solidFill>
                  <a:schemeClr val="dk1"/>
                </a:solidFill>
              </a:rPr>
              <a:t> = [ h</a:t>
            </a:r>
            <a:r>
              <a:rPr baseline="-25000" lang="en" sz="2400">
                <a:solidFill>
                  <a:schemeClr val="dk1"/>
                </a:solidFill>
              </a:rPr>
              <a:t>1i</a:t>
            </a:r>
            <a:r>
              <a:rPr lang="en" sz="2400">
                <a:solidFill>
                  <a:schemeClr val="dk1"/>
                </a:solidFill>
              </a:rPr>
              <a:t>h</a:t>
            </a:r>
            <a:r>
              <a:rPr baseline="-25000" lang="en" sz="2400">
                <a:solidFill>
                  <a:schemeClr val="dk1"/>
                </a:solidFill>
              </a:rPr>
              <a:t>1j</a:t>
            </a:r>
            <a:r>
              <a:rPr lang="en" sz="2400">
                <a:solidFill>
                  <a:schemeClr val="dk1"/>
                </a:solidFill>
              </a:rPr>
              <a:t> , h</a:t>
            </a:r>
            <a:r>
              <a:rPr baseline="-25000" lang="en" sz="2400">
                <a:solidFill>
                  <a:schemeClr val="dk1"/>
                </a:solidFill>
              </a:rPr>
              <a:t>1i</a:t>
            </a:r>
            <a:r>
              <a:rPr lang="en" sz="2400">
                <a:solidFill>
                  <a:schemeClr val="dk1"/>
                </a:solidFill>
              </a:rPr>
              <a:t>h</a:t>
            </a:r>
            <a:r>
              <a:rPr baseline="-25000" lang="en" sz="2400">
                <a:solidFill>
                  <a:schemeClr val="dk1"/>
                </a:solidFill>
              </a:rPr>
              <a:t>2j</a:t>
            </a:r>
            <a:r>
              <a:rPr lang="en" sz="2400">
                <a:solidFill>
                  <a:schemeClr val="dk1"/>
                </a:solidFill>
              </a:rPr>
              <a:t>+h</a:t>
            </a:r>
            <a:r>
              <a:rPr baseline="-25000" lang="en" sz="2400">
                <a:solidFill>
                  <a:schemeClr val="dk1"/>
                </a:solidFill>
              </a:rPr>
              <a:t>2i</a:t>
            </a:r>
            <a:r>
              <a:rPr lang="en" sz="2400">
                <a:solidFill>
                  <a:schemeClr val="dk1"/>
                </a:solidFill>
              </a:rPr>
              <a:t>h</a:t>
            </a:r>
            <a:r>
              <a:rPr baseline="-25000" lang="en" sz="2400">
                <a:solidFill>
                  <a:schemeClr val="dk1"/>
                </a:solidFill>
              </a:rPr>
              <a:t>1j</a:t>
            </a:r>
            <a:r>
              <a:rPr lang="en" sz="2400">
                <a:solidFill>
                  <a:schemeClr val="dk1"/>
                </a:solidFill>
              </a:rPr>
              <a:t> , h</a:t>
            </a:r>
            <a:r>
              <a:rPr baseline="-25000" lang="en" sz="2400">
                <a:solidFill>
                  <a:schemeClr val="dk1"/>
                </a:solidFill>
              </a:rPr>
              <a:t>3i</a:t>
            </a:r>
            <a:r>
              <a:rPr lang="en" sz="2400">
                <a:solidFill>
                  <a:schemeClr val="dk1"/>
                </a:solidFill>
              </a:rPr>
              <a:t>h</a:t>
            </a:r>
            <a:r>
              <a:rPr baseline="-25000" lang="en" sz="2400">
                <a:solidFill>
                  <a:schemeClr val="dk1"/>
                </a:solidFill>
              </a:rPr>
              <a:t>1j</a:t>
            </a:r>
            <a:r>
              <a:rPr lang="en" sz="2400">
                <a:solidFill>
                  <a:schemeClr val="dk1"/>
                </a:solidFill>
              </a:rPr>
              <a:t>+h</a:t>
            </a:r>
            <a:r>
              <a:rPr baseline="-25000" lang="en" sz="2400">
                <a:solidFill>
                  <a:schemeClr val="dk1"/>
                </a:solidFill>
              </a:rPr>
              <a:t>1i</a:t>
            </a:r>
            <a:r>
              <a:rPr lang="en" sz="2400">
                <a:solidFill>
                  <a:schemeClr val="dk1"/>
                </a:solidFill>
              </a:rPr>
              <a:t>h</a:t>
            </a:r>
            <a:r>
              <a:rPr baseline="-25000" lang="en" sz="2400">
                <a:solidFill>
                  <a:schemeClr val="dk1"/>
                </a:solidFill>
              </a:rPr>
              <a:t>3j</a:t>
            </a:r>
            <a:r>
              <a:rPr lang="en" sz="2400">
                <a:solidFill>
                  <a:schemeClr val="dk1"/>
                </a:solidFill>
              </a:rPr>
              <a:t> , h</a:t>
            </a:r>
            <a:r>
              <a:rPr baseline="-25000" lang="en" sz="2400">
                <a:solidFill>
                  <a:schemeClr val="dk1"/>
                </a:solidFill>
              </a:rPr>
              <a:t>2i</a:t>
            </a:r>
            <a:r>
              <a:rPr lang="en" sz="2400">
                <a:solidFill>
                  <a:schemeClr val="dk1"/>
                </a:solidFill>
              </a:rPr>
              <a:t>h</a:t>
            </a:r>
            <a:r>
              <a:rPr baseline="-25000" lang="en" sz="2400">
                <a:solidFill>
                  <a:schemeClr val="dk1"/>
                </a:solidFill>
              </a:rPr>
              <a:t>2j </a:t>
            </a:r>
            <a:r>
              <a:rPr lang="en" sz="2400">
                <a:solidFill>
                  <a:schemeClr val="dk1"/>
                </a:solidFill>
              </a:rPr>
              <a:t>, h</a:t>
            </a:r>
            <a:r>
              <a:rPr baseline="-25000" lang="en" sz="2400">
                <a:solidFill>
                  <a:schemeClr val="dk1"/>
                </a:solidFill>
              </a:rPr>
              <a:t>3i</a:t>
            </a:r>
            <a:r>
              <a:rPr lang="en" sz="2400">
                <a:solidFill>
                  <a:schemeClr val="dk1"/>
                </a:solidFill>
              </a:rPr>
              <a:t>h</a:t>
            </a:r>
            <a:r>
              <a:rPr baseline="-25000" lang="en" sz="2400">
                <a:solidFill>
                  <a:schemeClr val="dk1"/>
                </a:solidFill>
              </a:rPr>
              <a:t>2j</a:t>
            </a:r>
            <a:r>
              <a:rPr lang="en" sz="2400">
                <a:solidFill>
                  <a:schemeClr val="dk1"/>
                </a:solidFill>
              </a:rPr>
              <a:t>+h</a:t>
            </a:r>
            <a:r>
              <a:rPr baseline="-25000" lang="en" sz="2400">
                <a:solidFill>
                  <a:schemeClr val="dk1"/>
                </a:solidFill>
              </a:rPr>
              <a:t>2i</a:t>
            </a:r>
            <a:r>
              <a:rPr lang="en" sz="2400">
                <a:solidFill>
                  <a:schemeClr val="dk1"/>
                </a:solidFill>
              </a:rPr>
              <a:t>h</a:t>
            </a:r>
            <a:r>
              <a:rPr baseline="-25000" lang="en" sz="2400">
                <a:solidFill>
                  <a:schemeClr val="dk1"/>
                </a:solidFill>
              </a:rPr>
              <a:t>3j</a:t>
            </a:r>
            <a:r>
              <a:rPr lang="en" sz="2400">
                <a:solidFill>
                  <a:schemeClr val="dk1"/>
                </a:solidFill>
              </a:rPr>
              <a:t> , h</a:t>
            </a:r>
            <a:r>
              <a:rPr baseline="-25000" lang="en" sz="2400">
                <a:solidFill>
                  <a:schemeClr val="dk1"/>
                </a:solidFill>
              </a:rPr>
              <a:t>3i</a:t>
            </a:r>
            <a:r>
              <a:rPr lang="en" sz="2400">
                <a:solidFill>
                  <a:schemeClr val="dk1"/>
                </a:solidFill>
              </a:rPr>
              <a:t>h</a:t>
            </a:r>
            <a:r>
              <a:rPr baseline="-25000" lang="en" sz="2400">
                <a:solidFill>
                  <a:schemeClr val="dk1"/>
                </a:solidFill>
              </a:rPr>
              <a:t>3j</a:t>
            </a:r>
            <a:r>
              <a:rPr lang="en" sz="2400">
                <a:solidFill>
                  <a:schemeClr val="dk1"/>
                </a:solidFill>
              </a:rPr>
              <a:t> ]</a:t>
            </a:r>
          </a:p>
          <a:p>
            <a:pPr lvl="0">
              <a:spcBef>
                <a:spcPts val="0"/>
              </a:spcBef>
              <a:buNone/>
            </a:pPr>
            <a:r>
              <a:t/>
            </a:r>
            <a:endParaRPr>
              <a:solidFill>
                <a:schemeClr val="dk1"/>
              </a:solidFill>
            </a:endParaRPr>
          </a:p>
          <a:p>
            <a:pPr lvl="0">
              <a:spcBef>
                <a:spcPts val="0"/>
              </a:spcBef>
              <a:buNone/>
            </a:pPr>
            <a:r>
              <a:t/>
            </a:r>
            <a:endParaRPr/>
          </a:p>
          <a:p>
            <a:pPr lvl="0" rtl="0">
              <a:spcBef>
                <a:spcPts val="0"/>
              </a:spcBef>
              <a:buNone/>
            </a:pPr>
            <a:r>
              <a:rPr baseline="30000" lang="en" sz="2400"/>
              <a:t>For n images</a:t>
            </a:r>
          </a:p>
          <a:p>
            <a:pPr lvl="0">
              <a:spcBef>
                <a:spcPts val="0"/>
              </a:spcBef>
              <a:buNone/>
            </a:pPr>
            <a:r>
              <a:rPr b="1" lang="en" sz="3000">
                <a:solidFill>
                  <a:schemeClr val="dk1"/>
                </a:solidFill>
              </a:rPr>
              <a:t>V = </a:t>
            </a:r>
            <a:r>
              <a:rPr lang="en" sz="2400">
                <a:solidFill>
                  <a:schemeClr val="dk1"/>
                </a:solidFill>
              </a:rPr>
              <a:t>2n x 6 matrix</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2" name="Shape 312"/>
        <p:cNvGrpSpPr/>
        <p:nvPr/>
      </p:nvGrpSpPr>
      <p:grpSpPr>
        <a:xfrm>
          <a:off x="0" y="0"/>
          <a:ext cx="0" cy="0"/>
          <a:chOff x="0" y="0"/>
          <a:chExt cx="0" cy="0"/>
        </a:xfrm>
      </p:grpSpPr>
      <p:cxnSp>
        <p:nvCxnSpPr>
          <p:cNvPr id="313" name="Shape 313"/>
          <p:cNvCxnSpPr/>
          <p:nvPr/>
        </p:nvCxnSpPr>
        <p:spPr>
          <a:xfrm>
            <a:off x="220325" y="364475"/>
            <a:ext cx="8634600" cy="0"/>
          </a:xfrm>
          <a:prstGeom prst="straightConnector1">
            <a:avLst/>
          </a:prstGeom>
          <a:noFill/>
          <a:ln cap="flat" cmpd="sng" w="9525">
            <a:solidFill>
              <a:srgbClr val="595959"/>
            </a:solidFill>
            <a:prstDash val="solid"/>
            <a:round/>
            <a:headEnd len="lg" w="lg" type="none"/>
            <a:tailEnd len="lg" w="lg" type="none"/>
          </a:ln>
        </p:spPr>
      </p:cxnSp>
      <p:cxnSp>
        <p:nvCxnSpPr>
          <p:cNvPr id="314" name="Shape 314"/>
          <p:cNvCxnSpPr/>
          <p:nvPr/>
        </p:nvCxnSpPr>
        <p:spPr>
          <a:xfrm>
            <a:off x="220325" y="4773025"/>
            <a:ext cx="8634600" cy="0"/>
          </a:xfrm>
          <a:prstGeom prst="straightConnector1">
            <a:avLst/>
          </a:prstGeom>
          <a:noFill/>
          <a:ln cap="flat" cmpd="sng" w="9525">
            <a:solidFill>
              <a:srgbClr val="595959"/>
            </a:solidFill>
            <a:prstDash val="solid"/>
            <a:round/>
            <a:headEnd len="lg" w="lg" type="none"/>
            <a:tailEnd len="lg" w="lg" type="none"/>
          </a:ln>
        </p:spPr>
      </p:cxnSp>
      <p:sp>
        <p:nvSpPr>
          <p:cNvPr id="315" name="Shape 315"/>
          <p:cNvSpPr txBox="1"/>
          <p:nvPr/>
        </p:nvSpPr>
        <p:spPr>
          <a:xfrm>
            <a:off x="220325" y="0"/>
            <a:ext cx="7337100" cy="316800"/>
          </a:xfrm>
          <a:prstGeom prst="rect">
            <a:avLst/>
          </a:prstGeom>
          <a:noFill/>
          <a:ln>
            <a:noFill/>
          </a:ln>
        </p:spPr>
        <p:txBody>
          <a:bodyPr anchorCtr="0" anchor="t" bIns="91425" lIns="91425" rIns="91425" tIns="91425">
            <a:noAutofit/>
          </a:bodyPr>
          <a:lstStyle/>
          <a:p>
            <a:pPr lvl="0" rtl="0">
              <a:spcBef>
                <a:spcPts val="0"/>
              </a:spcBef>
              <a:buNone/>
            </a:pPr>
            <a:r>
              <a:rPr b="1" lang="en">
                <a:solidFill>
                  <a:srgbClr val="CC0000"/>
                </a:solidFill>
              </a:rPr>
              <a:t>Intrinsic Calibration </a:t>
            </a:r>
            <a:r>
              <a:rPr lang="en">
                <a:solidFill>
                  <a:srgbClr val="CC0000"/>
                </a:solidFill>
              </a:rPr>
              <a:t>| </a:t>
            </a:r>
          </a:p>
        </p:txBody>
      </p:sp>
      <p:pic>
        <p:nvPicPr>
          <p:cNvPr id="316" name="Shape 316"/>
          <p:cNvPicPr preferRelativeResize="0"/>
          <p:nvPr/>
        </p:nvPicPr>
        <p:blipFill>
          <a:blip r:embed="rId3">
            <a:alphaModFix/>
          </a:blip>
          <a:stretch>
            <a:fillRect/>
          </a:stretch>
        </p:blipFill>
        <p:spPr>
          <a:xfrm>
            <a:off x="7781111" y="4807550"/>
            <a:ext cx="1362887" cy="335949"/>
          </a:xfrm>
          <a:prstGeom prst="rect">
            <a:avLst/>
          </a:prstGeom>
          <a:noFill/>
          <a:ln>
            <a:noFill/>
          </a:ln>
        </p:spPr>
      </p:pic>
      <p:sp>
        <p:nvSpPr>
          <p:cNvPr id="317" name="Shape 317"/>
          <p:cNvSpPr txBox="1"/>
          <p:nvPr/>
        </p:nvSpPr>
        <p:spPr>
          <a:xfrm>
            <a:off x="254875" y="4773025"/>
            <a:ext cx="4930200" cy="316800"/>
          </a:xfrm>
          <a:prstGeom prst="rect">
            <a:avLst/>
          </a:prstGeom>
          <a:noFill/>
          <a:ln>
            <a:noFill/>
          </a:ln>
        </p:spPr>
        <p:txBody>
          <a:bodyPr anchorCtr="0" anchor="t" bIns="91425" lIns="91425" rIns="91425" tIns="91425">
            <a:noAutofit/>
          </a:bodyPr>
          <a:lstStyle/>
          <a:p>
            <a:pPr lvl="0" rtl="0">
              <a:spcBef>
                <a:spcPts val="0"/>
              </a:spcBef>
              <a:buNone/>
            </a:pPr>
            <a:r>
              <a:rPr b="1" lang="en">
                <a:solidFill>
                  <a:srgbClr val="CC0000"/>
                </a:solidFill>
              </a:rPr>
              <a:t>Jason Rebello  </a:t>
            </a:r>
            <a:r>
              <a:rPr lang="en">
                <a:solidFill>
                  <a:srgbClr val="CC0000"/>
                </a:solidFill>
              </a:rPr>
              <a:t>| </a:t>
            </a:r>
            <a:r>
              <a:rPr b="1" lang="en">
                <a:solidFill>
                  <a:srgbClr val="CC0000"/>
                </a:solidFill>
              </a:rPr>
              <a:t> </a:t>
            </a:r>
            <a:r>
              <a:rPr lang="en">
                <a:solidFill>
                  <a:srgbClr val="CC0000"/>
                </a:solidFill>
              </a:rPr>
              <a:t>Waterloo Autonomous Vehicles Lab</a:t>
            </a:r>
          </a:p>
        </p:txBody>
      </p:sp>
      <p:sp>
        <p:nvSpPr>
          <p:cNvPr id="318" name="Shape 318"/>
          <p:cNvSpPr txBox="1"/>
          <p:nvPr/>
        </p:nvSpPr>
        <p:spPr>
          <a:xfrm>
            <a:off x="858800" y="640750"/>
            <a:ext cx="6404100" cy="3206100"/>
          </a:xfrm>
          <a:prstGeom prst="rect">
            <a:avLst/>
          </a:prstGeom>
          <a:noFill/>
          <a:ln>
            <a:noFill/>
          </a:ln>
        </p:spPr>
        <p:txBody>
          <a:bodyPr anchorCtr="0" anchor="t" bIns="91425" lIns="91425" rIns="91425" tIns="91425">
            <a:noAutofit/>
          </a:bodyPr>
          <a:lstStyle/>
          <a:p>
            <a:pPr lvl="0">
              <a:spcBef>
                <a:spcPts val="0"/>
              </a:spcBef>
              <a:buNone/>
            </a:pPr>
            <a:r>
              <a:t/>
            </a:r>
            <a:endParaRPr/>
          </a:p>
        </p:txBody>
      </p:sp>
      <p:pic>
        <p:nvPicPr>
          <p:cNvPr descr="number of planes needed.png" id="319" name="Shape 319"/>
          <p:cNvPicPr preferRelativeResize="0"/>
          <p:nvPr/>
        </p:nvPicPr>
        <p:blipFill>
          <a:blip r:embed="rId4">
            <a:alphaModFix/>
          </a:blip>
          <a:stretch>
            <a:fillRect/>
          </a:stretch>
        </p:blipFill>
        <p:spPr>
          <a:xfrm>
            <a:off x="1145698" y="412150"/>
            <a:ext cx="6563923" cy="413454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 name="Shape 65"/>
        <p:cNvGrpSpPr/>
        <p:nvPr/>
      </p:nvGrpSpPr>
      <p:grpSpPr>
        <a:xfrm>
          <a:off x="0" y="0"/>
          <a:ext cx="0" cy="0"/>
          <a:chOff x="0" y="0"/>
          <a:chExt cx="0" cy="0"/>
        </a:xfrm>
      </p:grpSpPr>
      <p:cxnSp>
        <p:nvCxnSpPr>
          <p:cNvPr id="66" name="Shape 66"/>
          <p:cNvCxnSpPr/>
          <p:nvPr/>
        </p:nvCxnSpPr>
        <p:spPr>
          <a:xfrm>
            <a:off x="220325" y="364475"/>
            <a:ext cx="8634600" cy="0"/>
          </a:xfrm>
          <a:prstGeom prst="straightConnector1">
            <a:avLst/>
          </a:prstGeom>
          <a:noFill/>
          <a:ln cap="flat" cmpd="sng" w="9525">
            <a:solidFill>
              <a:srgbClr val="595959"/>
            </a:solidFill>
            <a:prstDash val="solid"/>
            <a:round/>
            <a:headEnd len="lg" w="lg" type="none"/>
            <a:tailEnd len="lg" w="lg" type="none"/>
          </a:ln>
        </p:spPr>
      </p:cxnSp>
      <p:cxnSp>
        <p:nvCxnSpPr>
          <p:cNvPr id="67" name="Shape 67"/>
          <p:cNvCxnSpPr/>
          <p:nvPr/>
        </p:nvCxnSpPr>
        <p:spPr>
          <a:xfrm>
            <a:off x="220325" y="4773025"/>
            <a:ext cx="8634600" cy="0"/>
          </a:xfrm>
          <a:prstGeom prst="straightConnector1">
            <a:avLst/>
          </a:prstGeom>
          <a:noFill/>
          <a:ln cap="flat" cmpd="sng" w="9525">
            <a:solidFill>
              <a:srgbClr val="595959"/>
            </a:solidFill>
            <a:prstDash val="solid"/>
            <a:round/>
            <a:headEnd len="lg" w="lg" type="none"/>
            <a:tailEnd len="lg" w="lg" type="none"/>
          </a:ln>
        </p:spPr>
      </p:cxnSp>
      <p:sp>
        <p:nvSpPr>
          <p:cNvPr id="68" name="Shape 68"/>
          <p:cNvSpPr txBox="1"/>
          <p:nvPr/>
        </p:nvSpPr>
        <p:spPr>
          <a:xfrm>
            <a:off x="220325" y="0"/>
            <a:ext cx="7337100" cy="316800"/>
          </a:xfrm>
          <a:prstGeom prst="rect">
            <a:avLst/>
          </a:prstGeom>
          <a:noFill/>
          <a:ln>
            <a:noFill/>
          </a:ln>
        </p:spPr>
        <p:txBody>
          <a:bodyPr anchorCtr="0" anchor="t" bIns="91425" lIns="91425" rIns="91425" tIns="91425">
            <a:noAutofit/>
          </a:bodyPr>
          <a:lstStyle/>
          <a:p>
            <a:pPr lvl="0" rtl="0">
              <a:spcBef>
                <a:spcPts val="0"/>
              </a:spcBef>
              <a:buNone/>
            </a:pPr>
            <a:r>
              <a:rPr b="1" lang="en">
                <a:solidFill>
                  <a:srgbClr val="CC0000"/>
                </a:solidFill>
              </a:rPr>
              <a:t>Calibration</a:t>
            </a:r>
            <a:r>
              <a:rPr b="1" lang="en">
                <a:solidFill>
                  <a:srgbClr val="CC0000"/>
                </a:solidFill>
              </a:rPr>
              <a:t> </a:t>
            </a:r>
            <a:r>
              <a:rPr lang="en">
                <a:solidFill>
                  <a:srgbClr val="CC0000"/>
                </a:solidFill>
              </a:rPr>
              <a:t>| </a:t>
            </a:r>
            <a:r>
              <a:rPr lang="en">
                <a:solidFill>
                  <a:srgbClr val="999999"/>
                </a:solidFill>
              </a:rPr>
              <a:t>Why do we need calibration ?</a:t>
            </a:r>
          </a:p>
        </p:txBody>
      </p:sp>
      <p:pic>
        <p:nvPicPr>
          <p:cNvPr id="69" name="Shape 69"/>
          <p:cNvPicPr preferRelativeResize="0"/>
          <p:nvPr/>
        </p:nvPicPr>
        <p:blipFill>
          <a:blip r:embed="rId3">
            <a:alphaModFix/>
          </a:blip>
          <a:stretch>
            <a:fillRect/>
          </a:stretch>
        </p:blipFill>
        <p:spPr>
          <a:xfrm>
            <a:off x="7781111" y="4807550"/>
            <a:ext cx="1362887" cy="335949"/>
          </a:xfrm>
          <a:prstGeom prst="rect">
            <a:avLst/>
          </a:prstGeom>
          <a:noFill/>
          <a:ln>
            <a:noFill/>
          </a:ln>
        </p:spPr>
      </p:pic>
      <p:sp>
        <p:nvSpPr>
          <p:cNvPr id="70" name="Shape 70"/>
          <p:cNvSpPr txBox="1"/>
          <p:nvPr/>
        </p:nvSpPr>
        <p:spPr>
          <a:xfrm>
            <a:off x="254875" y="4773025"/>
            <a:ext cx="4930200" cy="316800"/>
          </a:xfrm>
          <a:prstGeom prst="rect">
            <a:avLst/>
          </a:prstGeom>
          <a:noFill/>
          <a:ln>
            <a:noFill/>
          </a:ln>
        </p:spPr>
        <p:txBody>
          <a:bodyPr anchorCtr="0" anchor="t" bIns="91425" lIns="91425" rIns="91425" tIns="91425">
            <a:noAutofit/>
          </a:bodyPr>
          <a:lstStyle/>
          <a:p>
            <a:pPr lvl="0" rtl="0">
              <a:spcBef>
                <a:spcPts val="0"/>
              </a:spcBef>
              <a:buNone/>
            </a:pPr>
            <a:r>
              <a:rPr b="1" lang="en">
                <a:solidFill>
                  <a:srgbClr val="CC0000"/>
                </a:solidFill>
              </a:rPr>
              <a:t>Jason Rebello  </a:t>
            </a:r>
            <a:r>
              <a:rPr lang="en">
                <a:solidFill>
                  <a:srgbClr val="CC0000"/>
                </a:solidFill>
              </a:rPr>
              <a:t>| </a:t>
            </a:r>
            <a:r>
              <a:rPr b="1" lang="en">
                <a:solidFill>
                  <a:srgbClr val="CC0000"/>
                </a:solidFill>
              </a:rPr>
              <a:t> </a:t>
            </a:r>
            <a:r>
              <a:rPr lang="en">
                <a:solidFill>
                  <a:srgbClr val="CC0000"/>
                </a:solidFill>
              </a:rPr>
              <a:t>Waterloo Autonomous Vehicles Lab</a:t>
            </a:r>
          </a:p>
        </p:txBody>
      </p:sp>
      <p:pic>
        <p:nvPicPr>
          <p:cNvPr id="71" name="Shape 71"/>
          <p:cNvPicPr preferRelativeResize="0"/>
          <p:nvPr/>
        </p:nvPicPr>
        <p:blipFill>
          <a:blip r:embed="rId4">
            <a:alphaModFix/>
          </a:blip>
          <a:stretch>
            <a:fillRect/>
          </a:stretch>
        </p:blipFill>
        <p:spPr>
          <a:xfrm>
            <a:off x="3908499" y="832149"/>
            <a:ext cx="4997600" cy="3306974"/>
          </a:xfrm>
          <a:prstGeom prst="rect">
            <a:avLst/>
          </a:prstGeom>
          <a:noFill/>
          <a:ln>
            <a:noFill/>
          </a:ln>
        </p:spPr>
      </p:pic>
      <p:sp>
        <p:nvSpPr>
          <p:cNvPr id="72" name="Shape 72"/>
          <p:cNvSpPr txBox="1"/>
          <p:nvPr/>
        </p:nvSpPr>
        <p:spPr>
          <a:xfrm>
            <a:off x="-32225" y="945450"/>
            <a:ext cx="3852900" cy="2613000"/>
          </a:xfrm>
          <a:prstGeom prst="rect">
            <a:avLst/>
          </a:prstGeom>
          <a:noFill/>
          <a:ln>
            <a:noFill/>
          </a:ln>
        </p:spPr>
        <p:txBody>
          <a:bodyPr anchorCtr="0" anchor="t" bIns="91425" lIns="91425" rIns="91425" tIns="91425">
            <a:noAutofit/>
          </a:bodyPr>
          <a:lstStyle/>
          <a:p>
            <a:pPr indent="-228600" lvl="0" marL="457200" rtl="0">
              <a:spcBef>
                <a:spcPts val="0"/>
              </a:spcBef>
              <a:buChar char="-"/>
            </a:pPr>
            <a:r>
              <a:rPr lang="en"/>
              <a:t>Data from multiple complementary sensors leads to increased accuracy and robustness</a:t>
            </a:r>
          </a:p>
          <a:p>
            <a:pPr lvl="0" rtl="0">
              <a:spcBef>
                <a:spcPts val="0"/>
              </a:spcBef>
              <a:buNone/>
            </a:pPr>
            <a:r>
              <a:t/>
            </a:r>
            <a:endParaRPr/>
          </a:p>
          <a:p>
            <a:pPr lvl="0" rtl="0">
              <a:spcBef>
                <a:spcPts val="0"/>
              </a:spcBef>
              <a:buNone/>
            </a:pPr>
            <a:r>
              <a:t/>
            </a:r>
            <a:endParaRPr/>
          </a:p>
          <a:p>
            <a:pPr indent="-228600" lvl="0" marL="457200" rtl="0">
              <a:spcBef>
                <a:spcPts val="0"/>
              </a:spcBef>
              <a:buChar char="-"/>
            </a:pPr>
            <a:r>
              <a:rPr lang="en"/>
              <a:t>Sensors need to be spatially and temporally calibrated</a:t>
            </a:r>
          </a:p>
          <a:p>
            <a:pPr lvl="0" rtl="0">
              <a:spcBef>
                <a:spcPts val="0"/>
              </a:spcBef>
              <a:buNone/>
            </a:pPr>
            <a:r>
              <a:t/>
            </a:r>
            <a:endParaRPr/>
          </a:p>
          <a:p>
            <a:pPr lvl="0" rtl="0">
              <a:spcBef>
                <a:spcPts val="0"/>
              </a:spcBef>
              <a:buNone/>
            </a:pPr>
            <a:r>
              <a:t/>
            </a:r>
            <a:endParaRPr/>
          </a:p>
          <a:p>
            <a:pPr indent="-228600" lvl="0" marL="457200">
              <a:spcBef>
                <a:spcPts val="0"/>
              </a:spcBef>
              <a:buChar char="-"/>
            </a:pPr>
            <a:r>
              <a:rPr lang="en"/>
              <a:t>Calibration helps transform measurements from different sensors into a common reference frame</a:t>
            </a:r>
          </a:p>
        </p:txBody>
      </p:sp>
      <p:sp>
        <p:nvSpPr>
          <p:cNvPr id="73" name="Shape 73"/>
          <p:cNvSpPr txBox="1"/>
          <p:nvPr/>
        </p:nvSpPr>
        <p:spPr>
          <a:xfrm>
            <a:off x="215950" y="4474525"/>
            <a:ext cx="2594400" cy="222300"/>
          </a:xfrm>
          <a:prstGeom prst="rect">
            <a:avLst/>
          </a:prstGeom>
          <a:noFill/>
          <a:ln>
            <a:noFill/>
          </a:ln>
        </p:spPr>
        <p:txBody>
          <a:bodyPr anchorCtr="0" anchor="t" bIns="91425" lIns="91425" rIns="91425" tIns="91425">
            <a:noAutofit/>
          </a:bodyPr>
          <a:lstStyle/>
          <a:p>
            <a:pPr lvl="0">
              <a:spcBef>
                <a:spcPts val="0"/>
              </a:spcBef>
              <a:buNone/>
            </a:pPr>
            <a:r>
              <a:rPr lang="en"/>
              <a:t>Source: Arun Das</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3" name="Shape 323"/>
        <p:cNvGrpSpPr/>
        <p:nvPr/>
      </p:nvGrpSpPr>
      <p:grpSpPr>
        <a:xfrm>
          <a:off x="0" y="0"/>
          <a:ext cx="0" cy="0"/>
          <a:chOff x="0" y="0"/>
          <a:chExt cx="0" cy="0"/>
        </a:xfrm>
      </p:grpSpPr>
      <p:cxnSp>
        <p:nvCxnSpPr>
          <p:cNvPr id="324" name="Shape 324"/>
          <p:cNvCxnSpPr/>
          <p:nvPr/>
        </p:nvCxnSpPr>
        <p:spPr>
          <a:xfrm>
            <a:off x="220325" y="364475"/>
            <a:ext cx="8634600" cy="0"/>
          </a:xfrm>
          <a:prstGeom prst="straightConnector1">
            <a:avLst/>
          </a:prstGeom>
          <a:noFill/>
          <a:ln cap="flat" cmpd="sng" w="9525">
            <a:solidFill>
              <a:srgbClr val="595959"/>
            </a:solidFill>
            <a:prstDash val="solid"/>
            <a:round/>
            <a:headEnd len="lg" w="lg" type="none"/>
            <a:tailEnd len="lg" w="lg" type="none"/>
          </a:ln>
        </p:spPr>
      </p:cxnSp>
      <p:cxnSp>
        <p:nvCxnSpPr>
          <p:cNvPr id="325" name="Shape 325"/>
          <p:cNvCxnSpPr/>
          <p:nvPr/>
        </p:nvCxnSpPr>
        <p:spPr>
          <a:xfrm>
            <a:off x="220325" y="4773025"/>
            <a:ext cx="8634600" cy="0"/>
          </a:xfrm>
          <a:prstGeom prst="straightConnector1">
            <a:avLst/>
          </a:prstGeom>
          <a:noFill/>
          <a:ln cap="flat" cmpd="sng" w="9525">
            <a:solidFill>
              <a:srgbClr val="595959"/>
            </a:solidFill>
            <a:prstDash val="solid"/>
            <a:round/>
            <a:headEnd len="lg" w="lg" type="none"/>
            <a:tailEnd len="lg" w="lg" type="none"/>
          </a:ln>
        </p:spPr>
      </p:cxnSp>
      <p:sp>
        <p:nvSpPr>
          <p:cNvPr id="326" name="Shape 326"/>
          <p:cNvSpPr txBox="1"/>
          <p:nvPr/>
        </p:nvSpPr>
        <p:spPr>
          <a:xfrm>
            <a:off x="220325" y="0"/>
            <a:ext cx="7337100" cy="316800"/>
          </a:xfrm>
          <a:prstGeom prst="rect">
            <a:avLst/>
          </a:prstGeom>
          <a:noFill/>
          <a:ln>
            <a:noFill/>
          </a:ln>
        </p:spPr>
        <p:txBody>
          <a:bodyPr anchorCtr="0" anchor="t" bIns="91425" lIns="91425" rIns="91425" tIns="91425">
            <a:noAutofit/>
          </a:bodyPr>
          <a:lstStyle/>
          <a:p>
            <a:pPr lvl="0" rtl="0">
              <a:spcBef>
                <a:spcPts val="0"/>
              </a:spcBef>
              <a:buNone/>
            </a:pPr>
            <a:r>
              <a:rPr b="1" lang="en">
                <a:solidFill>
                  <a:srgbClr val="CC0000"/>
                </a:solidFill>
              </a:rPr>
              <a:t>Intrinsic Parameters </a:t>
            </a:r>
            <a:r>
              <a:rPr lang="en">
                <a:solidFill>
                  <a:srgbClr val="CC0000"/>
                </a:solidFill>
              </a:rPr>
              <a:t>| </a:t>
            </a:r>
          </a:p>
        </p:txBody>
      </p:sp>
      <p:pic>
        <p:nvPicPr>
          <p:cNvPr id="327" name="Shape 327"/>
          <p:cNvPicPr preferRelativeResize="0"/>
          <p:nvPr/>
        </p:nvPicPr>
        <p:blipFill>
          <a:blip r:embed="rId3">
            <a:alphaModFix/>
          </a:blip>
          <a:stretch>
            <a:fillRect/>
          </a:stretch>
        </p:blipFill>
        <p:spPr>
          <a:xfrm>
            <a:off x="7781111" y="4807550"/>
            <a:ext cx="1362887" cy="335949"/>
          </a:xfrm>
          <a:prstGeom prst="rect">
            <a:avLst/>
          </a:prstGeom>
          <a:noFill/>
          <a:ln>
            <a:noFill/>
          </a:ln>
        </p:spPr>
      </p:pic>
      <p:sp>
        <p:nvSpPr>
          <p:cNvPr id="328" name="Shape 328"/>
          <p:cNvSpPr txBox="1"/>
          <p:nvPr/>
        </p:nvSpPr>
        <p:spPr>
          <a:xfrm>
            <a:off x="254875" y="4773025"/>
            <a:ext cx="4930200" cy="316800"/>
          </a:xfrm>
          <a:prstGeom prst="rect">
            <a:avLst/>
          </a:prstGeom>
          <a:noFill/>
          <a:ln>
            <a:noFill/>
          </a:ln>
        </p:spPr>
        <p:txBody>
          <a:bodyPr anchorCtr="0" anchor="t" bIns="91425" lIns="91425" rIns="91425" tIns="91425">
            <a:noAutofit/>
          </a:bodyPr>
          <a:lstStyle/>
          <a:p>
            <a:pPr lvl="0" rtl="0">
              <a:spcBef>
                <a:spcPts val="0"/>
              </a:spcBef>
              <a:buNone/>
            </a:pPr>
            <a:r>
              <a:rPr b="1" lang="en">
                <a:solidFill>
                  <a:srgbClr val="CC0000"/>
                </a:solidFill>
              </a:rPr>
              <a:t>Jason Rebello  </a:t>
            </a:r>
            <a:r>
              <a:rPr lang="en">
                <a:solidFill>
                  <a:srgbClr val="CC0000"/>
                </a:solidFill>
              </a:rPr>
              <a:t>| </a:t>
            </a:r>
            <a:r>
              <a:rPr b="1" lang="en">
                <a:solidFill>
                  <a:srgbClr val="CC0000"/>
                </a:solidFill>
              </a:rPr>
              <a:t> </a:t>
            </a:r>
            <a:r>
              <a:rPr lang="en">
                <a:solidFill>
                  <a:srgbClr val="CC0000"/>
                </a:solidFill>
              </a:rPr>
              <a:t>Waterloo Autonomous Vehicles Lab</a:t>
            </a:r>
          </a:p>
        </p:txBody>
      </p:sp>
      <p:pic>
        <p:nvPicPr>
          <p:cNvPr descr="argminb.png" id="329" name="Shape 329"/>
          <p:cNvPicPr preferRelativeResize="0"/>
          <p:nvPr/>
        </p:nvPicPr>
        <p:blipFill>
          <a:blip r:embed="rId4">
            <a:alphaModFix/>
          </a:blip>
          <a:stretch>
            <a:fillRect/>
          </a:stretch>
        </p:blipFill>
        <p:spPr>
          <a:xfrm>
            <a:off x="842337" y="672150"/>
            <a:ext cx="7459325" cy="35937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3" name="Shape 333"/>
        <p:cNvGrpSpPr/>
        <p:nvPr/>
      </p:nvGrpSpPr>
      <p:grpSpPr>
        <a:xfrm>
          <a:off x="0" y="0"/>
          <a:ext cx="0" cy="0"/>
          <a:chOff x="0" y="0"/>
          <a:chExt cx="0" cy="0"/>
        </a:xfrm>
      </p:grpSpPr>
      <p:cxnSp>
        <p:nvCxnSpPr>
          <p:cNvPr id="334" name="Shape 334"/>
          <p:cNvCxnSpPr/>
          <p:nvPr/>
        </p:nvCxnSpPr>
        <p:spPr>
          <a:xfrm>
            <a:off x="220325" y="364475"/>
            <a:ext cx="8634600" cy="0"/>
          </a:xfrm>
          <a:prstGeom prst="straightConnector1">
            <a:avLst/>
          </a:prstGeom>
          <a:noFill/>
          <a:ln cap="flat" cmpd="sng" w="9525">
            <a:solidFill>
              <a:srgbClr val="595959"/>
            </a:solidFill>
            <a:prstDash val="solid"/>
            <a:round/>
            <a:headEnd len="lg" w="lg" type="none"/>
            <a:tailEnd len="lg" w="lg" type="none"/>
          </a:ln>
        </p:spPr>
      </p:cxnSp>
      <p:cxnSp>
        <p:nvCxnSpPr>
          <p:cNvPr id="335" name="Shape 335"/>
          <p:cNvCxnSpPr/>
          <p:nvPr/>
        </p:nvCxnSpPr>
        <p:spPr>
          <a:xfrm>
            <a:off x="220325" y="4773025"/>
            <a:ext cx="8634600" cy="0"/>
          </a:xfrm>
          <a:prstGeom prst="straightConnector1">
            <a:avLst/>
          </a:prstGeom>
          <a:noFill/>
          <a:ln cap="flat" cmpd="sng" w="9525">
            <a:solidFill>
              <a:srgbClr val="595959"/>
            </a:solidFill>
            <a:prstDash val="solid"/>
            <a:round/>
            <a:headEnd len="lg" w="lg" type="none"/>
            <a:tailEnd len="lg" w="lg" type="none"/>
          </a:ln>
        </p:spPr>
      </p:cxnSp>
      <p:sp>
        <p:nvSpPr>
          <p:cNvPr id="336" name="Shape 336"/>
          <p:cNvSpPr txBox="1"/>
          <p:nvPr/>
        </p:nvSpPr>
        <p:spPr>
          <a:xfrm>
            <a:off x="220325" y="0"/>
            <a:ext cx="7337100" cy="316800"/>
          </a:xfrm>
          <a:prstGeom prst="rect">
            <a:avLst/>
          </a:prstGeom>
          <a:noFill/>
          <a:ln>
            <a:noFill/>
          </a:ln>
        </p:spPr>
        <p:txBody>
          <a:bodyPr anchorCtr="0" anchor="t" bIns="91425" lIns="91425" rIns="91425" tIns="91425">
            <a:noAutofit/>
          </a:bodyPr>
          <a:lstStyle/>
          <a:p>
            <a:pPr lvl="0" rtl="0">
              <a:spcBef>
                <a:spcPts val="0"/>
              </a:spcBef>
              <a:buNone/>
            </a:pPr>
            <a:r>
              <a:rPr b="1" lang="en">
                <a:solidFill>
                  <a:srgbClr val="CC0000"/>
                </a:solidFill>
              </a:rPr>
              <a:t>Intrinsic Parameters </a:t>
            </a:r>
            <a:r>
              <a:rPr lang="en">
                <a:solidFill>
                  <a:srgbClr val="CC0000"/>
                </a:solidFill>
              </a:rPr>
              <a:t>| </a:t>
            </a:r>
          </a:p>
        </p:txBody>
      </p:sp>
      <p:pic>
        <p:nvPicPr>
          <p:cNvPr id="337" name="Shape 337"/>
          <p:cNvPicPr preferRelativeResize="0"/>
          <p:nvPr/>
        </p:nvPicPr>
        <p:blipFill>
          <a:blip r:embed="rId3">
            <a:alphaModFix/>
          </a:blip>
          <a:stretch>
            <a:fillRect/>
          </a:stretch>
        </p:blipFill>
        <p:spPr>
          <a:xfrm>
            <a:off x="7781111" y="4807550"/>
            <a:ext cx="1362887" cy="335949"/>
          </a:xfrm>
          <a:prstGeom prst="rect">
            <a:avLst/>
          </a:prstGeom>
          <a:noFill/>
          <a:ln>
            <a:noFill/>
          </a:ln>
        </p:spPr>
      </p:pic>
      <p:sp>
        <p:nvSpPr>
          <p:cNvPr id="338" name="Shape 338"/>
          <p:cNvSpPr txBox="1"/>
          <p:nvPr/>
        </p:nvSpPr>
        <p:spPr>
          <a:xfrm>
            <a:off x="254875" y="4773025"/>
            <a:ext cx="4930200" cy="316800"/>
          </a:xfrm>
          <a:prstGeom prst="rect">
            <a:avLst/>
          </a:prstGeom>
          <a:noFill/>
          <a:ln>
            <a:noFill/>
          </a:ln>
        </p:spPr>
        <p:txBody>
          <a:bodyPr anchorCtr="0" anchor="t" bIns="91425" lIns="91425" rIns="91425" tIns="91425">
            <a:noAutofit/>
          </a:bodyPr>
          <a:lstStyle/>
          <a:p>
            <a:pPr lvl="0" rtl="0">
              <a:spcBef>
                <a:spcPts val="0"/>
              </a:spcBef>
              <a:buNone/>
            </a:pPr>
            <a:r>
              <a:rPr b="1" lang="en">
                <a:solidFill>
                  <a:srgbClr val="CC0000"/>
                </a:solidFill>
              </a:rPr>
              <a:t>Jason Rebello  </a:t>
            </a:r>
            <a:r>
              <a:rPr lang="en">
                <a:solidFill>
                  <a:srgbClr val="CC0000"/>
                </a:solidFill>
              </a:rPr>
              <a:t>| </a:t>
            </a:r>
            <a:r>
              <a:rPr b="1" lang="en">
                <a:solidFill>
                  <a:srgbClr val="CC0000"/>
                </a:solidFill>
              </a:rPr>
              <a:t> </a:t>
            </a:r>
            <a:r>
              <a:rPr lang="en">
                <a:solidFill>
                  <a:srgbClr val="CC0000"/>
                </a:solidFill>
              </a:rPr>
              <a:t>Waterloo Autonomous Vehicles Lab</a:t>
            </a:r>
          </a:p>
        </p:txBody>
      </p:sp>
      <p:pic>
        <p:nvPicPr>
          <p:cNvPr descr="Lens Distortion.png" id="339" name="Shape 339"/>
          <p:cNvPicPr preferRelativeResize="0"/>
          <p:nvPr/>
        </p:nvPicPr>
        <p:blipFill>
          <a:blip r:embed="rId4">
            <a:alphaModFix/>
          </a:blip>
          <a:stretch>
            <a:fillRect/>
          </a:stretch>
        </p:blipFill>
        <p:spPr>
          <a:xfrm>
            <a:off x="1752600" y="469200"/>
            <a:ext cx="5969048" cy="415142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3" name="Shape 343"/>
        <p:cNvGrpSpPr/>
        <p:nvPr/>
      </p:nvGrpSpPr>
      <p:grpSpPr>
        <a:xfrm>
          <a:off x="0" y="0"/>
          <a:ext cx="0" cy="0"/>
          <a:chOff x="0" y="0"/>
          <a:chExt cx="0" cy="0"/>
        </a:xfrm>
      </p:grpSpPr>
      <p:cxnSp>
        <p:nvCxnSpPr>
          <p:cNvPr id="344" name="Shape 344"/>
          <p:cNvCxnSpPr/>
          <p:nvPr/>
        </p:nvCxnSpPr>
        <p:spPr>
          <a:xfrm>
            <a:off x="220325" y="364475"/>
            <a:ext cx="8634600" cy="0"/>
          </a:xfrm>
          <a:prstGeom prst="straightConnector1">
            <a:avLst/>
          </a:prstGeom>
          <a:noFill/>
          <a:ln cap="flat" cmpd="sng" w="9525">
            <a:solidFill>
              <a:srgbClr val="595959"/>
            </a:solidFill>
            <a:prstDash val="solid"/>
            <a:round/>
            <a:headEnd len="lg" w="lg" type="none"/>
            <a:tailEnd len="lg" w="lg" type="none"/>
          </a:ln>
        </p:spPr>
      </p:cxnSp>
      <p:cxnSp>
        <p:nvCxnSpPr>
          <p:cNvPr id="345" name="Shape 345"/>
          <p:cNvCxnSpPr/>
          <p:nvPr/>
        </p:nvCxnSpPr>
        <p:spPr>
          <a:xfrm>
            <a:off x="220325" y="4773025"/>
            <a:ext cx="8634600" cy="0"/>
          </a:xfrm>
          <a:prstGeom prst="straightConnector1">
            <a:avLst/>
          </a:prstGeom>
          <a:noFill/>
          <a:ln cap="flat" cmpd="sng" w="9525">
            <a:solidFill>
              <a:srgbClr val="595959"/>
            </a:solidFill>
            <a:prstDash val="solid"/>
            <a:round/>
            <a:headEnd len="lg" w="lg" type="none"/>
            <a:tailEnd len="lg" w="lg" type="none"/>
          </a:ln>
        </p:spPr>
      </p:cxnSp>
      <p:sp>
        <p:nvSpPr>
          <p:cNvPr id="346" name="Shape 346"/>
          <p:cNvSpPr txBox="1"/>
          <p:nvPr/>
        </p:nvSpPr>
        <p:spPr>
          <a:xfrm>
            <a:off x="220325" y="0"/>
            <a:ext cx="7337100" cy="316800"/>
          </a:xfrm>
          <a:prstGeom prst="rect">
            <a:avLst/>
          </a:prstGeom>
          <a:noFill/>
          <a:ln>
            <a:noFill/>
          </a:ln>
        </p:spPr>
        <p:txBody>
          <a:bodyPr anchorCtr="0" anchor="t" bIns="91425" lIns="91425" rIns="91425" tIns="91425">
            <a:noAutofit/>
          </a:bodyPr>
          <a:lstStyle/>
          <a:p>
            <a:pPr lvl="0" rtl="0">
              <a:spcBef>
                <a:spcPts val="0"/>
              </a:spcBef>
              <a:buNone/>
            </a:pPr>
            <a:r>
              <a:rPr b="1" lang="en">
                <a:solidFill>
                  <a:srgbClr val="CC0000"/>
                </a:solidFill>
              </a:rPr>
              <a:t>Intrinsic Parameters </a:t>
            </a:r>
            <a:r>
              <a:rPr lang="en">
                <a:solidFill>
                  <a:srgbClr val="CC0000"/>
                </a:solidFill>
              </a:rPr>
              <a:t>| </a:t>
            </a:r>
          </a:p>
        </p:txBody>
      </p:sp>
      <p:pic>
        <p:nvPicPr>
          <p:cNvPr id="347" name="Shape 347"/>
          <p:cNvPicPr preferRelativeResize="0"/>
          <p:nvPr/>
        </p:nvPicPr>
        <p:blipFill>
          <a:blip r:embed="rId3">
            <a:alphaModFix/>
          </a:blip>
          <a:stretch>
            <a:fillRect/>
          </a:stretch>
        </p:blipFill>
        <p:spPr>
          <a:xfrm>
            <a:off x="7781111" y="4807550"/>
            <a:ext cx="1362887" cy="335949"/>
          </a:xfrm>
          <a:prstGeom prst="rect">
            <a:avLst/>
          </a:prstGeom>
          <a:noFill/>
          <a:ln>
            <a:noFill/>
          </a:ln>
        </p:spPr>
      </p:pic>
      <p:sp>
        <p:nvSpPr>
          <p:cNvPr id="348" name="Shape 348"/>
          <p:cNvSpPr txBox="1"/>
          <p:nvPr/>
        </p:nvSpPr>
        <p:spPr>
          <a:xfrm>
            <a:off x="254875" y="4773025"/>
            <a:ext cx="4930200" cy="316800"/>
          </a:xfrm>
          <a:prstGeom prst="rect">
            <a:avLst/>
          </a:prstGeom>
          <a:noFill/>
          <a:ln>
            <a:noFill/>
          </a:ln>
        </p:spPr>
        <p:txBody>
          <a:bodyPr anchorCtr="0" anchor="t" bIns="91425" lIns="91425" rIns="91425" tIns="91425">
            <a:noAutofit/>
          </a:bodyPr>
          <a:lstStyle/>
          <a:p>
            <a:pPr lvl="0" rtl="0">
              <a:spcBef>
                <a:spcPts val="0"/>
              </a:spcBef>
              <a:buNone/>
            </a:pPr>
            <a:r>
              <a:rPr b="1" lang="en">
                <a:solidFill>
                  <a:srgbClr val="CC0000"/>
                </a:solidFill>
              </a:rPr>
              <a:t>Jason Rebello  </a:t>
            </a:r>
            <a:r>
              <a:rPr lang="en">
                <a:solidFill>
                  <a:srgbClr val="CC0000"/>
                </a:solidFill>
              </a:rPr>
              <a:t>| </a:t>
            </a:r>
            <a:r>
              <a:rPr b="1" lang="en">
                <a:solidFill>
                  <a:srgbClr val="CC0000"/>
                </a:solidFill>
              </a:rPr>
              <a:t> </a:t>
            </a:r>
            <a:r>
              <a:rPr lang="en">
                <a:solidFill>
                  <a:srgbClr val="CC0000"/>
                </a:solidFill>
              </a:rPr>
              <a:t>Waterloo Autonomous Vehicles Lab</a:t>
            </a:r>
          </a:p>
        </p:txBody>
      </p:sp>
      <p:pic>
        <p:nvPicPr>
          <p:cNvPr descr="nonlinear optimization.png" id="349" name="Shape 349"/>
          <p:cNvPicPr preferRelativeResize="0"/>
          <p:nvPr/>
        </p:nvPicPr>
        <p:blipFill>
          <a:blip r:embed="rId4">
            <a:alphaModFix/>
          </a:blip>
          <a:stretch>
            <a:fillRect/>
          </a:stretch>
        </p:blipFill>
        <p:spPr>
          <a:xfrm>
            <a:off x="1066800" y="469200"/>
            <a:ext cx="6873220" cy="415142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3" name="Shape 353"/>
        <p:cNvGrpSpPr/>
        <p:nvPr/>
      </p:nvGrpSpPr>
      <p:grpSpPr>
        <a:xfrm>
          <a:off x="0" y="0"/>
          <a:ext cx="0" cy="0"/>
          <a:chOff x="0" y="0"/>
          <a:chExt cx="0" cy="0"/>
        </a:xfrm>
      </p:grpSpPr>
      <p:cxnSp>
        <p:nvCxnSpPr>
          <p:cNvPr id="354" name="Shape 354"/>
          <p:cNvCxnSpPr/>
          <p:nvPr/>
        </p:nvCxnSpPr>
        <p:spPr>
          <a:xfrm>
            <a:off x="220325" y="364475"/>
            <a:ext cx="8634600" cy="0"/>
          </a:xfrm>
          <a:prstGeom prst="straightConnector1">
            <a:avLst/>
          </a:prstGeom>
          <a:noFill/>
          <a:ln cap="flat" cmpd="sng" w="9525">
            <a:solidFill>
              <a:srgbClr val="595959"/>
            </a:solidFill>
            <a:prstDash val="solid"/>
            <a:round/>
            <a:headEnd len="lg" w="lg" type="none"/>
            <a:tailEnd len="lg" w="lg" type="none"/>
          </a:ln>
        </p:spPr>
      </p:cxnSp>
      <p:cxnSp>
        <p:nvCxnSpPr>
          <p:cNvPr id="355" name="Shape 355"/>
          <p:cNvCxnSpPr/>
          <p:nvPr/>
        </p:nvCxnSpPr>
        <p:spPr>
          <a:xfrm>
            <a:off x="220325" y="4773025"/>
            <a:ext cx="8634600" cy="0"/>
          </a:xfrm>
          <a:prstGeom prst="straightConnector1">
            <a:avLst/>
          </a:prstGeom>
          <a:noFill/>
          <a:ln cap="flat" cmpd="sng" w="9525">
            <a:solidFill>
              <a:srgbClr val="595959"/>
            </a:solidFill>
            <a:prstDash val="solid"/>
            <a:round/>
            <a:headEnd len="lg" w="lg" type="none"/>
            <a:tailEnd len="lg" w="lg" type="none"/>
          </a:ln>
        </p:spPr>
      </p:cxnSp>
      <p:sp>
        <p:nvSpPr>
          <p:cNvPr id="356" name="Shape 356"/>
          <p:cNvSpPr txBox="1"/>
          <p:nvPr/>
        </p:nvSpPr>
        <p:spPr>
          <a:xfrm>
            <a:off x="220325" y="0"/>
            <a:ext cx="7337100" cy="316800"/>
          </a:xfrm>
          <a:prstGeom prst="rect">
            <a:avLst/>
          </a:prstGeom>
          <a:noFill/>
          <a:ln>
            <a:noFill/>
          </a:ln>
        </p:spPr>
        <p:txBody>
          <a:bodyPr anchorCtr="0" anchor="t" bIns="91425" lIns="91425" rIns="91425" tIns="91425">
            <a:noAutofit/>
          </a:bodyPr>
          <a:lstStyle/>
          <a:p>
            <a:pPr lvl="0" rtl="0">
              <a:spcBef>
                <a:spcPts val="0"/>
              </a:spcBef>
              <a:buNone/>
            </a:pPr>
            <a:r>
              <a:rPr b="1" lang="en">
                <a:solidFill>
                  <a:srgbClr val="CC0000"/>
                </a:solidFill>
              </a:rPr>
              <a:t>Intrinsic Parameters </a:t>
            </a:r>
            <a:r>
              <a:rPr lang="en">
                <a:solidFill>
                  <a:srgbClr val="CC0000"/>
                </a:solidFill>
              </a:rPr>
              <a:t>| </a:t>
            </a:r>
          </a:p>
        </p:txBody>
      </p:sp>
      <p:pic>
        <p:nvPicPr>
          <p:cNvPr id="357" name="Shape 357"/>
          <p:cNvPicPr preferRelativeResize="0"/>
          <p:nvPr/>
        </p:nvPicPr>
        <p:blipFill>
          <a:blip r:embed="rId3">
            <a:alphaModFix/>
          </a:blip>
          <a:stretch>
            <a:fillRect/>
          </a:stretch>
        </p:blipFill>
        <p:spPr>
          <a:xfrm>
            <a:off x="7781111" y="4807550"/>
            <a:ext cx="1362887" cy="335949"/>
          </a:xfrm>
          <a:prstGeom prst="rect">
            <a:avLst/>
          </a:prstGeom>
          <a:noFill/>
          <a:ln>
            <a:noFill/>
          </a:ln>
        </p:spPr>
      </p:pic>
      <p:sp>
        <p:nvSpPr>
          <p:cNvPr id="358" name="Shape 358"/>
          <p:cNvSpPr txBox="1"/>
          <p:nvPr/>
        </p:nvSpPr>
        <p:spPr>
          <a:xfrm>
            <a:off x="254875" y="4773025"/>
            <a:ext cx="4930200" cy="316800"/>
          </a:xfrm>
          <a:prstGeom prst="rect">
            <a:avLst/>
          </a:prstGeom>
          <a:noFill/>
          <a:ln>
            <a:noFill/>
          </a:ln>
        </p:spPr>
        <p:txBody>
          <a:bodyPr anchorCtr="0" anchor="t" bIns="91425" lIns="91425" rIns="91425" tIns="91425">
            <a:noAutofit/>
          </a:bodyPr>
          <a:lstStyle/>
          <a:p>
            <a:pPr lvl="0" rtl="0">
              <a:spcBef>
                <a:spcPts val="0"/>
              </a:spcBef>
              <a:buNone/>
            </a:pPr>
            <a:r>
              <a:rPr b="1" lang="en">
                <a:solidFill>
                  <a:srgbClr val="CC0000"/>
                </a:solidFill>
              </a:rPr>
              <a:t>Jason Rebello  </a:t>
            </a:r>
            <a:r>
              <a:rPr lang="en">
                <a:solidFill>
                  <a:srgbClr val="CC0000"/>
                </a:solidFill>
              </a:rPr>
              <a:t>| </a:t>
            </a:r>
            <a:r>
              <a:rPr b="1" lang="en">
                <a:solidFill>
                  <a:srgbClr val="CC0000"/>
                </a:solidFill>
              </a:rPr>
              <a:t> </a:t>
            </a:r>
            <a:r>
              <a:rPr lang="en">
                <a:solidFill>
                  <a:srgbClr val="CC0000"/>
                </a:solidFill>
              </a:rPr>
              <a:t>Waterloo Autonomous Vehicles Lab</a:t>
            </a:r>
          </a:p>
        </p:txBody>
      </p:sp>
      <p:pic>
        <p:nvPicPr>
          <p:cNvPr descr="Calibration results.png" id="359" name="Shape 359"/>
          <p:cNvPicPr preferRelativeResize="0"/>
          <p:nvPr/>
        </p:nvPicPr>
        <p:blipFill>
          <a:blip r:embed="rId4">
            <a:alphaModFix/>
          </a:blip>
          <a:stretch>
            <a:fillRect/>
          </a:stretch>
        </p:blipFill>
        <p:spPr>
          <a:xfrm>
            <a:off x="1295400" y="469200"/>
            <a:ext cx="6529297" cy="415142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3" name="Shape 363"/>
        <p:cNvGrpSpPr/>
        <p:nvPr/>
      </p:nvGrpSpPr>
      <p:grpSpPr>
        <a:xfrm>
          <a:off x="0" y="0"/>
          <a:ext cx="0" cy="0"/>
          <a:chOff x="0" y="0"/>
          <a:chExt cx="0" cy="0"/>
        </a:xfrm>
      </p:grpSpPr>
      <p:cxnSp>
        <p:nvCxnSpPr>
          <p:cNvPr id="364" name="Shape 364"/>
          <p:cNvCxnSpPr/>
          <p:nvPr/>
        </p:nvCxnSpPr>
        <p:spPr>
          <a:xfrm>
            <a:off x="220325" y="364475"/>
            <a:ext cx="8634600" cy="0"/>
          </a:xfrm>
          <a:prstGeom prst="straightConnector1">
            <a:avLst/>
          </a:prstGeom>
          <a:noFill/>
          <a:ln cap="flat" cmpd="sng" w="9525">
            <a:solidFill>
              <a:srgbClr val="595959"/>
            </a:solidFill>
            <a:prstDash val="solid"/>
            <a:round/>
            <a:headEnd len="lg" w="lg" type="none"/>
            <a:tailEnd len="lg" w="lg" type="none"/>
          </a:ln>
        </p:spPr>
      </p:cxnSp>
      <p:cxnSp>
        <p:nvCxnSpPr>
          <p:cNvPr id="365" name="Shape 365"/>
          <p:cNvCxnSpPr/>
          <p:nvPr/>
        </p:nvCxnSpPr>
        <p:spPr>
          <a:xfrm>
            <a:off x="220325" y="4773025"/>
            <a:ext cx="8634600" cy="0"/>
          </a:xfrm>
          <a:prstGeom prst="straightConnector1">
            <a:avLst/>
          </a:prstGeom>
          <a:noFill/>
          <a:ln cap="flat" cmpd="sng" w="9525">
            <a:solidFill>
              <a:srgbClr val="595959"/>
            </a:solidFill>
            <a:prstDash val="solid"/>
            <a:round/>
            <a:headEnd len="lg" w="lg" type="none"/>
            <a:tailEnd len="lg" w="lg" type="none"/>
          </a:ln>
        </p:spPr>
      </p:cxnSp>
      <p:sp>
        <p:nvSpPr>
          <p:cNvPr id="366" name="Shape 366"/>
          <p:cNvSpPr txBox="1"/>
          <p:nvPr/>
        </p:nvSpPr>
        <p:spPr>
          <a:xfrm>
            <a:off x="220325" y="0"/>
            <a:ext cx="7337100" cy="316800"/>
          </a:xfrm>
          <a:prstGeom prst="rect">
            <a:avLst/>
          </a:prstGeom>
          <a:noFill/>
          <a:ln>
            <a:noFill/>
          </a:ln>
        </p:spPr>
        <p:txBody>
          <a:bodyPr anchorCtr="0" anchor="t" bIns="91425" lIns="91425" rIns="91425" tIns="91425">
            <a:noAutofit/>
          </a:bodyPr>
          <a:lstStyle/>
          <a:p>
            <a:pPr lvl="0" rtl="0">
              <a:spcBef>
                <a:spcPts val="0"/>
              </a:spcBef>
              <a:buNone/>
            </a:pPr>
            <a:r>
              <a:rPr b="1" lang="en">
                <a:solidFill>
                  <a:srgbClr val="CC0000"/>
                </a:solidFill>
              </a:rPr>
              <a:t>How do I calibrate a camera ?</a:t>
            </a:r>
            <a:r>
              <a:rPr b="1" lang="en">
                <a:solidFill>
                  <a:srgbClr val="CC0000"/>
                </a:solidFill>
              </a:rPr>
              <a:t> </a:t>
            </a:r>
            <a:r>
              <a:rPr lang="en">
                <a:solidFill>
                  <a:srgbClr val="CC0000"/>
                </a:solidFill>
              </a:rPr>
              <a:t>| </a:t>
            </a:r>
          </a:p>
        </p:txBody>
      </p:sp>
      <p:pic>
        <p:nvPicPr>
          <p:cNvPr id="367" name="Shape 367"/>
          <p:cNvPicPr preferRelativeResize="0"/>
          <p:nvPr/>
        </p:nvPicPr>
        <p:blipFill>
          <a:blip r:embed="rId3">
            <a:alphaModFix/>
          </a:blip>
          <a:stretch>
            <a:fillRect/>
          </a:stretch>
        </p:blipFill>
        <p:spPr>
          <a:xfrm>
            <a:off x="7781111" y="4807550"/>
            <a:ext cx="1362887" cy="335949"/>
          </a:xfrm>
          <a:prstGeom prst="rect">
            <a:avLst/>
          </a:prstGeom>
          <a:noFill/>
          <a:ln>
            <a:noFill/>
          </a:ln>
        </p:spPr>
      </p:pic>
      <p:sp>
        <p:nvSpPr>
          <p:cNvPr id="368" name="Shape 368"/>
          <p:cNvSpPr txBox="1"/>
          <p:nvPr/>
        </p:nvSpPr>
        <p:spPr>
          <a:xfrm>
            <a:off x="254875" y="4773025"/>
            <a:ext cx="4930200" cy="316800"/>
          </a:xfrm>
          <a:prstGeom prst="rect">
            <a:avLst/>
          </a:prstGeom>
          <a:noFill/>
          <a:ln>
            <a:noFill/>
          </a:ln>
        </p:spPr>
        <p:txBody>
          <a:bodyPr anchorCtr="0" anchor="t" bIns="91425" lIns="91425" rIns="91425" tIns="91425">
            <a:noAutofit/>
          </a:bodyPr>
          <a:lstStyle/>
          <a:p>
            <a:pPr lvl="0" rtl="0">
              <a:spcBef>
                <a:spcPts val="0"/>
              </a:spcBef>
              <a:buNone/>
            </a:pPr>
            <a:r>
              <a:rPr b="1" lang="en">
                <a:solidFill>
                  <a:srgbClr val="CC0000"/>
                </a:solidFill>
              </a:rPr>
              <a:t>Jason Rebello  </a:t>
            </a:r>
            <a:r>
              <a:rPr lang="en">
                <a:solidFill>
                  <a:srgbClr val="CC0000"/>
                </a:solidFill>
              </a:rPr>
              <a:t>| </a:t>
            </a:r>
            <a:r>
              <a:rPr b="1" lang="en">
                <a:solidFill>
                  <a:srgbClr val="CC0000"/>
                </a:solidFill>
              </a:rPr>
              <a:t> </a:t>
            </a:r>
            <a:r>
              <a:rPr lang="en">
                <a:solidFill>
                  <a:srgbClr val="CC0000"/>
                </a:solidFill>
              </a:rPr>
              <a:t>Waterloo Autonomous Vehicles Lab</a:t>
            </a:r>
          </a:p>
        </p:txBody>
      </p:sp>
      <p:sp>
        <p:nvSpPr>
          <p:cNvPr id="369" name="Shape 369"/>
          <p:cNvSpPr txBox="1"/>
          <p:nvPr/>
        </p:nvSpPr>
        <p:spPr>
          <a:xfrm>
            <a:off x="396625" y="528900"/>
            <a:ext cx="8300400" cy="3735600"/>
          </a:xfrm>
          <a:prstGeom prst="rect">
            <a:avLst/>
          </a:prstGeom>
          <a:noFill/>
          <a:ln>
            <a:noFill/>
          </a:ln>
        </p:spPr>
        <p:txBody>
          <a:bodyPr anchorCtr="0" anchor="t" bIns="91425" lIns="91425" rIns="91425" tIns="91425">
            <a:noAutofit/>
          </a:bodyPr>
          <a:lstStyle/>
          <a:p>
            <a:pPr indent="-228600" lvl="0" marL="457200" rtl="0">
              <a:spcBef>
                <a:spcPts val="0"/>
              </a:spcBef>
              <a:buAutoNum type="arabicParenR"/>
            </a:pPr>
            <a:r>
              <a:rPr lang="en"/>
              <a:t>Print a target checkerboard (Several available online)</a:t>
            </a:r>
          </a:p>
          <a:p>
            <a:pPr lvl="0" rtl="0">
              <a:spcBef>
                <a:spcPts val="0"/>
              </a:spcBef>
              <a:buNone/>
            </a:pPr>
            <a:r>
              <a:t/>
            </a:r>
            <a:endParaRPr/>
          </a:p>
          <a:p>
            <a:pPr indent="-228600" lvl="0" marL="457200" rtl="0">
              <a:spcBef>
                <a:spcPts val="0"/>
              </a:spcBef>
              <a:buAutoNum type="arabicParenR"/>
            </a:pPr>
            <a:r>
              <a:rPr lang="en"/>
              <a:t>Note dimensions of target, size of square</a:t>
            </a:r>
          </a:p>
          <a:p>
            <a:pPr lvl="0" rtl="0">
              <a:spcBef>
                <a:spcPts val="0"/>
              </a:spcBef>
              <a:buNone/>
            </a:pPr>
            <a:r>
              <a:t/>
            </a:r>
            <a:endParaRPr/>
          </a:p>
          <a:p>
            <a:pPr indent="-228600" lvl="0" marL="457200" rtl="0">
              <a:spcBef>
                <a:spcPts val="0"/>
              </a:spcBef>
              <a:buAutoNum type="arabicParenR"/>
            </a:pPr>
            <a:r>
              <a:rPr lang="en"/>
              <a:t>Take multiple images by moving target to different locations on the image</a:t>
            </a:r>
          </a:p>
          <a:p>
            <a:pPr lvl="0" rtl="0">
              <a:spcBef>
                <a:spcPts val="0"/>
              </a:spcBef>
              <a:buNone/>
            </a:pPr>
            <a:r>
              <a:t/>
            </a:r>
            <a:endParaRPr/>
          </a:p>
          <a:p>
            <a:pPr indent="-228600" lvl="0" marL="457200" rtl="0">
              <a:spcBef>
                <a:spcPts val="0"/>
              </a:spcBef>
              <a:buAutoNum type="arabicParenR"/>
            </a:pPr>
            <a:r>
              <a:rPr lang="en"/>
              <a:t>Calibrate using OpenCV, Matlab</a:t>
            </a:r>
          </a:p>
          <a:p>
            <a:pPr lvl="0" rtl="0">
              <a:spcBef>
                <a:spcPts val="0"/>
              </a:spcBef>
              <a:buNone/>
            </a:pPr>
            <a:r>
              <a:t/>
            </a:r>
            <a:endParaRPr/>
          </a:p>
          <a:p>
            <a:pPr indent="-228600" lvl="0" marL="457200" rtl="0">
              <a:spcBef>
                <a:spcPts val="0"/>
              </a:spcBef>
              <a:buAutoNum type="arabicParenR"/>
            </a:pPr>
            <a:r>
              <a:rPr lang="en"/>
              <a:t>Reprojection error below 0.2 is good </a:t>
            </a:r>
          </a:p>
        </p:txBody>
      </p:sp>
      <p:pic>
        <p:nvPicPr>
          <p:cNvPr descr="actual intrinsic matrix.png" id="370" name="Shape 370"/>
          <p:cNvPicPr preferRelativeResize="0"/>
          <p:nvPr/>
        </p:nvPicPr>
        <p:blipFill>
          <a:blip r:embed="rId4">
            <a:alphaModFix/>
          </a:blip>
          <a:stretch>
            <a:fillRect/>
          </a:stretch>
        </p:blipFill>
        <p:spPr>
          <a:xfrm>
            <a:off x="576220" y="2793837"/>
            <a:ext cx="3473549" cy="1623050"/>
          </a:xfrm>
          <a:prstGeom prst="rect">
            <a:avLst/>
          </a:prstGeom>
          <a:noFill/>
          <a:ln>
            <a:noFill/>
          </a:ln>
        </p:spPr>
      </p:pic>
      <p:sp>
        <p:nvSpPr>
          <p:cNvPr id="371" name="Shape 371"/>
          <p:cNvSpPr txBox="1"/>
          <p:nvPr/>
        </p:nvSpPr>
        <p:spPr>
          <a:xfrm>
            <a:off x="4766725" y="2630525"/>
            <a:ext cx="4153800" cy="1792500"/>
          </a:xfrm>
          <a:prstGeom prst="rect">
            <a:avLst/>
          </a:prstGeom>
          <a:noFill/>
          <a:ln>
            <a:noFill/>
          </a:ln>
        </p:spPr>
        <p:txBody>
          <a:bodyPr anchorCtr="0" anchor="t" bIns="91425" lIns="91425" rIns="91425" tIns="91425">
            <a:noAutofit/>
          </a:bodyPr>
          <a:lstStyle/>
          <a:p>
            <a:pPr lvl="0">
              <a:spcBef>
                <a:spcPts val="0"/>
              </a:spcBef>
              <a:buNone/>
            </a:pPr>
            <a:r>
              <a:rPr lang="en"/>
              <a:t>Ximea camera: 5.3 ㎛ / pix</a:t>
            </a:r>
          </a:p>
          <a:p>
            <a:pPr lvl="0">
              <a:spcBef>
                <a:spcPts val="0"/>
              </a:spcBef>
              <a:buNone/>
            </a:pPr>
            <a:r>
              <a:rPr lang="en"/>
              <a:t>Edmund Optic lens: 3.5 mm</a:t>
            </a:r>
          </a:p>
          <a:p>
            <a:pPr lvl="0">
              <a:spcBef>
                <a:spcPts val="0"/>
              </a:spcBef>
              <a:buNone/>
            </a:pPr>
            <a:r>
              <a:t/>
            </a:r>
            <a:endParaRPr/>
          </a:p>
          <a:p>
            <a:pPr lvl="0">
              <a:spcBef>
                <a:spcPts val="0"/>
              </a:spcBef>
              <a:buNone/>
            </a:pPr>
            <a:r>
              <a:rPr lang="en"/>
              <a:t>Focal length in pixel = 3.5 / (5.3x10</a:t>
            </a:r>
            <a:r>
              <a:rPr baseline="30000" lang="en"/>
              <a:t>-3</a:t>
            </a:r>
            <a:r>
              <a:rPr lang="en"/>
              <a:t>) = 660.37</a:t>
            </a:r>
          </a:p>
          <a:p>
            <a:pPr lvl="0">
              <a:spcBef>
                <a:spcPts val="0"/>
              </a:spcBef>
              <a:buNone/>
            </a:pPr>
            <a:r>
              <a:t/>
            </a:r>
            <a:endParaRPr/>
          </a:p>
          <a:p>
            <a:pPr lvl="0">
              <a:spcBef>
                <a:spcPts val="0"/>
              </a:spcBef>
              <a:buNone/>
            </a:pPr>
            <a:r>
              <a:rPr lang="en">
                <a:solidFill>
                  <a:srgbClr val="FF0000"/>
                </a:solidFill>
              </a:rPr>
              <a:t>Question: What is the problem with this sort of calibration ?</a:t>
            </a: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5" name="Shape 375"/>
        <p:cNvGrpSpPr/>
        <p:nvPr/>
      </p:nvGrpSpPr>
      <p:grpSpPr>
        <a:xfrm>
          <a:off x="0" y="0"/>
          <a:ext cx="0" cy="0"/>
          <a:chOff x="0" y="0"/>
          <a:chExt cx="0" cy="0"/>
        </a:xfrm>
      </p:grpSpPr>
      <p:cxnSp>
        <p:nvCxnSpPr>
          <p:cNvPr id="376" name="Shape 376"/>
          <p:cNvCxnSpPr/>
          <p:nvPr/>
        </p:nvCxnSpPr>
        <p:spPr>
          <a:xfrm>
            <a:off x="220325" y="364475"/>
            <a:ext cx="8634600" cy="0"/>
          </a:xfrm>
          <a:prstGeom prst="straightConnector1">
            <a:avLst/>
          </a:prstGeom>
          <a:noFill/>
          <a:ln cap="flat" cmpd="sng" w="9525">
            <a:solidFill>
              <a:srgbClr val="595959"/>
            </a:solidFill>
            <a:prstDash val="solid"/>
            <a:round/>
            <a:headEnd len="lg" w="lg" type="none"/>
            <a:tailEnd len="lg" w="lg" type="none"/>
          </a:ln>
        </p:spPr>
      </p:cxnSp>
      <p:cxnSp>
        <p:nvCxnSpPr>
          <p:cNvPr id="377" name="Shape 377"/>
          <p:cNvCxnSpPr/>
          <p:nvPr/>
        </p:nvCxnSpPr>
        <p:spPr>
          <a:xfrm>
            <a:off x="220325" y="4773025"/>
            <a:ext cx="8634600" cy="0"/>
          </a:xfrm>
          <a:prstGeom prst="straightConnector1">
            <a:avLst/>
          </a:prstGeom>
          <a:noFill/>
          <a:ln cap="flat" cmpd="sng" w="9525">
            <a:solidFill>
              <a:srgbClr val="595959"/>
            </a:solidFill>
            <a:prstDash val="solid"/>
            <a:round/>
            <a:headEnd len="lg" w="lg" type="none"/>
            <a:tailEnd len="lg" w="lg" type="none"/>
          </a:ln>
        </p:spPr>
      </p:cxnSp>
      <p:sp>
        <p:nvSpPr>
          <p:cNvPr id="378" name="Shape 378"/>
          <p:cNvSpPr txBox="1"/>
          <p:nvPr/>
        </p:nvSpPr>
        <p:spPr>
          <a:xfrm>
            <a:off x="220325" y="0"/>
            <a:ext cx="7337100" cy="316800"/>
          </a:xfrm>
          <a:prstGeom prst="rect">
            <a:avLst/>
          </a:prstGeom>
          <a:noFill/>
          <a:ln>
            <a:noFill/>
          </a:ln>
        </p:spPr>
        <p:txBody>
          <a:bodyPr anchorCtr="0" anchor="t" bIns="91425" lIns="91425" rIns="91425" tIns="91425">
            <a:noAutofit/>
          </a:bodyPr>
          <a:lstStyle/>
          <a:p>
            <a:pPr lvl="0" rtl="0">
              <a:spcBef>
                <a:spcPts val="0"/>
              </a:spcBef>
              <a:buNone/>
            </a:pPr>
            <a:r>
              <a:rPr b="1" lang="en">
                <a:solidFill>
                  <a:srgbClr val="CC0000"/>
                </a:solidFill>
              </a:rPr>
              <a:t>Calibration Camera Extrinsics </a:t>
            </a:r>
            <a:r>
              <a:rPr lang="en">
                <a:solidFill>
                  <a:srgbClr val="CC0000"/>
                </a:solidFill>
              </a:rPr>
              <a:t>| </a:t>
            </a:r>
          </a:p>
        </p:txBody>
      </p:sp>
      <p:pic>
        <p:nvPicPr>
          <p:cNvPr id="379" name="Shape 379"/>
          <p:cNvPicPr preferRelativeResize="0"/>
          <p:nvPr/>
        </p:nvPicPr>
        <p:blipFill>
          <a:blip r:embed="rId3">
            <a:alphaModFix/>
          </a:blip>
          <a:stretch>
            <a:fillRect/>
          </a:stretch>
        </p:blipFill>
        <p:spPr>
          <a:xfrm>
            <a:off x="7781111" y="4807550"/>
            <a:ext cx="1362887" cy="335949"/>
          </a:xfrm>
          <a:prstGeom prst="rect">
            <a:avLst/>
          </a:prstGeom>
          <a:noFill/>
          <a:ln>
            <a:noFill/>
          </a:ln>
        </p:spPr>
      </p:pic>
      <p:sp>
        <p:nvSpPr>
          <p:cNvPr id="380" name="Shape 380"/>
          <p:cNvSpPr txBox="1"/>
          <p:nvPr/>
        </p:nvSpPr>
        <p:spPr>
          <a:xfrm>
            <a:off x="254875" y="4773025"/>
            <a:ext cx="4930200" cy="316800"/>
          </a:xfrm>
          <a:prstGeom prst="rect">
            <a:avLst/>
          </a:prstGeom>
          <a:noFill/>
          <a:ln>
            <a:noFill/>
          </a:ln>
        </p:spPr>
        <p:txBody>
          <a:bodyPr anchorCtr="0" anchor="t" bIns="91425" lIns="91425" rIns="91425" tIns="91425">
            <a:noAutofit/>
          </a:bodyPr>
          <a:lstStyle/>
          <a:p>
            <a:pPr lvl="0" rtl="0">
              <a:spcBef>
                <a:spcPts val="0"/>
              </a:spcBef>
              <a:buNone/>
            </a:pPr>
            <a:r>
              <a:rPr b="1" lang="en">
                <a:solidFill>
                  <a:srgbClr val="CC0000"/>
                </a:solidFill>
              </a:rPr>
              <a:t>Jason Rebello  </a:t>
            </a:r>
            <a:r>
              <a:rPr lang="en">
                <a:solidFill>
                  <a:srgbClr val="CC0000"/>
                </a:solidFill>
              </a:rPr>
              <a:t>| </a:t>
            </a:r>
            <a:r>
              <a:rPr b="1" lang="en">
                <a:solidFill>
                  <a:srgbClr val="CC0000"/>
                </a:solidFill>
              </a:rPr>
              <a:t> </a:t>
            </a:r>
            <a:r>
              <a:rPr lang="en">
                <a:solidFill>
                  <a:srgbClr val="CC0000"/>
                </a:solidFill>
              </a:rPr>
              <a:t>Waterloo Autonomous Vehicles Lab</a:t>
            </a:r>
          </a:p>
        </p:txBody>
      </p:sp>
      <p:sp>
        <p:nvSpPr>
          <p:cNvPr id="381" name="Shape 381"/>
          <p:cNvSpPr txBox="1"/>
          <p:nvPr/>
        </p:nvSpPr>
        <p:spPr>
          <a:xfrm>
            <a:off x="2101600" y="1846925"/>
            <a:ext cx="5670300" cy="1117800"/>
          </a:xfrm>
          <a:prstGeom prst="rect">
            <a:avLst/>
          </a:prstGeom>
          <a:noFill/>
          <a:ln>
            <a:noFill/>
          </a:ln>
        </p:spPr>
        <p:txBody>
          <a:bodyPr anchorCtr="0" anchor="t" bIns="91425" lIns="91425" rIns="91425" tIns="91425">
            <a:noAutofit/>
          </a:bodyPr>
          <a:lstStyle/>
          <a:p>
            <a:pPr lvl="0" rtl="0">
              <a:spcBef>
                <a:spcPts val="0"/>
              </a:spcBef>
              <a:buNone/>
            </a:pPr>
            <a:r>
              <a:rPr lang="en" sz="4800"/>
              <a:t>Camera Extrinsics</a:t>
            </a: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5" name="Shape 385"/>
        <p:cNvGrpSpPr/>
        <p:nvPr/>
      </p:nvGrpSpPr>
      <p:grpSpPr>
        <a:xfrm>
          <a:off x="0" y="0"/>
          <a:ext cx="0" cy="0"/>
          <a:chOff x="0" y="0"/>
          <a:chExt cx="0" cy="0"/>
        </a:xfrm>
      </p:grpSpPr>
      <p:cxnSp>
        <p:nvCxnSpPr>
          <p:cNvPr id="386" name="Shape 386"/>
          <p:cNvCxnSpPr/>
          <p:nvPr/>
        </p:nvCxnSpPr>
        <p:spPr>
          <a:xfrm>
            <a:off x="220325" y="364475"/>
            <a:ext cx="8634600" cy="0"/>
          </a:xfrm>
          <a:prstGeom prst="straightConnector1">
            <a:avLst/>
          </a:prstGeom>
          <a:noFill/>
          <a:ln cap="flat" cmpd="sng" w="9525">
            <a:solidFill>
              <a:srgbClr val="595959"/>
            </a:solidFill>
            <a:prstDash val="solid"/>
            <a:round/>
            <a:headEnd len="lg" w="lg" type="none"/>
            <a:tailEnd len="lg" w="lg" type="none"/>
          </a:ln>
        </p:spPr>
      </p:cxnSp>
      <p:cxnSp>
        <p:nvCxnSpPr>
          <p:cNvPr id="387" name="Shape 387"/>
          <p:cNvCxnSpPr/>
          <p:nvPr/>
        </p:nvCxnSpPr>
        <p:spPr>
          <a:xfrm>
            <a:off x="220325" y="4773025"/>
            <a:ext cx="8634600" cy="0"/>
          </a:xfrm>
          <a:prstGeom prst="straightConnector1">
            <a:avLst/>
          </a:prstGeom>
          <a:noFill/>
          <a:ln cap="flat" cmpd="sng" w="9525">
            <a:solidFill>
              <a:srgbClr val="595959"/>
            </a:solidFill>
            <a:prstDash val="solid"/>
            <a:round/>
            <a:headEnd len="lg" w="lg" type="none"/>
            <a:tailEnd len="lg" w="lg" type="none"/>
          </a:ln>
        </p:spPr>
      </p:cxnSp>
      <p:sp>
        <p:nvSpPr>
          <p:cNvPr id="388" name="Shape 388"/>
          <p:cNvSpPr txBox="1"/>
          <p:nvPr/>
        </p:nvSpPr>
        <p:spPr>
          <a:xfrm>
            <a:off x="220325" y="0"/>
            <a:ext cx="7337100" cy="316800"/>
          </a:xfrm>
          <a:prstGeom prst="rect">
            <a:avLst/>
          </a:prstGeom>
          <a:noFill/>
          <a:ln>
            <a:noFill/>
          </a:ln>
        </p:spPr>
        <p:txBody>
          <a:bodyPr anchorCtr="0" anchor="t" bIns="91425" lIns="91425" rIns="91425" tIns="91425">
            <a:noAutofit/>
          </a:bodyPr>
          <a:lstStyle/>
          <a:p>
            <a:pPr lvl="0" rtl="0">
              <a:spcBef>
                <a:spcPts val="0"/>
              </a:spcBef>
              <a:buNone/>
            </a:pPr>
            <a:r>
              <a:rPr b="1" lang="en">
                <a:solidFill>
                  <a:srgbClr val="CC0000"/>
                </a:solidFill>
              </a:rPr>
              <a:t>Extrinsic Calibration</a:t>
            </a:r>
            <a:r>
              <a:rPr b="1" lang="en">
                <a:solidFill>
                  <a:srgbClr val="CC0000"/>
                </a:solidFill>
              </a:rPr>
              <a:t> </a:t>
            </a:r>
            <a:r>
              <a:rPr lang="en">
                <a:solidFill>
                  <a:srgbClr val="CC0000"/>
                </a:solidFill>
              </a:rPr>
              <a:t>| </a:t>
            </a:r>
            <a:r>
              <a:rPr lang="en">
                <a:solidFill>
                  <a:srgbClr val="999999"/>
                </a:solidFill>
              </a:rPr>
              <a:t>Stereo Vision</a:t>
            </a:r>
          </a:p>
        </p:txBody>
      </p:sp>
      <p:pic>
        <p:nvPicPr>
          <p:cNvPr id="389" name="Shape 389"/>
          <p:cNvPicPr preferRelativeResize="0"/>
          <p:nvPr/>
        </p:nvPicPr>
        <p:blipFill>
          <a:blip r:embed="rId3">
            <a:alphaModFix/>
          </a:blip>
          <a:stretch>
            <a:fillRect/>
          </a:stretch>
        </p:blipFill>
        <p:spPr>
          <a:xfrm>
            <a:off x="7781111" y="4807550"/>
            <a:ext cx="1362887" cy="335949"/>
          </a:xfrm>
          <a:prstGeom prst="rect">
            <a:avLst/>
          </a:prstGeom>
          <a:noFill/>
          <a:ln>
            <a:noFill/>
          </a:ln>
        </p:spPr>
      </p:pic>
      <p:sp>
        <p:nvSpPr>
          <p:cNvPr id="390" name="Shape 390"/>
          <p:cNvSpPr txBox="1"/>
          <p:nvPr/>
        </p:nvSpPr>
        <p:spPr>
          <a:xfrm>
            <a:off x="254875" y="4773025"/>
            <a:ext cx="4930200" cy="316800"/>
          </a:xfrm>
          <a:prstGeom prst="rect">
            <a:avLst/>
          </a:prstGeom>
          <a:noFill/>
          <a:ln>
            <a:noFill/>
          </a:ln>
        </p:spPr>
        <p:txBody>
          <a:bodyPr anchorCtr="0" anchor="t" bIns="91425" lIns="91425" rIns="91425" tIns="91425">
            <a:noAutofit/>
          </a:bodyPr>
          <a:lstStyle/>
          <a:p>
            <a:pPr lvl="0" rtl="0">
              <a:spcBef>
                <a:spcPts val="0"/>
              </a:spcBef>
              <a:buNone/>
            </a:pPr>
            <a:r>
              <a:rPr b="1" lang="en">
                <a:solidFill>
                  <a:srgbClr val="CC0000"/>
                </a:solidFill>
              </a:rPr>
              <a:t>Jason Rebello  </a:t>
            </a:r>
            <a:r>
              <a:rPr lang="en">
                <a:solidFill>
                  <a:srgbClr val="CC0000"/>
                </a:solidFill>
              </a:rPr>
              <a:t>| </a:t>
            </a:r>
            <a:r>
              <a:rPr b="1" lang="en">
                <a:solidFill>
                  <a:srgbClr val="CC0000"/>
                </a:solidFill>
              </a:rPr>
              <a:t> </a:t>
            </a:r>
            <a:r>
              <a:rPr lang="en">
                <a:solidFill>
                  <a:srgbClr val="CC0000"/>
                </a:solidFill>
              </a:rPr>
              <a:t>Waterloo Autonomous Vehicles Lab</a:t>
            </a:r>
          </a:p>
        </p:txBody>
      </p:sp>
      <p:pic>
        <p:nvPicPr>
          <p:cNvPr id="391" name="Shape 391"/>
          <p:cNvPicPr preferRelativeResize="0"/>
          <p:nvPr/>
        </p:nvPicPr>
        <p:blipFill>
          <a:blip r:embed="rId4">
            <a:alphaModFix/>
          </a:blip>
          <a:stretch>
            <a:fillRect/>
          </a:stretch>
        </p:blipFill>
        <p:spPr>
          <a:xfrm>
            <a:off x="237450" y="499900"/>
            <a:ext cx="3991024" cy="2445449"/>
          </a:xfrm>
          <a:prstGeom prst="rect">
            <a:avLst/>
          </a:prstGeom>
          <a:noFill/>
          <a:ln>
            <a:noFill/>
          </a:ln>
        </p:spPr>
      </p:pic>
      <p:sp>
        <p:nvSpPr>
          <p:cNvPr id="392" name="Shape 392"/>
          <p:cNvSpPr/>
          <p:nvPr/>
        </p:nvSpPr>
        <p:spPr>
          <a:xfrm>
            <a:off x="1901129" y="728400"/>
            <a:ext cx="365700" cy="338700"/>
          </a:xfrm>
          <a:prstGeom prst="ellipse">
            <a:avLst/>
          </a:prstGeom>
          <a:noFill/>
          <a:ln cap="flat" cmpd="sng" w="28575">
            <a:solidFill>
              <a:srgbClr val="FF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
        <p:nvSpPr>
          <p:cNvPr id="393" name="Shape 393"/>
          <p:cNvSpPr/>
          <p:nvPr/>
        </p:nvSpPr>
        <p:spPr>
          <a:xfrm>
            <a:off x="2546129" y="1113245"/>
            <a:ext cx="365700" cy="338700"/>
          </a:xfrm>
          <a:prstGeom prst="ellipse">
            <a:avLst/>
          </a:prstGeom>
          <a:noFill/>
          <a:ln cap="flat" cmpd="sng" w="28575">
            <a:solidFill>
              <a:srgbClr val="FF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94" name="Shape 394"/>
          <p:cNvSpPr/>
          <p:nvPr/>
        </p:nvSpPr>
        <p:spPr>
          <a:xfrm>
            <a:off x="1994005" y="1338787"/>
            <a:ext cx="365700" cy="338700"/>
          </a:xfrm>
          <a:prstGeom prst="ellipse">
            <a:avLst/>
          </a:prstGeom>
          <a:noFill/>
          <a:ln cap="flat" cmpd="sng" w="28575">
            <a:solidFill>
              <a:srgbClr val="FF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95" name="Shape 395"/>
          <p:cNvSpPr/>
          <p:nvPr/>
        </p:nvSpPr>
        <p:spPr>
          <a:xfrm>
            <a:off x="1535535" y="1239068"/>
            <a:ext cx="365699" cy="338700"/>
          </a:xfrm>
          <a:prstGeom prst="ellipse">
            <a:avLst/>
          </a:prstGeom>
          <a:noFill/>
          <a:ln cap="flat" cmpd="sng" w="28575">
            <a:solidFill>
              <a:srgbClr val="FF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96" name="Shape 396"/>
          <p:cNvSpPr/>
          <p:nvPr/>
        </p:nvSpPr>
        <p:spPr>
          <a:xfrm>
            <a:off x="1377195" y="933588"/>
            <a:ext cx="365700" cy="338700"/>
          </a:xfrm>
          <a:prstGeom prst="ellipse">
            <a:avLst/>
          </a:prstGeom>
          <a:noFill/>
          <a:ln cap="flat" cmpd="sng" w="28575">
            <a:solidFill>
              <a:srgbClr val="FF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cxnSp>
        <p:nvCxnSpPr>
          <p:cNvPr id="397" name="Shape 397"/>
          <p:cNvCxnSpPr>
            <a:stCxn id="392" idx="5"/>
            <a:endCxn id="393" idx="1"/>
          </p:cNvCxnSpPr>
          <p:nvPr/>
        </p:nvCxnSpPr>
        <p:spPr>
          <a:xfrm flipH="1" rot="-5400000">
            <a:off x="2333873" y="896898"/>
            <a:ext cx="145200" cy="386400"/>
          </a:xfrm>
          <a:prstGeom prst="curvedConnector3">
            <a:avLst>
              <a:gd fmla="val 49978" name="adj1"/>
            </a:avLst>
          </a:prstGeom>
          <a:noFill/>
          <a:ln cap="flat" cmpd="sng" w="28575">
            <a:solidFill>
              <a:srgbClr val="000000"/>
            </a:solidFill>
            <a:prstDash val="solid"/>
            <a:round/>
            <a:headEnd len="lg" w="lg" type="none"/>
            <a:tailEnd len="lg" w="lg" type="triangle"/>
          </a:ln>
        </p:spPr>
      </p:cxnSp>
      <p:cxnSp>
        <p:nvCxnSpPr>
          <p:cNvPr id="398" name="Shape 398"/>
          <p:cNvCxnSpPr>
            <a:stCxn id="393" idx="3"/>
            <a:endCxn id="394" idx="6"/>
          </p:cNvCxnSpPr>
          <p:nvPr/>
        </p:nvCxnSpPr>
        <p:spPr>
          <a:xfrm rot="5400000">
            <a:off x="2426734" y="1335293"/>
            <a:ext cx="105900" cy="240000"/>
          </a:xfrm>
          <a:prstGeom prst="curvedConnector2">
            <a:avLst/>
          </a:prstGeom>
          <a:noFill/>
          <a:ln cap="flat" cmpd="sng" w="28575">
            <a:solidFill>
              <a:srgbClr val="000000"/>
            </a:solidFill>
            <a:prstDash val="solid"/>
            <a:round/>
            <a:headEnd len="lg" w="lg" type="none"/>
            <a:tailEnd len="lg" w="lg" type="triangle"/>
          </a:ln>
        </p:spPr>
      </p:cxnSp>
      <p:cxnSp>
        <p:nvCxnSpPr>
          <p:cNvPr id="399" name="Shape 399"/>
          <p:cNvCxnSpPr>
            <a:stCxn id="394" idx="4"/>
            <a:endCxn id="395" idx="6"/>
          </p:cNvCxnSpPr>
          <p:nvPr/>
        </p:nvCxnSpPr>
        <p:spPr>
          <a:xfrm flipH="1" rot="5400000">
            <a:off x="1904455" y="1405087"/>
            <a:ext cx="269100" cy="275700"/>
          </a:xfrm>
          <a:prstGeom prst="curvedConnector4">
            <a:avLst>
              <a:gd fmla="val -65437" name="adj1"/>
              <a:gd fmla="val 83131" name="adj2"/>
            </a:avLst>
          </a:prstGeom>
          <a:noFill/>
          <a:ln cap="flat" cmpd="sng" w="28575">
            <a:solidFill>
              <a:srgbClr val="000000"/>
            </a:solidFill>
            <a:prstDash val="solid"/>
            <a:round/>
            <a:headEnd len="lg" w="lg" type="none"/>
            <a:tailEnd len="lg" w="lg" type="triangle"/>
          </a:ln>
        </p:spPr>
      </p:cxnSp>
      <p:cxnSp>
        <p:nvCxnSpPr>
          <p:cNvPr id="400" name="Shape 400"/>
          <p:cNvCxnSpPr>
            <a:stCxn id="395" idx="7"/>
          </p:cNvCxnSpPr>
          <p:nvPr/>
        </p:nvCxnSpPr>
        <p:spPr>
          <a:xfrm flipH="1" rot="5400000">
            <a:off x="1671130" y="1112119"/>
            <a:ext cx="248400" cy="104700"/>
          </a:xfrm>
          <a:prstGeom prst="curvedConnector3">
            <a:avLst>
              <a:gd fmla="val 59977" name="adj1"/>
            </a:avLst>
          </a:prstGeom>
          <a:noFill/>
          <a:ln cap="flat" cmpd="sng" w="28575">
            <a:solidFill>
              <a:srgbClr val="000000"/>
            </a:solidFill>
            <a:prstDash val="solid"/>
            <a:round/>
            <a:headEnd len="lg" w="lg" type="none"/>
            <a:tailEnd len="lg" w="lg" type="triangle"/>
          </a:ln>
        </p:spPr>
      </p:cxnSp>
      <p:cxnSp>
        <p:nvCxnSpPr>
          <p:cNvPr id="401" name="Shape 401"/>
          <p:cNvCxnSpPr>
            <a:stCxn id="396" idx="7"/>
            <a:endCxn id="392" idx="1"/>
          </p:cNvCxnSpPr>
          <p:nvPr/>
        </p:nvCxnSpPr>
        <p:spPr>
          <a:xfrm rot="-5400000">
            <a:off x="1719340" y="747989"/>
            <a:ext cx="205200" cy="265200"/>
          </a:xfrm>
          <a:prstGeom prst="curvedConnector3">
            <a:avLst>
              <a:gd fmla="val 209962" name="adj1"/>
            </a:avLst>
          </a:prstGeom>
          <a:noFill/>
          <a:ln cap="flat" cmpd="sng" w="28575">
            <a:solidFill>
              <a:srgbClr val="000000"/>
            </a:solidFill>
            <a:prstDash val="solid"/>
            <a:round/>
            <a:headEnd len="lg" w="lg" type="none"/>
            <a:tailEnd len="lg" w="lg" type="triangle"/>
          </a:ln>
        </p:spPr>
      </p:cxnSp>
      <p:pic>
        <p:nvPicPr>
          <p:cNvPr descr="stereo setup.jpg" id="402" name="Shape 402"/>
          <p:cNvPicPr preferRelativeResize="0"/>
          <p:nvPr/>
        </p:nvPicPr>
        <p:blipFill>
          <a:blip r:embed="rId5">
            <a:alphaModFix/>
          </a:blip>
          <a:stretch>
            <a:fillRect/>
          </a:stretch>
        </p:blipFill>
        <p:spPr>
          <a:xfrm>
            <a:off x="4611225" y="2298000"/>
            <a:ext cx="4279475" cy="2256749"/>
          </a:xfrm>
          <a:prstGeom prst="rect">
            <a:avLst/>
          </a:prstGeom>
          <a:noFill/>
          <a:ln>
            <a:noFill/>
          </a:ln>
        </p:spPr>
      </p:pic>
      <p:sp>
        <p:nvSpPr>
          <p:cNvPr id="403" name="Shape 403"/>
          <p:cNvSpPr/>
          <p:nvPr/>
        </p:nvSpPr>
        <p:spPr>
          <a:xfrm>
            <a:off x="5049525" y="1627700"/>
            <a:ext cx="3643200" cy="765300"/>
          </a:xfrm>
          <a:prstGeom prst="curvedDownArrow">
            <a:avLst>
              <a:gd fmla="val 25000" name="adj1"/>
              <a:gd fmla="val 50000" name="adj2"/>
              <a:gd fmla="val 25000" name="adj3"/>
            </a:avLst>
          </a:prstGeom>
          <a:solidFill>
            <a:srgbClr val="FF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404" name="Shape 404"/>
          <p:cNvSpPr txBox="1"/>
          <p:nvPr/>
        </p:nvSpPr>
        <p:spPr>
          <a:xfrm>
            <a:off x="4660125" y="1099350"/>
            <a:ext cx="4032599" cy="416100"/>
          </a:xfrm>
          <a:prstGeom prst="rect">
            <a:avLst/>
          </a:prstGeom>
          <a:noFill/>
          <a:ln>
            <a:noFill/>
          </a:ln>
        </p:spPr>
        <p:txBody>
          <a:bodyPr anchorCtr="0" anchor="t" bIns="91425" lIns="91425" rIns="91425" tIns="91425">
            <a:noAutofit/>
          </a:bodyPr>
          <a:lstStyle/>
          <a:p>
            <a:pPr lvl="0">
              <a:spcBef>
                <a:spcPts val="0"/>
              </a:spcBef>
              <a:buNone/>
            </a:pPr>
            <a:r>
              <a:rPr lang="en" sz="2400"/>
              <a:t>Rotation and Translation</a:t>
            </a: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8" name="Shape 408"/>
        <p:cNvGrpSpPr/>
        <p:nvPr/>
      </p:nvGrpSpPr>
      <p:grpSpPr>
        <a:xfrm>
          <a:off x="0" y="0"/>
          <a:ext cx="0" cy="0"/>
          <a:chOff x="0" y="0"/>
          <a:chExt cx="0" cy="0"/>
        </a:xfrm>
      </p:grpSpPr>
      <p:cxnSp>
        <p:nvCxnSpPr>
          <p:cNvPr id="409" name="Shape 409"/>
          <p:cNvCxnSpPr/>
          <p:nvPr/>
        </p:nvCxnSpPr>
        <p:spPr>
          <a:xfrm>
            <a:off x="220325" y="364475"/>
            <a:ext cx="8634600" cy="0"/>
          </a:xfrm>
          <a:prstGeom prst="straightConnector1">
            <a:avLst/>
          </a:prstGeom>
          <a:noFill/>
          <a:ln cap="flat" cmpd="sng" w="9525">
            <a:solidFill>
              <a:srgbClr val="595959"/>
            </a:solidFill>
            <a:prstDash val="solid"/>
            <a:round/>
            <a:headEnd len="lg" w="lg" type="none"/>
            <a:tailEnd len="lg" w="lg" type="none"/>
          </a:ln>
        </p:spPr>
      </p:cxnSp>
      <p:cxnSp>
        <p:nvCxnSpPr>
          <p:cNvPr id="410" name="Shape 410"/>
          <p:cNvCxnSpPr/>
          <p:nvPr/>
        </p:nvCxnSpPr>
        <p:spPr>
          <a:xfrm>
            <a:off x="220325" y="4773025"/>
            <a:ext cx="8634600" cy="0"/>
          </a:xfrm>
          <a:prstGeom prst="straightConnector1">
            <a:avLst/>
          </a:prstGeom>
          <a:noFill/>
          <a:ln cap="flat" cmpd="sng" w="9525">
            <a:solidFill>
              <a:srgbClr val="595959"/>
            </a:solidFill>
            <a:prstDash val="solid"/>
            <a:round/>
            <a:headEnd len="lg" w="lg" type="none"/>
            <a:tailEnd len="lg" w="lg" type="none"/>
          </a:ln>
        </p:spPr>
      </p:cxnSp>
      <p:sp>
        <p:nvSpPr>
          <p:cNvPr id="411" name="Shape 411"/>
          <p:cNvSpPr txBox="1"/>
          <p:nvPr/>
        </p:nvSpPr>
        <p:spPr>
          <a:xfrm>
            <a:off x="220325" y="0"/>
            <a:ext cx="7337100" cy="316800"/>
          </a:xfrm>
          <a:prstGeom prst="rect">
            <a:avLst/>
          </a:prstGeom>
          <a:noFill/>
          <a:ln>
            <a:noFill/>
          </a:ln>
        </p:spPr>
        <p:txBody>
          <a:bodyPr anchorCtr="0" anchor="t" bIns="91425" lIns="91425" rIns="91425" tIns="91425">
            <a:noAutofit/>
          </a:bodyPr>
          <a:lstStyle/>
          <a:p>
            <a:pPr lvl="0" rtl="0">
              <a:spcBef>
                <a:spcPts val="0"/>
              </a:spcBef>
              <a:buNone/>
            </a:pPr>
            <a:r>
              <a:rPr b="1" lang="en">
                <a:solidFill>
                  <a:srgbClr val="CC0000"/>
                </a:solidFill>
              </a:rPr>
              <a:t>Advantages of Stereo Vision</a:t>
            </a:r>
            <a:r>
              <a:rPr b="1" lang="en">
                <a:solidFill>
                  <a:srgbClr val="CC0000"/>
                </a:solidFill>
              </a:rPr>
              <a:t> </a:t>
            </a:r>
            <a:r>
              <a:rPr lang="en">
                <a:solidFill>
                  <a:srgbClr val="CC0000"/>
                </a:solidFill>
              </a:rPr>
              <a:t>| </a:t>
            </a:r>
          </a:p>
        </p:txBody>
      </p:sp>
      <p:pic>
        <p:nvPicPr>
          <p:cNvPr id="412" name="Shape 412"/>
          <p:cNvPicPr preferRelativeResize="0"/>
          <p:nvPr/>
        </p:nvPicPr>
        <p:blipFill>
          <a:blip r:embed="rId3">
            <a:alphaModFix/>
          </a:blip>
          <a:stretch>
            <a:fillRect/>
          </a:stretch>
        </p:blipFill>
        <p:spPr>
          <a:xfrm>
            <a:off x="7781111" y="4807550"/>
            <a:ext cx="1362887" cy="335949"/>
          </a:xfrm>
          <a:prstGeom prst="rect">
            <a:avLst/>
          </a:prstGeom>
          <a:noFill/>
          <a:ln>
            <a:noFill/>
          </a:ln>
        </p:spPr>
      </p:pic>
      <p:sp>
        <p:nvSpPr>
          <p:cNvPr id="413" name="Shape 413"/>
          <p:cNvSpPr txBox="1"/>
          <p:nvPr/>
        </p:nvSpPr>
        <p:spPr>
          <a:xfrm>
            <a:off x="254875" y="4773025"/>
            <a:ext cx="4930200" cy="316800"/>
          </a:xfrm>
          <a:prstGeom prst="rect">
            <a:avLst/>
          </a:prstGeom>
          <a:noFill/>
          <a:ln>
            <a:noFill/>
          </a:ln>
        </p:spPr>
        <p:txBody>
          <a:bodyPr anchorCtr="0" anchor="t" bIns="91425" lIns="91425" rIns="91425" tIns="91425">
            <a:noAutofit/>
          </a:bodyPr>
          <a:lstStyle/>
          <a:p>
            <a:pPr lvl="0" rtl="0">
              <a:spcBef>
                <a:spcPts val="0"/>
              </a:spcBef>
              <a:buNone/>
            </a:pPr>
            <a:r>
              <a:rPr b="1" lang="en">
                <a:solidFill>
                  <a:srgbClr val="CC0000"/>
                </a:solidFill>
              </a:rPr>
              <a:t>Jason Rebello  </a:t>
            </a:r>
            <a:r>
              <a:rPr lang="en">
                <a:solidFill>
                  <a:srgbClr val="CC0000"/>
                </a:solidFill>
              </a:rPr>
              <a:t>| </a:t>
            </a:r>
            <a:r>
              <a:rPr b="1" lang="en">
                <a:solidFill>
                  <a:srgbClr val="CC0000"/>
                </a:solidFill>
              </a:rPr>
              <a:t> </a:t>
            </a:r>
            <a:r>
              <a:rPr lang="en">
                <a:solidFill>
                  <a:srgbClr val="CC0000"/>
                </a:solidFill>
              </a:rPr>
              <a:t>Waterloo Autonomous Vehicles Lab</a:t>
            </a:r>
          </a:p>
        </p:txBody>
      </p:sp>
      <p:pic>
        <p:nvPicPr>
          <p:cNvPr descr="stereo vision depth.jpg" id="414" name="Shape 414"/>
          <p:cNvPicPr preferRelativeResize="0"/>
          <p:nvPr/>
        </p:nvPicPr>
        <p:blipFill>
          <a:blip r:embed="rId4">
            <a:alphaModFix/>
          </a:blip>
          <a:stretch>
            <a:fillRect/>
          </a:stretch>
        </p:blipFill>
        <p:spPr>
          <a:xfrm>
            <a:off x="152400" y="469200"/>
            <a:ext cx="3900668" cy="4151425"/>
          </a:xfrm>
          <a:prstGeom prst="rect">
            <a:avLst/>
          </a:prstGeom>
          <a:noFill/>
          <a:ln>
            <a:noFill/>
          </a:ln>
        </p:spPr>
      </p:pic>
      <p:pic>
        <p:nvPicPr>
          <p:cNvPr descr="epipolar line search.png" id="415" name="Shape 415"/>
          <p:cNvPicPr preferRelativeResize="0"/>
          <p:nvPr/>
        </p:nvPicPr>
        <p:blipFill>
          <a:blip r:embed="rId5">
            <a:alphaModFix/>
          </a:blip>
          <a:stretch>
            <a:fillRect/>
          </a:stretch>
        </p:blipFill>
        <p:spPr>
          <a:xfrm>
            <a:off x="4793253" y="469200"/>
            <a:ext cx="3502725" cy="2339824"/>
          </a:xfrm>
          <a:prstGeom prst="rect">
            <a:avLst/>
          </a:prstGeom>
          <a:noFill/>
          <a:ln>
            <a:noFill/>
          </a:ln>
        </p:spPr>
      </p:pic>
      <p:sp>
        <p:nvSpPr>
          <p:cNvPr id="416" name="Shape 416"/>
          <p:cNvSpPr txBox="1"/>
          <p:nvPr/>
        </p:nvSpPr>
        <p:spPr>
          <a:xfrm>
            <a:off x="4656200" y="3027937"/>
            <a:ext cx="3850500" cy="1592700"/>
          </a:xfrm>
          <a:prstGeom prst="rect">
            <a:avLst/>
          </a:prstGeom>
          <a:noFill/>
          <a:ln>
            <a:noFill/>
          </a:ln>
        </p:spPr>
        <p:txBody>
          <a:bodyPr anchorCtr="0" anchor="t" bIns="91425" lIns="91425" rIns="91425" tIns="91425">
            <a:noAutofit/>
          </a:bodyPr>
          <a:lstStyle/>
          <a:p>
            <a:pPr lvl="0">
              <a:spcBef>
                <a:spcPts val="0"/>
              </a:spcBef>
              <a:buNone/>
            </a:pPr>
            <a:r>
              <a:rPr lang="en"/>
              <a:t>Stereo Vision:</a:t>
            </a:r>
          </a:p>
          <a:p>
            <a:pPr lvl="0">
              <a:spcBef>
                <a:spcPts val="0"/>
              </a:spcBef>
              <a:buNone/>
            </a:pPr>
            <a:r>
              <a:t/>
            </a:r>
            <a:endParaRPr/>
          </a:p>
          <a:p>
            <a:pPr indent="-228600" lvl="0" marL="457200" rtl="0">
              <a:spcBef>
                <a:spcPts val="0"/>
              </a:spcBef>
              <a:buAutoNum type="arabicParenR"/>
            </a:pPr>
            <a:r>
              <a:rPr lang="en"/>
              <a:t>Recover Depth</a:t>
            </a:r>
          </a:p>
          <a:p>
            <a:pPr lvl="0" rtl="0">
              <a:spcBef>
                <a:spcPts val="0"/>
              </a:spcBef>
              <a:buNone/>
            </a:pPr>
            <a:r>
              <a:t/>
            </a:r>
            <a:endParaRPr/>
          </a:p>
          <a:p>
            <a:pPr indent="-228600" lvl="0" marL="457200">
              <a:spcBef>
                <a:spcPts val="0"/>
              </a:spcBef>
              <a:buAutoNum type="arabicParenR"/>
            </a:pPr>
            <a:r>
              <a:rPr lang="en"/>
              <a:t>Limit the search space in the second image for point correspondence </a:t>
            </a: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0" name="Shape 420"/>
        <p:cNvGrpSpPr/>
        <p:nvPr/>
      </p:nvGrpSpPr>
      <p:grpSpPr>
        <a:xfrm>
          <a:off x="0" y="0"/>
          <a:ext cx="0" cy="0"/>
          <a:chOff x="0" y="0"/>
          <a:chExt cx="0" cy="0"/>
        </a:xfrm>
      </p:grpSpPr>
      <p:cxnSp>
        <p:nvCxnSpPr>
          <p:cNvPr id="421" name="Shape 421"/>
          <p:cNvCxnSpPr/>
          <p:nvPr/>
        </p:nvCxnSpPr>
        <p:spPr>
          <a:xfrm>
            <a:off x="220325" y="364475"/>
            <a:ext cx="8634600" cy="0"/>
          </a:xfrm>
          <a:prstGeom prst="straightConnector1">
            <a:avLst/>
          </a:prstGeom>
          <a:noFill/>
          <a:ln cap="flat" cmpd="sng" w="9525">
            <a:solidFill>
              <a:srgbClr val="595959"/>
            </a:solidFill>
            <a:prstDash val="solid"/>
            <a:round/>
            <a:headEnd len="lg" w="lg" type="none"/>
            <a:tailEnd len="lg" w="lg" type="none"/>
          </a:ln>
        </p:spPr>
      </p:cxnSp>
      <p:cxnSp>
        <p:nvCxnSpPr>
          <p:cNvPr id="422" name="Shape 422"/>
          <p:cNvCxnSpPr/>
          <p:nvPr/>
        </p:nvCxnSpPr>
        <p:spPr>
          <a:xfrm>
            <a:off x="220325" y="4773025"/>
            <a:ext cx="8634600" cy="0"/>
          </a:xfrm>
          <a:prstGeom prst="straightConnector1">
            <a:avLst/>
          </a:prstGeom>
          <a:noFill/>
          <a:ln cap="flat" cmpd="sng" w="9525">
            <a:solidFill>
              <a:srgbClr val="595959"/>
            </a:solidFill>
            <a:prstDash val="solid"/>
            <a:round/>
            <a:headEnd len="lg" w="lg" type="none"/>
            <a:tailEnd len="lg" w="lg" type="none"/>
          </a:ln>
        </p:spPr>
      </p:cxnSp>
      <p:sp>
        <p:nvSpPr>
          <p:cNvPr id="423" name="Shape 423"/>
          <p:cNvSpPr txBox="1"/>
          <p:nvPr/>
        </p:nvSpPr>
        <p:spPr>
          <a:xfrm>
            <a:off x="220325" y="0"/>
            <a:ext cx="7337100" cy="316800"/>
          </a:xfrm>
          <a:prstGeom prst="rect">
            <a:avLst/>
          </a:prstGeom>
          <a:noFill/>
          <a:ln>
            <a:noFill/>
          </a:ln>
        </p:spPr>
        <p:txBody>
          <a:bodyPr anchorCtr="0" anchor="t" bIns="91425" lIns="91425" rIns="91425" tIns="91425">
            <a:noAutofit/>
          </a:bodyPr>
          <a:lstStyle/>
          <a:p>
            <a:pPr lvl="0" rtl="0">
              <a:spcBef>
                <a:spcPts val="0"/>
              </a:spcBef>
              <a:buNone/>
            </a:pPr>
            <a:r>
              <a:rPr b="1" lang="en">
                <a:solidFill>
                  <a:srgbClr val="CC0000"/>
                </a:solidFill>
              </a:rPr>
              <a:t>PnP Algorithm</a:t>
            </a:r>
            <a:r>
              <a:rPr b="1" lang="en">
                <a:solidFill>
                  <a:srgbClr val="CC0000"/>
                </a:solidFill>
              </a:rPr>
              <a:t> </a:t>
            </a:r>
            <a:r>
              <a:rPr lang="en">
                <a:solidFill>
                  <a:srgbClr val="CC0000"/>
                </a:solidFill>
              </a:rPr>
              <a:t>| </a:t>
            </a:r>
          </a:p>
        </p:txBody>
      </p:sp>
      <p:pic>
        <p:nvPicPr>
          <p:cNvPr id="424" name="Shape 424"/>
          <p:cNvPicPr preferRelativeResize="0"/>
          <p:nvPr/>
        </p:nvPicPr>
        <p:blipFill>
          <a:blip r:embed="rId3">
            <a:alphaModFix/>
          </a:blip>
          <a:stretch>
            <a:fillRect/>
          </a:stretch>
        </p:blipFill>
        <p:spPr>
          <a:xfrm>
            <a:off x="7781111" y="4807550"/>
            <a:ext cx="1362887" cy="335949"/>
          </a:xfrm>
          <a:prstGeom prst="rect">
            <a:avLst/>
          </a:prstGeom>
          <a:noFill/>
          <a:ln>
            <a:noFill/>
          </a:ln>
        </p:spPr>
      </p:pic>
      <p:sp>
        <p:nvSpPr>
          <p:cNvPr id="425" name="Shape 425"/>
          <p:cNvSpPr txBox="1"/>
          <p:nvPr/>
        </p:nvSpPr>
        <p:spPr>
          <a:xfrm>
            <a:off x="254875" y="4773025"/>
            <a:ext cx="4930200" cy="316800"/>
          </a:xfrm>
          <a:prstGeom prst="rect">
            <a:avLst/>
          </a:prstGeom>
          <a:noFill/>
          <a:ln>
            <a:noFill/>
          </a:ln>
        </p:spPr>
        <p:txBody>
          <a:bodyPr anchorCtr="0" anchor="t" bIns="91425" lIns="91425" rIns="91425" tIns="91425">
            <a:noAutofit/>
          </a:bodyPr>
          <a:lstStyle/>
          <a:p>
            <a:pPr lvl="0" rtl="0">
              <a:spcBef>
                <a:spcPts val="0"/>
              </a:spcBef>
              <a:buNone/>
            </a:pPr>
            <a:r>
              <a:rPr b="1" lang="en">
                <a:solidFill>
                  <a:srgbClr val="CC0000"/>
                </a:solidFill>
              </a:rPr>
              <a:t>Jason Rebello  </a:t>
            </a:r>
            <a:r>
              <a:rPr lang="en">
                <a:solidFill>
                  <a:srgbClr val="CC0000"/>
                </a:solidFill>
              </a:rPr>
              <a:t>| </a:t>
            </a:r>
            <a:r>
              <a:rPr b="1" lang="en">
                <a:solidFill>
                  <a:srgbClr val="CC0000"/>
                </a:solidFill>
              </a:rPr>
              <a:t> </a:t>
            </a:r>
            <a:r>
              <a:rPr lang="en">
                <a:solidFill>
                  <a:srgbClr val="CC0000"/>
                </a:solidFill>
              </a:rPr>
              <a:t>Waterloo Autonomous Vehicles Lab</a:t>
            </a:r>
          </a:p>
        </p:txBody>
      </p:sp>
      <p:pic>
        <p:nvPicPr>
          <p:cNvPr descr="pnp.jpg" id="426" name="Shape 426"/>
          <p:cNvPicPr preferRelativeResize="0"/>
          <p:nvPr/>
        </p:nvPicPr>
        <p:blipFill>
          <a:blip r:embed="rId4">
            <a:alphaModFix/>
          </a:blip>
          <a:stretch>
            <a:fillRect/>
          </a:stretch>
        </p:blipFill>
        <p:spPr>
          <a:xfrm>
            <a:off x="3447725" y="697800"/>
            <a:ext cx="5391475" cy="3774025"/>
          </a:xfrm>
          <a:prstGeom prst="rect">
            <a:avLst/>
          </a:prstGeom>
          <a:noFill/>
          <a:ln>
            <a:noFill/>
          </a:ln>
        </p:spPr>
      </p:pic>
      <p:sp>
        <p:nvSpPr>
          <p:cNvPr id="427" name="Shape 427"/>
          <p:cNvSpPr txBox="1"/>
          <p:nvPr/>
        </p:nvSpPr>
        <p:spPr>
          <a:xfrm>
            <a:off x="316575" y="538375"/>
            <a:ext cx="2865900" cy="4046400"/>
          </a:xfrm>
          <a:prstGeom prst="rect">
            <a:avLst/>
          </a:prstGeom>
          <a:noFill/>
          <a:ln>
            <a:noFill/>
          </a:ln>
        </p:spPr>
        <p:txBody>
          <a:bodyPr anchorCtr="0" anchor="t" bIns="91425" lIns="91425" rIns="91425" tIns="91425">
            <a:noAutofit/>
          </a:bodyPr>
          <a:lstStyle/>
          <a:p>
            <a:pPr lvl="0">
              <a:spcBef>
                <a:spcPts val="0"/>
              </a:spcBef>
              <a:buNone/>
            </a:pPr>
            <a:r>
              <a:rPr lang="en"/>
              <a:t>Given:</a:t>
            </a:r>
          </a:p>
          <a:p>
            <a:pPr lvl="0">
              <a:spcBef>
                <a:spcPts val="0"/>
              </a:spcBef>
              <a:buNone/>
            </a:pPr>
            <a:r>
              <a:t/>
            </a:r>
            <a:endParaRPr/>
          </a:p>
          <a:p>
            <a:pPr indent="-228600" lvl="0" marL="457200" rtl="0">
              <a:spcBef>
                <a:spcPts val="0"/>
              </a:spcBef>
              <a:buAutoNum type="arabicParenR"/>
            </a:pPr>
            <a:r>
              <a:rPr lang="en"/>
              <a:t>Known 3D points in world frame  ( Checkerboard Points)</a:t>
            </a:r>
          </a:p>
          <a:p>
            <a:pPr lvl="0" rtl="0">
              <a:spcBef>
                <a:spcPts val="0"/>
              </a:spcBef>
              <a:buNone/>
            </a:pPr>
            <a:r>
              <a:t/>
            </a:r>
            <a:endParaRPr/>
          </a:p>
          <a:p>
            <a:pPr indent="-228600" lvl="0" marL="457200" rtl="0">
              <a:spcBef>
                <a:spcPts val="0"/>
              </a:spcBef>
              <a:buAutoNum type="arabicParenR"/>
            </a:pPr>
            <a:r>
              <a:rPr lang="en">
                <a:solidFill>
                  <a:schemeClr val="dk1"/>
                </a:solidFill>
              </a:rPr>
              <a:t>Pixel Locations on image plane</a:t>
            </a:r>
          </a:p>
          <a:p>
            <a:pPr lvl="0" rtl="0">
              <a:spcBef>
                <a:spcPts val="0"/>
              </a:spcBef>
              <a:buNone/>
            </a:pPr>
            <a:r>
              <a:t/>
            </a:r>
            <a:endParaRPr>
              <a:solidFill>
                <a:schemeClr val="dk1"/>
              </a:solidFill>
            </a:endParaRPr>
          </a:p>
          <a:p>
            <a:pPr indent="-228600" lvl="0" marL="457200" rtl="0">
              <a:spcBef>
                <a:spcPts val="0"/>
              </a:spcBef>
              <a:buAutoNum type="arabicParenR"/>
            </a:pPr>
            <a:r>
              <a:rPr lang="en">
                <a:solidFill>
                  <a:schemeClr val="dk1"/>
                </a:solidFill>
              </a:rPr>
              <a:t>Intrinsic parameters of Camera</a:t>
            </a:r>
          </a:p>
          <a:p>
            <a:pPr lvl="0">
              <a:spcBef>
                <a:spcPts val="0"/>
              </a:spcBef>
              <a:buNone/>
            </a:pPr>
            <a:r>
              <a:t/>
            </a:r>
            <a:endParaRPr/>
          </a:p>
          <a:p>
            <a:pPr lvl="0">
              <a:spcBef>
                <a:spcPts val="0"/>
              </a:spcBef>
              <a:buNone/>
            </a:pPr>
            <a:r>
              <a:t/>
            </a:r>
            <a:endParaRPr/>
          </a:p>
          <a:p>
            <a:pPr lvl="0">
              <a:spcBef>
                <a:spcPts val="0"/>
              </a:spcBef>
              <a:buNone/>
            </a:pPr>
            <a:r>
              <a:rPr lang="en"/>
              <a:t>Estimate:</a:t>
            </a:r>
          </a:p>
          <a:p>
            <a:pPr lvl="0">
              <a:spcBef>
                <a:spcPts val="0"/>
              </a:spcBef>
              <a:buNone/>
            </a:pPr>
            <a:r>
              <a:t/>
            </a:r>
            <a:endParaRPr/>
          </a:p>
          <a:p>
            <a:pPr lvl="0">
              <a:spcBef>
                <a:spcPts val="0"/>
              </a:spcBef>
              <a:buNone/>
            </a:pPr>
            <a:r>
              <a:rPr lang="en"/>
              <a:t>Transformation from world to camera </a:t>
            </a: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1" name="Shape 431"/>
        <p:cNvGrpSpPr/>
        <p:nvPr/>
      </p:nvGrpSpPr>
      <p:grpSpPr>
        <a:xfrm>
          <a:off x="0" y="0"/>
          <a:ext cx="0" cy="0"/>
          <a:chOff x="0" y="0"/>
          <a:chExt cx="0" cy="0"/>
        </a:xfrm>
      </p:grpSpPr>
      <p:cxnSp>
        <p:nvCxnSpPr>
          <p:cNvPr id="432" name="Shape 432"/>
          <p:cNvCxnSpPr/>
          <p:nvPr/>
        </p:nvCxnSpPr>
        <p:spPr>
          <a:xfrm>
            <a:off x="220325" y="364475"/>
            <a:ext cx="8634600" cy="0"/>
          </a:xfrm>
          <a:prstGeom prst="straightConnector1">
            <a:avLst/>
          </a:prstGeom>
          <a:noFill/>
          <a:ln cap="flat" cmpd="sng" w="9525">
            <a:solidFill>
              <a:srgbClr val="595959"/>
            </a:solidFill>
            <a:prstDash val="solid"/>
            <a:round/>
            <a:headEnd len="lg" w="lg" type="none"/>
            <a:tailEnd len="lg" w="lg" type="none"/>
          </a:ln>
        </p:spPr>
      </p:cxnSp>
      <p:cxnSp>
        <p:nvCxnSpPr>
          <p:cNvPr id="433" name="Shape 433"/>
          <p:cNvCxnSpPr/>
          <p:nvPr/>
        </p:nvCxnSpPr>
        <p:spPr>
          <a:xfrm>
            <a:off x="220325" y="4773025"/>
            <a:ext cx="8634600" cy="0"/>
          </a:xfrm>
          <a:prstGeom prst="straightConnector1">
            <a:avLst/>
          </a:prstGeom>
          <a:noFill/>
          <a:ln cap="flat" cmpd="sng" w="9525">
            <a:solidFill>
              <a:srgbClr val="595959"/>
            </a:solidFill>
            <a:prstDash val="solid"/>
            <a:round/>
            <a:headEnd len="lg" w="lg" type="none"/>
            <a:tailEnd len="lg" w="lg" type="none"/>
          </a:ln>
        </p:spPr>
      </p:cxnSp>
      <p:sp>
        <p:nvSpPr>
          <p:cNvPr id="434" name="Shape 434"/>
          <p:cNvSpPr txBox="1"/>
          <p:nvPr/>
        </p:nvSpPr>
        <p:spPr>
          <a:xfrm>
            <a:off x="220325" y="0"/>
            <a:ext cx="7337100" cy="316800"/>
          </a:xfrm>
          <a:prstGeom prst="rect">
            <a:avLst/>
          </a:prstGeom>
          <a:noFill/>
          <a:ln>
            <a:noFill/>
          </a:ln>
        </p:spPr>
        <p:txBody>
          <a:bodyPr anchorCtr="0" anchor="t" bIns="91425" lIns="91425" rIns="91425" tIns="91425">
            <a:noAutofit/>
          </a:bodyPr>
          <a:lstStyle/>
          <a:p>
            <a:pPr lvl="0" rtl="0">
              <a:spcBef>
                <a:spcPts val="0"/>
              </a:spcBef>
              <a:buNone/>
            </a:pPr>
            <a:r>
              <a:rPr b="1" lang="en">
                <a:solidFill>
                  <a:srgbClr val="CC0000"/>
                </a:solidFill>
              </a:rPr>
              <a:t>Extrinsic Calibration</a:t>
            </a:r>
            <a:r>
              <a:rPr b="1" lang="en">
                <a:solidFill>
                  <a:srgbClr val="CC0000"/>
                </a:solidFill>
              </a:rPr>
              <a:t> </a:t>
            </a:r>
            <a:r>
              <a:rPr lang="en">
                <a:solidFill>
                  <a:srgbClr val="CC0000"/>
                </a:solidFill>
              </a:rPr>
              <a:t>| </a:t>
            </a:r>
          </a:p>
        </p:txBody>
      </p:sp>
      <p:pic>
        <p:nvPicPr>
          <p:cNvPr id="435" name="Shape 435"/>
          <p:cNvPicPr preferRelativeResize="0"/>
          <p:nvPr/>
        </p:nvPicPr>
        <p:blipFill>
          <a:blip r:embed="rId3">
            <a:alphaModFix/>
          </a:blip>
          <a:stretch>
            <a:fillRect/>
          </a:stretch>
        </p:blipFill>
        <p:spPr>
          <a:xfrm>
            <a:off x="7781111" y="4807550"/>
            <a:ext cx="1362887" cy="335949"/>
          </a:xfrm>
          <a:prstGeom prst="rect">
            <a:avLst/>
          </a:prstGeom>
          <a:noFill/>
          <a:ln>
            <a:noFill/>
          </a:ln>
        </p:spPr>
      </p:pic>
      <p:sp>
        <p:nvSpPr>
          <p:cNvPr id="436" name="Shape 436"/>
          <p:cNvSpPr txBox="1"/>
          <p:nvPr/>
        </p:nvSpPr>
        <p:spPr>
          <a:xfrm>
            <a:off x="254875" y="4773025"/>
            <a:ext cx="4930200" cy="316800"/>
          </a:xfrm>
          <a:prstGeom prst="rect">
            <a:avLst/>
          </a:prstGeom>
          <a:noFill/>
          <a:ln>
            <a:noFill/>
          </a:ln>
        </p:spPr>
        <p:txBody>
          <a:bodyPr anchorCtr="0" anchor="t" bIns="91425" lIns="91425" rIns="91425" tIns="91425">
            <a:noAutofit/>
          </a:bodyPr>
          <a:lstStyle/>
          <a:p>
            <a:pPr lvl="0" rtl="0">
              <a:spcBef>
                <a:spcPts val="0"/>
              </a:spcBef>
              <a:buNone/>
            </a:pPr>
            <a:r>
              <a:rPr b="1" lang="en">
                <a:solidFill>
                  <a:srgbClr val="CC0000"/>
                </a:solidFill>
              </a:rPr>
              <a:t>Jason Rebello  </a:t>
            </a:r>
            <a:r>
              <a:rPr lang="en">
                <a:solidFill>
                  <a:srgbClr val="CC0000"/>
                </a:solidFill>
              </a:rPr>
              <a:t>| </a:t>
            </a:r>
            <a:r>
              <a:rPr b="1" lang="en">
                <a:solidFill>
                  <a:srgbClr val="CC0000"/>
                </a:solidFill>
              </a:rPr>
              <a:t> </a:t>
            </a:r>
            <a:r>
              <a:rPr lang="en">
                <a:solidFill>
                  <a:srgbClr val="CC0000"/>
                </a:solidFill>
              </a:rPr>
              <a:t>Waterloo Autonomous Vehicles Lab</a:t>
            </a:r>
          </a:p>
        </p:txBody>
      </p:sp>
      <p:pic>
        <p:nvPicPr>
          <p:cNvPr descr="iros2016calib.png" id="437" name="Shape 437"/>
          <p:cNvPicPr preferRelativeResize="0"/>
          <p:nvPr/>
        </p:nvPicPr>
        <p:blipFill>
          <a:blip r:embed="rId4">
            <a:alphaModFix/>
          </a:blip>
          <a:stretch>
            <a:fillRect/>
          </a:stretch>
        </p:blipFill>
        <p:spPr>
          <a:xfrm>
            <a:off x="5400250" y="412150"/>
            <a:ext cx="2834150" cy="2295350"/>
          </a:xfrm>
          <a:prstGeom prst="rect">
            <a:avLst/>
          </a:prstGeom>
          <a:noFill/>
          <a:ln>
            <a:noFill/>
          </a:ln>
        </p:spPr>
      </p:pic>
      <p:sp>
        <p:nvSpPr>
          <p:cNvPr id="438" name="Shape 438"/>
          <p:cNvSpPr txBox="1"/>
          <p:nvPr/>
        </p:nvSpPr>
        <p:spPr>
          <a:xfrm>
            <a:off x="167175" y="469200"/>
            <a:ext cx="4739100" cy="4194900"/>
          </a:xfrm>
          <a:prstGeom prst="rect">
            <a:avLst/>
          </a:prstGeom>
          <a:noFill/>
          <a:ln>
            <a:noFill/>
          </a:ln>
        </p:spPr>
        <p:txBody>
          <a:bodyPr anchorCtr="0" anchor="t" bIns="91425" lIns="91425" rIns="91425" tIns="91425">
            <a:noAutofit/>
          </a:bodyPr>
          <a:lstStyle/>
          <a:p>
            <a:pPr indent="-228600" lvl="0" marL="457200" rtl="0">
              <a:spcBef>
                <a:spcPts val="0"/>
              </a:spcBef>
              <a:buAutoNum type="arabicParenR"/>
            </a:pPr>
            <a:r>
              <a:rPr lang="en"/>
              <a:t>Given 3D points in world frame </a:t>
            </a:r>
            <a:r>
              <a:rPr lang="en">
                <a:solidFill>
                  <a:srgbClr val="FF0000"/>
                </a:solidFill>
              </a:rPr>
              <a:t>P</a:t>
            </a:r>
            <a:r>
              <a:rPr baseline="30000" lang="en">
                <a:solidFill>
                  <a:srgbClr val="FF0000"/>
                </a:solidFill>
              </a:rPr>
              <a:t>w</a:t>
            </a:r>
            <a:r>
              <a:rPr lang="en"/>
              <a:t> and corresponding 2D pixel locations in both cameras </a:t>
            </a:r>
            <a:r>
              <a:rPr lang="en">
                <a:solidFill>
                  <a:srgbClr val="FF0000"/>
                </a:solidFill>
              </a:rPr>
              <a:t>z</a:t>
            </a:r>
            <a:r>
              <a:rPr baseline="-25000" lang="en">
                <a:solidFill>
                  <a:srgbClr val="FF0000"/>
                </a:solidFill>
              </a:rPr>
              <a:t>s </a:t>
            </a:r>
            <a:r>
              <a:rPr lang="en"/>
              <a:t> and </a:t>
            </a:r>
            <a:r>
              <a:rPr lang="en">
                <a:solidFill>
                  <a:srgbClr val="FF0000"/>
                </a:solidFill>
              </a:rPr>
              <a:t>z</a:t>
            </a:r>
            <a:r>
              <a:rPr baseline="-25000" lang="en">
                <a:solidFill>
                  <a:srgbClr val="FF0000"/>
                </a:solidFill>
              </a:rPr>
              <a:t>m</a:t>
            </a:r>
          </a:p>
          <a:p>
            <a:pPr lvl="0" rtl="0">
              <a:spcBef>
                <a:spcPts val="0"/>
              </a:spcBef>
              <a:buNone/>
            </a:pPr>
            <a:r>
              <a:t/>
            </a:r>
            <a:endParaRPr/>
          </a:p>
          <a:p>
            <a:pPr indent="-228600" lvl="0" marL="457200" rtl="0">
              <a:spcBef>
                <a:spcPts val="0"/>
              </a:spcBef>
              <a:buAutoNum type="arabicParenR"/>
            </a:pPr>
            <a:r>
              <a:rPr lang="en"/>
              <a:t>Estimate Transformations from world to both cameras using PnP algorithm </a:t>
            </a:r>
            <a:r>
              <a:rPr lang="en">
                <a:solidFill>
                  <a:srgbClr val="FF0000"/>
                </a:solidFill>
              </a:rPr>
              <a:t>T</a:t>
            </a:r>
            <a:r>
              <a:rPr baseline="30000" lang="en">
                <a:solidFill>
                  <a:srgbClr val="FF0000"/>
                </a:solidFill>
              </a:rPr>
              <a:t>s:w</a:t>
            </a:r>
            <a:r>
              <a:rPr lang="en"/>
              <a:t> and </a:t>
            </a:r>
            <a:r>
              <a:rPr lang="en">
                <a:solidFill>
                  <a:srgbClr val="FF0000"/>
                </a:solidFill>
              </a:rPr>
              <a:t>T</a:t>
            </a:r>
            <a:r>
              <a:rPr baseline="30000" lang="en">
                <a:solidFill>
                  <a:srgbClr val="FF0000"/>
                </a:solidFill>
              </a:rPr>
              <a:t>m</a:t>
            </a:r>
            <a:r>
              <a:rPr baseline="30000" lang="en">
                <a:solidFill>
                  <a:srgbClr val="FF0000"/>
                </a:solidFill>
              </a:rPr>
              <a:t>:w</a:t>
            </a:r>
          </a:p>
          <a:p>
            <a:pPr lvl="0" rtl="0">
              <a:spcBef>
                <a:spcPts val="0"/>
              </a:spcBef>
              <a:buNone/>
            </a:pPr>
            <a:r>
              <a:t/>
            </a:r>
            <a:endParaRPr/>
          </a:p>
          <a:p>
            <a:pPr indent="-228600" lvl="0" marL="457200" rtl="0">
              <a:spcBef>
                <a:spcPts val="0"/>
              </a:spcBef>
              <a:buAutoNum type="arabicParenR"/>
            </a:pPr>
            <a:r>
              <a:rPr lang="en"/>
              <a:t>Transform 3D points from world to </a:t>
            </a:r>
            <a:r>
              <a:rPr lang="en"/>
              <a:t>F</a:t>
            </a:r>
            <a:r>
              <a:rPr baseline="-25000" lang="en"/>
              <a:t>s</a:t>
            </a:r>
            <a:r>
              <a:rPr lang="en"/>
              <a:t> camera. </a:t>
            </a:r>
          </a:p>
          <a:p>
            <a:pPr indent="457200" lvl="0" rtl="0">
              <a:spcBef>
                <a:spcPts val="0"/>
              </a:spcBef>
              <a:buNone/>
            </a:pPr>
            <a:r>
              <a:rPr lang="en">
                <a:solidFill>
                  <a:srgbClr val="FF0000"/>
                </a:solidFill>
              </a:rPr>
              <a:t>P</a:t>
            </a:r>
            <a:r>
              <a:rPr baseline="30000" lang="en">
                <a:solidFill>
                  <a:srgbClr val="FF0000"/>
                </a:solidFill>
              </a:rPr>
              <a:t>s</a:t>
            </a:r>
            <a:r>
              <a:rPr lang="en"/>
              <a:t> = </a:t>
            </a:r>
            <a:r>
              <a:rPr lang="en">
                <a:solidFill>
                  <a:schemeClr val="dk1"/>
                </a:solidFill>
              </a:rPr>
              <a:t> T</a:t>
            </a:r>
            <a:r>
              <a:rPr baseline="30000" lang="en">
                <a:solidFill>
                  <a:schemeClr val="dk1"/>
                </a:solidFill>
              </a:rPr>
              <a:t>s:w</a:t>
            </a:r>
            <a:r>
              <a:rPr lang="en">
                <a:solidFill>
                  <a:schemeClr val="dk1"/>
                </a:solidFill>
              </a:rPr>
              <a:t> P</a:t>
            </a:r>
            <a:r>
              <a:rPr baseline="30000" lang="en">
                <a:solidFill>
                  <a:schemeClr val="dk1"/>
                </a:solidFill>
              </a:rPr>
              <a:t>w</a:t>
            </a:r>
          </a:p>
          <a:p>
            <a:pPr lvl="0" rtl="0">
              <a:spcBef>
                <a:spcPts val="0"/>
              </a:spcBef>
              <a:buNone/>
            </a:pPr>
            <a:r>
              <a:t/>
            </a:r>
            <a:endParaRPr/>
          </a:p>
          <a:p>
            <a:pPr indent="-228600" lvl="0" marL="457200" rtl="0">
              <a:spcBef>
                <a:spcPts val="0"/>
              </a:spcBef>
              <a:buAutoNum type="arabicParenR"/>
            </a:pPr>
            <a:r>
              <a:rPr lang="en"/>
              <a:t>Transform 3D points from camera F</a:t>
            </a:r>
            <a:r>
              <a:rPr baseline="-25000" lang="en"/>
              <a:t>s</a:t>
            </a:r>
            <a:r>
              <a:rPr lang="en"/>
              <a:t> to camera F</a:t>
            </a:r>
            <a:r>
              <a:rPr baseline="-25000" lang="en"/>
              <a:t>m</a:t>
            </a:r>
            <a:r>
              <a:rPr lang="en"/>
              <a:t> via Extrinsic transformation.</a:t>
            </a:r>
          </a:p>
          <a:p>
            <a:pPr lvl="0" rtl="0">
              <a:spcBef>
                <a:spcPts val="0"/>
              </a:spcBef>
              <a:buNone/>
            </a:pPr>
            <a:r>
              <a:rPr lang="en"/>
              <a:t>	</a:t>
            </a:r>
            <a:r>
              <a:rPr lang="en">
                <a:solidFill>
                  <a:srgbClr val="FF0000"/>
                </a:solidFill>
              </a:rPr>
              <a:t>P</a:t>
            </a:r>
            <a:r>
              <a:rPr baseline="30000" lang="en">
                <a:solidFill>
                  <a:srgbClr val="FF0000"/>
                </a:solidFill>
              </a:rPr>
              <a:t>m</a:t>
            </a:r>
            <a:r>
              <a:rPr lang="en"/>
              <a:t> = </a:t>
            </a:r>
            <a:r>
              <a:rPr lang="en">
                <a:solidFill>
                  <a:schemeClr val="dk1"/>
                </a:solidFill>
              </a:rPr>
              <a:t> </a:t>
            </a:r>
            <a:r>
              <a:rPr lang="en">
                <a:solidFill>
                  <a:srgbClr val="0000FF"/>
                </a:solidFill>
              </a:rPr>
              <a:t>T</a:t>
            </a:r>
            <a:r>
              <a:rPr baseline="30000" lang="en">
                <a:solidFill>
                  <a:srgbClr val="0000FF"/>
                </a:solidFill>
              </a:rPr>
              <a:t>m:s</a:t>
            </a:r>
            <a:r>
              <a:rPr lang="en">
                <a:solidFill>
                  <a:schemeClr val="dk1"/>
                </a:solidFill>
              </a:rPr>
              <a:t> P</a:t>
            </a:r>
            <a:r>
              <a:rPr baseline="30000" lang="en">
                <a:solidFill>
                  <a:schemeClr val="dk1"/>
                </a:solidFill>
              </a:rPr>
              <a:t>s</a:t>
            </a:r>
          </a:p>
          <a:p>
            <a:pPr lvl="0" rtl="0">
              <a:spcBef>
                <a:spcPts val="0"/>
              </a:spcBef>
              <a:buNone/>
            </a:pPr>
            <a:r>
              <a:t/>
            </a:r>
            <a:endParaRPr/>
          </a:p>
          <a:p>
            <a:pPr indent="-228600" lvl="0" marL="457200" rtl="0">
              <a:spcBef>
                <a:spcPts val="0"/>
              </a:spcBef>
              <a:buAutoNum type="arabicParenR"/>
            </a:pPr>
            <a:r>
              <a:rPr lang="en"/>
              <a:t>Project points onto F</a:t>
            </a:r>
            <a:r>
              <a:rPr baseline="-25000" lang="en"/>
              <a:t>m.</a:t>
            </a:r>
            <a:r>
              <a:rPr lang="en"/>
              <a:t> camera. </a:t>
            </a:r>
            <a:r>
              <a:rPr b="1" i="1" lang="en">
                <a:solidFill>
                  <a:srgbClr val="9900FF"/>
                </a:solidFill>
              </a:rPr>
              <a:t>z</a:t>
            </a:r>
            <a:r>
              <a:rPr b="1" baseline="30000" i="1" lang="en">
                <a:solidFill>
                  <a:srgbClr val="9900FF"/>
                </a:solidFill>
              </a:rPr>
              <a:t>’</a:t>
            </a:r>
            <a:r>
              <a:rPr b="1" baseline="-25000" i="1" lang="en">
                <a:solidFill>
                  <a:srgbClr val="9900FF"/>
                </a:solidFill>
              </a:rPr>
              <a:t>m</a:t>
            </a:r>
            <a:r>
              <a:rPr b="1" i="1" lang="en"/>
              <a:t> </a:t>
            </a:r>
            <a:r>
              <a:rPr lang="en"/>
              <a:t>= ⌅(P</a:t>
            </a:r>
            <a:r>
              <a:rPr baseline="30000" lang="en"/>
              <a:t>m</a:t>
            </a:r>
            <a:r>
              <a:rPr lang="en"/>
              <a:t>)</a:t>
            </a:r>
          </a:p>
          <a:p>
            <a:pPr lvl="0" rtl="0">
              <a:spcBef>
                <a:spcPts val="0"/>
              </a:spcBef>
              <a:buNone/>
            </a:pPr>
            <a:r>
              <a:t/>
            </a:r>
            <a:endParaRPr/>
          </a:p>
          <a:p>
            <a:pPr lvl="0" rtl="0">
              <a:spcBef>
                <a:spcPts val="0"/>
              </a:spcBef>
              <a:buNone/>
            </a:pPr>
            <a:r>
              <a:rPr lang="en"/>
              <a:t>Reprojection Error:</a:t>
            </a:r>
          </a:p>
          <a:p>
            <a:pPr lvl="0" rtl="0">
              <a:spcBef>
                <a:spcPts val="0"/>
              </a:spcBef>
              <a:buNone/>
            </a:pPr>
            <a:r>
              <a:t/>
            </a:r>
            <a:endParaRPr/>
          </a:p>
          <a:p>
            <a:pPr lvl="0" rtl="0">
              <a:spcBef>
                <a:spcPts val="0"/>
              </a:spcBef>
              <a:buNone/>
            </a:pPr>
            <a:r>
              <a:rPr lang="en"/>
              <a:t>∑</a:t>
            </a:r>
            <a:r>
              <a:rPr baseline="-25000" lang="en"/>
              <a:t>images</a:t>
            </a:r>
            <a:r>
              <a:rPr lang="en"/>
              <a:t> ∑</a:t>
            </a:r>
            <a:r>
              <a:rPr baseline="-25000" lang="en"/>
              <a:t>points</a:t>
            </a:r>
            <a:r>
              <a:rPr lang="en"/>
              <a:t> d( </a:t>
            </a:r>
            <a:r>
              <a:rPr b="1" i="1" lang="en">
                <a:solidFill>
                  <a:srgbClr val="9900FF"/>
                </a:solidFill>
              </a:rPr>
              <a:t>z</a:t>
            </a:r>
            <a:r>
              <a:rPr b="1" baseline="30000" i="1" lang="en">
                <a:solidFill>
                  <a:srgbClr val="9900FF"/>
                </a:solidFill>
              </a:rPr>
              <a:t>’</a:t>
            </a:r>
            <a:r>
              <a:rPr b="1" baseline="-25000" i="1" lang="en">
                <a:solidFill>
                  <a:srgbClr val="9900FF"/>
                </a:solidFill>
              </a:rPr>
              <a:t>m</a:t>
            </a:r>
            <a:r>
              <a:rPr b="1" i="1" lang="en">
                <a:solidFill>
                  <a:schemeClr val="dk1"/>
                </a:solidFill>
              </a:rPr>
              <a:t> </a:t>
            </a:r>
            <a:r>
              <a:rPr baseline="-25000" lang="en">
                <a:solidFill>
                  <a:srgbClr val="9900FF"/>
                </a:solidFill>
              </a:rPr>
              <a:t> </a:t>
            </a:r>
            <a:r>
              <a:rPr lang="en"/>
              <a:t>, </a:t>
            </a:r>
            <a:r>
              <a:rPr lang="en">
                <a:solidFill>
                  <a:srgbClr val="FF0000"/>
                </a:solidFill>
              </a:rPr>
              <a:t>z</a:t>
            </a:r>
            <a:r>
              <a:rPr baseline="-25000" lang="en">
                <a:solidFill>
                  <a:srgbClr val="FF0000"/>
                </a:solidFill>
              </a:rPr>
              <a:t>m</a:t>
            </a:r>
            <a:r>
              <a:rPr lang="en">
                <a:solidFill>
                  <a:srgbClr val="FF0000"/>
                </a:solidFill>
              </a:rPr>
              <a:t> </a:t>
            </a:r>
            <a:r>
              <a:rPr lang="en"/>
              <a:t>)</a:t>
            </a:r>
            <a:r>
              <a:rPr baseline="30000" lang="en"/>
              <a:t>2</a:t>
            </a:r>
            <a:r>
              <a:rPr lang="en"/>
              <a:t> + </a:t>
            </a:r>
            <a:r>
              <a:rPr lang="en">
                <a:solidFill>
                  <a:schemeClr val="dk1"/>
                </a:solidFill>
              </a:rPr>
              <a:t>d( </a:t>
            </a:r>
            <a:r>
              <a:rPr b="1" i="1" lang="en">
                <a:solidFill>
                  <a:srgbClr val="9900FF"/>
                </a:solidFill>
              </a:rPr>
              <a:t>z</a:t>
            </a:r>
            <a:r>
              <a:rPr b="1" baseline="30000" i="1" lang="en">
                <a:solidFill>
                  <a:srgbClr val="9900FF"/>
                </a:solidFill>
              </a:rPr>
              <a:t>’</a:t>
            </a:r>
            <a:r>
              <a:rPr b="1" baseline="-25000" i="1" lang="en">
                <a:solidFill>
                  <a:srgbClr val="9900FF"/>
                </a:solidFill>
              </a:rPr>
              <a:t>s</a:t>
            </a:r>
            <a:r>
              <a:rPr b="1" i="1" lang="en">
                <a:solidFill>
                  <a:schemeClr val="dk1"/>
                </a:solidFill>
              </a:rPr>
              <a:t> </a:t>
            </a:r>
            <a:r>
              <a:rPr baseline="-25000" lang="en">
                <a:solidFill>
                  <a:srgbClr val="9900FF"/>
                </a:solidFill>
              </a:rPr>
              <a:t> </a:t>
            </a:r>
            <a:r>
              <a:rPr lang="en">
                <a:solidFill>
                  <a:schemeClr val="dk1"/>
                </a:solidFill>
              </a:rPr>
              <a:t>, </a:t>
            </a:r>
            <a:r>
              <a:rPr lang="en">
                <a:solidFill>
                  <a:srgbClr val="FF0000"/>
                </a:solidFill>
              </a:rPr>
              <a:t>z</a:t>
            </a:r>
            <a:r>
              <a:rPr baseline="-25000" lang="en">
                <a:solidFill>
                  <a:srgbClr val="FF0000"/>
                </a:solidFill>
              </a:rPr>
              <a:t>s</a:t>
            </a:r>
            <a:r>
              <a:rPr lang="en">
                <a:solidFill>
                  <a:srgbClr val="FF0000"/>
                </a:solidFill>
              </a:rPr>
              <a:t> </a:t>
            </a:r>
            <a:r>
              <a:rPr lang="en">
                <a:solidFill>
                  <a:schemeClr val="dk1"/>
                </a:solidFill>
              </a:rPr>
              <a:t>)</a:t>
            </a:r>
            <a:r>
              <a:rPr baseline="30000" lang="en">
                <a:solidFill>
                  <a:schemeClr val="dk1"/>
                </a:solidFill>
              </a:rPr>
              <a:t>2</a:t>
            </a:r>
            <a:r>
              <a:rPr lang="en">
                <a:solidFill>
                  <a:schemeClr val="dk1"/>
                </a:solidFill>
              </a:rPr>
              <a:t> </a:t>
            </a:r>
          </a:p>
        </p:txBody>
      </p:sp>
      <p:pic>
        <p:nvPicPr>
          <p:cNvPr descr="stereocalibration_reprojectionerror.png" id="439" name="Shape 439"/>
          <p:cNvPicPr preferRelativeResize="0"/>
          <p:nvPr/>
        </p:nvPicPr>
        <p:blipFill>
          <a:blip r:embed="rId5">
            <a:alphaModFix/>
          </a:blip>
          <a:stretch>
            <a:fillRect/>
          </a:stretch>
        </p:blipFill>
        <p:spPr>
          <a:xfrm>
            <a:off x="5337474" y="2859900"/>
            <a:ext cx="3341158" cy="179524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cxnSp>
        <p:nvCxnSpPr>
          <p:cNvPr id="78" name="Shape 78"/>
          <p:cNvCxnSpPr/>
          <p:nvPr/>
        </p:nvCxnSpPr>
        <p:spPr>
          <a:xfrm>
            <a:off x="220325" y="364475"/>
            <a:ext cx="8634600" cy="0"/>
          </a:xfrm>
          <a:prstGeom prst="straightConnector1">
            <a:avLst/>
          </a:prstGeom>
          <a:noFill/>
          <a:ln cap="flat" cmpd="sng" w="9525">
            <a:solidFill>
              <a:srgbClr val="595959"/>
            </a:solidFill>
            <a:prstDash val="solid"/>
            <a:round/>
            <a:headEnd len="lg" w="lg" type="none"/>
            <a:tailEnd len="lg" w="lg" type="none"/>
          </a:ln>
        </p:spPr>
      </p:cxnSp>
      <p:cxnSp>
        <p:nvCxnSpPr>
          <p:cNvPr id="79" name="Shape 79"/>
          <p:cNvCxnSpPr/>
          <p:nvPr/>
        </p:nvCxnSpPr>
        <p:spPr>
          <a:xfrm>
            <a:off x="220325" y="4773025"/>
            <a:ext cx="8634600" cy="0"/>
          </a:xfrm>
          <a:prstGeom prst="straightConnector1">
            <a:avLst/>
          </a:prstGeom>
          <a:noFill/>
          <a:ln cap="flat" cmpd="sng" w="9525">
            <a:solidFill>
              <a:srgbClr val="595959"/>
            </a:solidFill>
            <a:prstDash val="solid"/>
            <a:round/>
            <a:headEnd len="lg" w="lg" type="none"/>
            <a:tailEnd len="lg" w="lg" type="none"/>
          </a:ln>
        </p:spPr>
      </p:cxnSp>
      <p:sp>
        <p:nvSpPr>
          <p:cNvPr id="80" name="Shape 80"/>
          <p:cNvSpPr txBox="1"/>
          <p:nvPr/>
        </p:nvSpPr>
        <p:spPr>
          <a:xfrm>
            <a:off x="220325" y="0"/>
            <a:ext cx="7337100" cy="316800"/>
          </a:xfrm>
          <a:prstGeom prst="rect">
            <a:avLst/>
          </a:prstGeom>
          <a:noFill/>
          <a:ln>
            <a:noFill/>
          </a:ln>
        </p:spPr>
        <p:txBody>
          <a:bodyPr anchorCtr="0" anchor="t" bIns="91425" lIns="91425" rIns="91425" tIns="91425">
            <a:noAutofit/>
          </a:bodyPr>
          <a:lstStyle/>
          <a:p>
            <a:pPr lvl="0" rtl="0">
              <a:spcBef>
                <a:spcPts val="0"/>
              </a:spcBef>
              <a:buNone/>
            </a:pPr>
            <a:r>
              <a:rPr b="1" lang="en">
                <a:solidFill>
                  <a:srgbClr val="CC0000"/>
                </a:solidFill>
              </a:rPr>
              <a:t>Calibration </a:t>
            </a:r>
            <a:r>
              <a:rPr lang="en">
                <a:solidFill>
                  <a:srgbClr val="CC0000"/>
                </a:solidFill>
              </a:rPr>
              <a:t>| </a:t>
            </a:r>
          </a:p>
        </p:txBody>
      </p:sp>
      <p:pic>
        <p:nvPicPr>
          <p:cNvPr id="81" name="Shape 81"/>
          <p:cNvPicPr preferRelativeResize="0"/>
          <p:nvPr/>
        </p:nvPicPr>
        <p:blipFill>
          <a:blip r:embed="rId3">
            <a:alphaModFix/>
          </a:blip>
          <a:stretch>
            <a:fillRect/>
          </a:stretch>
        </p:blipFill>
        <p:spPr>
          <a:xfrm>
            <a:off x="7781111" y="4807550"/>
            <a:ext cx="1362887" cy="335949"/>
          </a:xfrm>
          <a:prstGeom prst="rect">
            <a:avLst/>
          </a:prstGeom>
          <a:noFill/>
          <a:ln>
            <a:noFill/>
          </a:ln>
        </p:spPr>
      </p:pic>
      <p:sp>
        <p:nvSpPr>
          <p:cNvPr id="82" name="Shape 82"/>
          <p:cNvSpPr txBox="1"/>
          <p:nvPr/>
        </p:nvSpPr>
        <p:spPr>
          <a:xfrm>
            <a:off x="254875" y="4773025"/>
            <a:ext cx="4930200" cy="316800"/>
          </a:xfrm>
          <a:prstGeom prst="rect">
            <a:avLst/>
          </a:prstGeom>
          <a:noFill/>
          <a:ln>
            <a:noFill/>
          </a:ln>
        </p:spPr>
        <p:txBody>
          <a:bodyPr anchorCtr="0" anchor="t" bIns="91425" lIns="91425" rIns="91425" tIns="91425">
            <a:noAutofit/>
          </a:bodyPr>
          <a:lstStyle/>
          <a:p>
            <a:pPr lvl="0" rtl="0">
              <a:spcBef>
                <a:spcPts val="0"/>
              </a:spcBef>
              <a:buNone/>
            </a:pPr>
            <a:r>
              <a:rPr b="1" lang="en">
                <a:solidFill>
                  <a:srgbClr val="CC0000"/>
                </a:solidFill>
              </a:rPr>
              <a:t>Jason Rebello  </a:t>
            </a:r>
            <a:r>
              <a:rPr lang="en">
                <a:solidFill>
                  <a:srgbClr val="CC0000"/>
                </a:solidFill>
              </a:rPr>
              <a:t>| </a:t>
            </a:r>
            <a:r>
              <a:rPr b="1" lang="en">
                <a:solidFill>
                  <a:srgbClr val="CC0000"/>
                </a:solidFill>
              </a:rPr>
              <a:t> </a:t>
            </a:r>
            <a:r>
              <a:rPr lang="en">
                <a:solidFill>
                  <a:srgbClr val="CC0000"/>
                </a:solidFill>
              </a:rPr>
              <a:t>Waterloo Autonomous Vehicles Lab</a:t>
            </a:r>
          </a:p>
        </p:txBody>
      </p:sp>
      <p:sp>
        <p:nvSpPr>
          <p:cNvPr id="83" name="Shape 83"/>
          <p:cNvSpPr txBox="1"/>
          <p:nvPr/>
        </p:nvSpPr>
        <p:spPr>
          <a:xfrm>
            <a:off x="215950" y="4474525"/>
            <a:ext cx="2594400" cy="222300"/>
          </a:xfrm>
          <a:prstGeom prst="rect">
            <a:avLst/>
          </a:prstGeom>
          <a:noFill/>
          <a:ln>
            <a:noFill/>
          </a:ln>
        </p:spPr>
        <p:txBody>
          <a:bodyPr anchorCtr="0" anchor="t" bIns="91425" lIns="91425" rIns="91425" tIns="91425">
            <a:noAutofit/>
          </a:bodyPr>
          <a:lstStyle/>
          <a:p>
            <a:pPr lvl="0" rtl="0">
              <a:spcBef>
                <a:spcPts val="0"/>
              </a:spcBef>
              <a:buNone/>
            </a:pPr>
            <a:r>
              <a:rPr lang="en"/>
              <a:t>Source: Arun Das</a:t>
            </a:r>
          </a:p>
        </p:txBody>
      </p:sp>
      <p:sp>
        <p:nvSpPr>
          <p:cNvPr id="84" name="Shape 84"/>
          <p:cNvSpPr txBox="1"/>
          <p:nvPr>
            <p:ph idx="4294967295"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a:t>Required Calibrations</a:t>
            </a:r>
          </a:p>
        </p:txBody>
      </p:sp>
      <p:sp>
        <p:nvSpPr>
          <p:cNvPr id="85" name="Shape 85"/>
          <p:cNvSpPr txBox="1"/>
          <p:nvPr>
            <p:ph idx="4294967295" type="body"/>
          </p:nvPr>
        </p:nvSpPr>
        <p:spPr>
          <a:xfrm>
            <a:off x="311700" y="1152475"/>
            <a:ext cx="8520600" cy="3416400"/>
          </a:xfrm>
          <a:prstGeom prst="rect">
            <a:avLst/>
          </a:prstGeom>
        </p:spPr>
        <p:txBody>
          <a:bodyPr anchorCtr="0" anchor="t" bIns="91425" lIns="91425" rIns="91425" tIns="91425">
            <a:noAutofit/>
          </a:bodyPr>
          <a:lstStyle/>
          <a:p>
            <a:pPr indent="-342900" lvl="0" marL="457200" marR="0" rtl="0" algn="l">
              <a:lnSpc>
                <a:spcPct val="115000"/>
              </a:lnSpc>
              <a:spcBef>
                <a:spcPts val="0"/>
              </a:spcBef>
              <a:spcAft>
                <a:spcPts val="1600"/>
              </a:spcAft>
              <a:buClr>
                <a:schemeClr val="dk2"/>
              </a:buClr>
              <a:buSzPct val="100000"/>
              <a:buFont typeface="Arial"/>
            </a:pPr>
            <a:r>
              <a:rPr lang="en"/>
              <a:t>Camera intrinsic and extrinsic</a:t>
            </a:r>
          </a:p>
          <a:p>
            <a:pPr indent="-228600" lvl="0" marL="457200" marR="0" rtl="0" algn="l">
              <a:lnSpc>
                <a:spcPct val="115000"/>
              </a:lnSpc>
              <a:spcBef>
                <a:spcPts val="0"/>
              </a:spcBef>
              <a:spcAft>
                <a:spcPts val="1600"/>
              </a:spcAft>
              <a:buClr>
                <a:srgbClr val="EFEFEF"/>
              </a:buClr>
            </a:pPr>
            <a:r>
              <a:rPr lang="en">
                <a:solidFill>
                  <a:srgbClr val="EFEFEF"/>
                </a:solidFill>
              </a:rPr>
              <a:t>IMU to Camera</a:t>
            </a:r>
          </a:p>
          <a:p>
            <a:pPr indent="-228600" lvl="0" marL="457200" marR="0" rtl="0" algn="l">
              <a:lnSpc>
                <a:spcPct val="115000"/>
              </a:lnSpc>
              <a:spcBef>
                <a:spcPts val="0"/>
              </a:spcBef>
              <a:spcAft>
                <a:spcPts val="1600"/>
              </a:spcAft>
              <a:buClr>
                <a:srgbClr val="EFEFEF"/>
              </a:buClr>
            </a:pPr>
            <a:r>
              <a:rPr lang="en">
                <a:solidFill>
                  <a:srgbClr val="EFEFEF"/>
                </a:solidFill>
              </a:rPr>
              <a:t>Lidar to GPS</a:t>
            </a:r>
          </a:p>
          <a:p>
            <a:pPr indent="-228600" lvl="0" marL="457200" marR="0" rtl="0" algn="l">
              <a:lnSpc>
                <a:spcPct val="115000"/>
              </a:lnSpc>
              <a:spcBef>
                <a:spcPts val="0"/>
              </a:spcBef>
              <a:spcAft>
                <a:spcPts val="1600"/>
              </a:spcAft>
              <a:buClr>
                <a:srgbClr val="EFEFEF"/>
              </a:buClr>
            </a:pPr>
            <a:r>
              <a:rPr lang="en">
                <a:solidFill>
                  <a:srgbClr val="EFEFEF"/>
                </a:solidFill>
              </a:rPr>
              <a:t>Lidar to Camera</a:t>
            </a:r>
          </a:p>
        </p:txBody>
      </p:sp>
      <p:pic>
        <p:nvPicPr>
          <p:cNvPr id="86" name="Shape 86"/>
          <p:cNvPicPr preferRelativeResize="0"/>
          <p:nvPr/>
        </p:nvPicPr>
        <p:blipFill>
          <a:blip r:embed="rId4">
            <a:alphaModFix/>
          </a:blip>
          <a:stretch>
            <a:fillRect/>
          </a:stretch>
        </p:blipFill>
        <p:spPr>
          <a:xfrm>
            <a:off x="3895049" y="1261899"/>
            <a:ext cx="4997600" cy="3306974"/>
          </a:xfrm>
          <a:prstGeom prst="rect">
            <a:avLst/>
          </a:prstGeom>
          <a:noFill/>
          <a:ln>
            <a:noFill/>
          </a:ln>
        </p:spPr>
      </p:pic>
      <p:sp>
        <p:nvSpPr>
          <p:cNvPr id="87" name="Shape 87"/>
          <p:cNvSpPr/>
          <p:nvPr/>
        </p:nvSpPr>
        <p:spPr>
          <a:xfrm>
            <a:off x="5978325" y="1570900"/>
            <a:ext cx="457800" cy="457800"/>
          </a:xfrm>
          <a:prstGeom prst="ellipse">
            <a:avLst/>
          </a:prstGeom>
          <a:noFill/>
          <a:ln cap="flat" cmpd="sng" w="28575">
            <a:solidFill>
              <a:srgbClr val="FF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88" name="Shape 88"/>
          <p:cNvSpPr/>
          <p:nvPr/>
        </p:nvSpPr>
        <p:spPr>
          <a:xfrm>
            <a:off x="6786000" y="2091325"/>
            <a:ext cx="457800" cy="457800"/>
          </a:xfrm>
          <a:prstGeom prst="ellipse">
            <a:avLst/>
          </a:prstGeom>
          <a:noFill/>
          <a:ln cap="flat" cmpd="sng" w="28575">
            <a:solidFill>
              <a:srgbClr val="FF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89" name="Shape 89"/>
          <p:cNvSpPr/>
          <p:nvPr/>
        </p:nvSpPr>
        <p:spPr>
          <a:xfrm>
            <a:off x="6094625" y="2396325"/>
            <a:ext cx="457800" cy="457800"/>
          </a:xfrm>
          <a:prstGeom prst="ellipse">
            <a:avLst/>
          </a:prstGeom>
          <a:noFill/>
          <a:ln cap="flat" cmpd="sng" w="28575">
            <a:solidFill>
              <a:srgbClr val="FF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90" name="Shape 90"/>
          <p:cNvSpPr/>
          <p:nvPr/>
        </p:nvSpPr>
        <p:spPr>
          <a:xfrm>
            <a:off x="5520525" y="2261475"/>
            <a:ext cx="457800" cy="457800"/>
          </a:xfrm>
          <a:prstGeom prst="ellipse">
            <a:avLst/>
          </a:prstGeom>
          <a:noFill/>
          <a:ln cap="flat" cmpd="sng" w="28575">
            <a:solidFill>
              <a:srgbClr val="FF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91" name="Shape 91"/>
          <p:cNvSpPr/>
          <p:nvPr/>
        </p:nvSpPr>
        <p:spPr>
          <a:xfrm>
            <a:off x="5322250" y="1848375"/>
            <a:ext cx="457800" cy="457800"/>
          </a:xfrm>
          <a:prstGeom prst="ellipse">
            <a:avLst/>
          </a:prstGeom>
          <a:noFill/>
          <a:ln cap="flat" cmpd="sng" w="28575">
            <a:solidFill>
              <a:srgbClr val="FF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cxnSp>
        <p:nvCxnSpPr>
          <p:cNvPr id="92" name="Shape 92"/>
          <p:cNvCxnSpPr>
            <a:stCxn id="87" idx="5"/>
            <a:endCxn id="88" idx="1"/>
          </p:cNvCxnSpPr>
          <p:nvPr/>
        </p:nvCxnSpPr>
        <p:spPr>
          <a:xfrm flipH="1" rot="-5400000">
            <a:off x="6512631" y="1818106"/>
            <a:ext cx="196800" cy="483900"/>
          </a:xfrm>
          <a:prstGeom prst="curvedConnector3">
            <a:avLst>
              <a:gd fmla="val 49978" name="adj1"/>
            </a:avLst>
          </a:prstGeom>
          <a:noFill/>
          <a:ln cap="flat" cmpd="sng" w="28575">
            <a:solidFill>
              <a:srgbClr val="000000"/>
            </a:solidFill>
            <a:prstDash val="solid"/>
            <a:round/>
            <a:headEnd len="lg" w="lg" type="none"/>
            <a:tailEnd len="lg" w="lg" type="triangle"/>
          </a:ln>
        </p:spPr>
      </p:cxnSp>
      <p:cxnSp>
        <p:nvCxnSpPr>
          <p:cNvPr id="93" name="Shape 93"/>
          <p:cNvCxnSpPr>
            <a:stCxn id="88" idx="3"/>
            <a:endCxn id="89" idx="6"/>
          </p:cNvCxnSpPr>
          <p:nvPr/>
        </p:nvCxnSpPr>
        <p:spPr>
          <a:xfrm rot="5400000">
            <a:off x="6631193" y="2403331"/>
            <a:ext cx="143100" cy="300600"/>
          </a:xfrm>
          <a:prstGeom prst="curvedConnector2">
            <a:avLst/>
          </a:prstGeom>
          <a:noFill/>
          <a:ln cap="flat" cmpd="sng" w="28575">
            <a:solidFill>
              <a:srgbClr val="000000"/>
            </a:solidFill>
            <a:prstDash val="solid"/>
            <a:round/>
            <a:headEnd len="lg" w="lg" type="none"/>
            <a:tailEnd len="lg" w="lg" type="triangle"/>
          </a:ln>
        </p:spPr>
      </p:cxnSp>
      <p:cxnSp>
        <p:nvCxnSpPr>
          <p:cNvPr id="94" name="Shape 94"/>
          <p:cNvCxnSpPr>
            <a:stCxn id="89" idx="4"/>
            <a:endCxn id="90" idx="6"/>
          </p:cNvCxnSpPr>
          <p:nvPr/>
        </p:nvCxnSpPr>
        <p:spPr>
          <a:xfrm flipH="1" rot="5400000">
            <a:off x="5969075" y="2499675"/>
            <a:ext cx="363600" cy="345300"/>
          </a:xfrm>
          <a:prstGeom prst="curvedConnector4">
            <a:avLst>
              <a:gd fmla="val -65437" name="adj1"/>
              <a:gd fmla="val 83131" name="adj2"/>
            </a:avLst>
          </a:prstGeom>
          <a:noFill/>
          <a:ln cap="flat" cmpd="sng" w="28575">
            <a:solidFill>
              <a:srgbClr val="000000"/>
            </a:solidFill>
            <a:prstDash val="solid"/>
            <a:round/>
            <a:headEnd len="lg" w="lg" type="none"/>
            <a:tailEnd len="lg" w="lg" type="triangle"/>
          </a:ln>
        </p:spPr>
      </p:cxnSp>
      <p:cxnSp>
        <p:nvCxnSpPr>
          <p:cNvPr id="95" name="Shape 95"/>
          <p:cNvCxnSpPr>
            <a:stCxn id="90" idx="7"/>
          </p:cNvCxnSpPr>
          <p:nvPr/>
        </p:nvCxnSpPr>
        <p:spPr>
          <a:xfrm flipH="1" rot="5400000">
            <a:off x="5677731" y="2094968"/>
            <a:ext cx="336000" cy="131100"/>
          </a:xfrm>
          <a:prstGeom prst="curvedConnector3">
            <a:avLst>
              <a:gd fmla="val 59977" name="adj1"/>
            </a:avLst>
          </a:prstGeom>
          <a:noFill/>
          <a:ln cap="flat" cmpd="sng" w="28575">
            <a:solidFill>
              <a:srgbClr val="000000"/>
            </a:solidFill>
            <a:prstDash val="solid"/>
            <a:round/>
            <a:headEnd len="lg" w="lg" type="none"/>
            <a:tailEnd len="lg" w="lg" type="triangle"/>
          </a:ln>
        </p:spPr>
      </p:cxnSp>
      <p:cxnSp>
        <p:nvCxnSpPr>
          <p:cNvPr id="96" name="Shape 96"/>
          <p:cNvCxnSpPr>
            <a:stCxn id="91" idx="7"/>
            <a:endCxn id="87" idx="1"/>
          </p:cNvCxnSpPr>
          <p:nvPr/>
        </p:nvCxnSpPr>
        <p:spPr>
          <a:xfrm rot="-5400000">
            <a:off x="5740456" y="1610468"/>
            <a:ext cx="277500" cy="332400"/>
          </a:xfrm>
          <a:prstGeom prst="curvedConnector3">
            <a:avLst>
              <a:gd fmla="val 209962" name="adj1"/>
            </a:avLst>
          </a:prstGeom>
          <a:noFill/>
          <a:ln cap="flat" cmpd="sng" w="28575">
            <a:solidFill>
              <a:srgbClr val="000000"/>
            </a:solidFill>
            <a:prstDash val="solid"/>
            <a:round/>
            <a:headEnd len="lg" w="lg" type="none"/>
            <a:tailEnd len="lg" w="lg" type="triangle"/>
          </a:ln>
        </p:spPr>
      </p:cxn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3" name="Shape 443"/>
        <p:cNvGrpSpPr/>
        <p:nvPr/>
      </p:nvGrpSpPr>
      <p:grpSpPr>
        <a:xfrm>
          <a:off x="0" y="0"/>
          <a:ext cx="0" cy="0"/>
          <a:chOff x="0" y="0"/>
          <a:chExt cx="0" cy="0"/>
        </a:xfrm>
      </p:grpSpPr>
      <p:cxnSp>
        <p:nvCxnSpPr>
          <p:cNvPr id="444" name="Shape 444"/>
          <p:cNvCxnSpPr/>
          <p:nvPr/>
        </p:nvCxnSpPr>
        <p:spPr>
          <a:xfrm>
            <a:off x="220325" y="364475"/>
            <a:ext cx="8634600" cy="0"/>
          </a:xfrm>
          <a:prstGeom prst="straightConnector1">
            <a:avLst/>
          </a:prstGeom>
          <a:noFill/>
          <a:ln cap="flat" cmpd="sng" w="9525">
            <a:solidFill>
              <a:srgbClr val="595959"/>
            </a:solidFill>
            <a:prstDash val="solid"/>
            <a:round/>
            <a:headEnd len="lg" w="lg" type="none"/>
            <a:tailEnd len="lg" w="lg" type="none"/>
          </a:ln>
        </p:spPr>
      </p:cxnSp>
      <p:cxnSp>
        <p:nvCxnSpPr>
          <p:cNvPr id="445" name="Shape 445"/>
          <p:cNvCxnSpPr/>
          <p:nvPr/>
        </p:nvCxnSpPr>
        <p:spPr>
          <a:xfrm>
            <a:off x="220325" y="4773025"/>
            <a:ext cx="8634600" cy="0"/>
          </a:xfrm>
          <a:prstGeom prst="straightConnector1">
            <a:avLst/>
          </a:prstGeom>
          <a:noFill/>
          <a:ln cap="flat" cmpd="sng" w="9525">
            <a:solidFill>
              <a:srgbClr val="595959"/>
            </a:solidFill>
            <a:prstDash val="solid"/>
            <a:round/>
            <a:headEnd len="lg" w="lg" type="none"/>
            <a:tailEnd len="lg" w="lg" type="none"/>
          </a:ln>
        </p:spPr>
      </p:cxnSp>
      <p:sp>
        <p:nvSpPr>
          <p:cNvPr id="446" name="Shape 446"/>
          <p:cNvSpPr txBox="1"/>
          <p:nvPr/>
        </p:nvSpPr>
        <p:spPr>
          <a:xfrm>
            <a:off x="220325" y="0"/>
            <a:ext cx="7337100" cy="316800"/>
          </a:xfrm>
          <a:prstGeom prst="rect">
            <a:avLst/>
          </a:prstGeom>
          <a:noFill/>
          <a:ln>
            <a:noFill/>
          </a:ln>
        </p:spPr>
        <p:txBody>
          <a:bodyPr anchorCtr="0" anchor="t" bIns="91425" lIns="91425" rIns="91425" tIns="91425">
            <a:noAutofit/>
          </a:bodyPr>
          <a:lstStyle/>
          <a:p>
            <a:pPr lvl="0" rtl="0">
              <a:spcBef>
                <a:spcPts val="0"/>
              </a:spcBef>
              <a:buNone/>
            </a:pPr>
            <a:r>
              <a:rPr b="1" lang="en">
                <a:solidFill>
                  <a:srgbClr val="CC0000"/>
                </a:solidFill>
              </a:rPr>
              <a:t>How should I calibrate the extrinsics ? </a:t>
            </a:r>
            <a:r>
              <a:rPr b="1" lang="en">
                <a:solidFill>
                  <a:srgbClr val="CC0000"/>
                </a:solidFill>
              </a:rPr>
              <a:t> </a:t>
            </a:r>
            <a:r>
              <a:rPr lang="en">
                <a:solidFill>
                  <a:srgbClr val="CC0000"/>
                </a:solidFill>
              </a:rPr>
              <a:t>| </a:t>
            </a:r>
          </a:p>
        </p:txBody>
      </p:sp>
      <p:pic>
        <p:nvPicPr>
          <p:cNvPr id="447" name="Shape 447"/>
          <p:cNvPicPr preferRelativeResize="0"/>
          <p:nvPr/>
        </p:nvPicPr>
        <p:blipFill>
          <a:blip r:embed="rId3">
            <a:alphaModFix/>
          </a:blip>
          <a:stretch>
            <a:fillRect/>
          </a:stretch>
        </p:blipFill>
        <p:spPr>
          <a:xfrm>
            <a:off x="7781111" y="4807550"/>
            <a:ext cx="1362887" cy="335949"/>
          </a:xfrm>
          <a:prstGeom prst="rect">
            <a:avLst/>
          </a:prstGeom>
          <a:noFill/>
          <a:ln>
            <a:noFill/>
          </a:ln>
        </p:spPr>
      </p:pic>
      <p:sp>
        <p:nvSpPr>
          <p:cNvPr id="448" name="Shape 448"/>
          <p:cNvSpPr txBox="1"/>
          <p:nvPr/>
        </p:nvSpPr>
        <p:spPr>
          <a:xfrm>
            <a:off x="254875" y="4773025"/>
            <a:ext cx="4930200" cy="316800"/>
          </a:xfrm>
          <a:prstGeom prst="rect">
            <a:avLst/>
          </a:prstGeom>
          <a:noFill/>
          <a:ln>
            <a:noFill/>
          </a:ln>
        </p:spPr>
        <p:txBody>
          <a:bodyPr anchorCtr="0" anchor="t" bIns="91425" lIns="91425" rIns="91425" tIns="91425">
            <a:noAutofit/>
          </a:bodyPr>
          <a:lstStyle/>
          <a:p>
            <a:pPr lvl="0" rtl="0">
              <a:spcBef>
                <a:spcPts val="0"/>
              </a:spcBef>
              <a:buNone/>
            </a:pPr>
            <a:r>
              <a:rPr b="1" lang="en">
                <a:solidFill>
                  <a:srgbClr val="CC0000"/>
                </a:solidFill>
              </a:rPr>
              <a:t>Jason Rebello  </a:t>
            </a:r>
            <a:r>
              <a:rPr lang="en">
                <a:solidFill>
                  <a:srgbClr val="CC0000"/>
                </a:solidFill>
              </a:rPr>
              <a:t>| </a:t>
            </a:r>
            <a:r>
              <a:rPr b="1" lang="en">
                <a:solidFill>
                  <a:srgbClr val="CC0000"/>
                </a:solidFill>
              </a:rPr>
              <a:t> </a:t>
            </a:r>
            <a:r>
              <a:rPr lang="en">
                <a:solidFill>
                  <a:srgbClr val="CC0000"/>
                </a:solidFill>
              </a:rPr>
              <a:t>Waterloo Autonomous Vehicles Lab</a:t>
            </a:r>
          </a:p>
        </p:txBody>
      </p:sp>
      <p:sp>
        <p:nvSpPr>
          <p:cNvPr id="449" name="Shape 449"/>
          <p:cNvSpPr txBox="1"/>
          <p:nvPr/>
        </p:nvSpPr>
        <p:spPr>
          <a:xfrm>
            <a:off x="396625" y="528900"/>
            <a:ext cx="8300400" cy="4071600"/>
          </a:xfrm>
          <a:prstGeom prst="rect">
            <a:avLst/>
          </a:prstGeom>
          <a:noFill/>
          <a:ln>
            <a:noFill/>
          </a:ln>
        </p:spPr>
        <p:txBody>
          <a:bodyPr anchorCtr="0" anchor="t" bIns="91425" lIns="91425" rIns="91425" tIns="91425">
            <a:noAutofit/>
          </a:bodyPr>
          <a:lstStyle/>
          <a:p>
            <a:pPr indent="-228600" lvl="0" marL="457200" rtl="0">
              <a:spcBef>
                <a:spcPts val="0"/>
              </a:spcBef>
              <a:buAutoNum type="arabicParenR"/>
            </a:pPr>
            <a:r>
              <a:rPr lang="en"/>
              <a:t>Print a target checkerboard (Several available online)</a:t>
            </a:r>
          </a:p>
          <a:p>
            <a:pPr lvl="0" rtl="0">
              <a:spcBef>
                <a:spcPts val="0"/>
              </a:spcBef>
              <a:buNone/>
            </a:pPr>
            <a:r>
              <a:t/>
            </a:r>
            <a:endParaRPr/>
          </a:p>
          <a:p>
            <a:pPr indent="-228600" lvl="0" marL="457200" rtl="0">
              <a:spcBef>
                <a:spcPts val="0"/>
              </a:spcBef>
              <a:buAutoNum type="arabicParenR"/>
            </a:pPr>
            <a:r>
              <a:rPr lang="en"/>
              <a:t>Note dimensions of target, size of square</a:t>
            </a:r>
          </a:p>
          <a:p>
            <a:pPr lvl="0" rtl="0">
              <a:spcBef>
                <a:spcPts val="0"/>
              </a:spcBef>
              <a:buNone/>
            </a:pPr>
            <a:r>
              <a:t/>
            </a:r>
            <a:endParaRPr/>
          </a:p>
          <a:p>
            <a:pPr indent="-228600" lvl="0" marL="457200" rtl="0">
              <a:spcBef>
                <a:spcPts val="0"/>
              </a:spcBef>
              <a:buAutoNum type="arabicParenR"/>
            </a:pPr>
            <a:r>
              <a:rPr lang="en"/>
              <a:t>Take multiple images in both cameras at same time by moving target to different locations on the image</a:t>
            </a:r>
          </a:p>
          <a:p>
            <a:pPr lvl="0" rtl="0">
              <a:spcBef>
                <a:spcPts val="0"/>
              </a:spcBef>
              <a:buNone/>
            </a:pPr>
            <a:r>
              <a:t/>
            </a:r>
            <a:endParaRPr/>
          </a:p>
          <a:p>
            <a:pPr indent="-228600" lvl="0" marL="457200" rtl="0">
              <a:spcBef>
                <a:spcPts val="0"/>
              </a:spcBef>
              <a:buAutoNum type="arabicParenR"/>
            </a:pPr>
            <a:r>
              <a:rPr lang="en"/>
              <a:t>Calibrate using OpenCV, Matlab</a:t>
            </a:r>
          </a:p>
          <a:p>
            <a:pPr lvl="0" rtl="0">
              <a:spcBef>
                <a:spcPts val="0"/>
              </a:spcBef>
              <a:buNone/>
            </a:pPr>
            <a:r>
              <a:t/>
            </a:r>
            <a:endParaRPr/>
          </a:p>
          <a:p>
            <a:pPr indent="-228600" lvl="0" marL="457200" rtl="0">
              <a:spcBef>
                <a:spcPts val="0"/>
              </a:spcBef>
              <a:buAutoNum type="arabicParenR"/>
            </a:pPr>
            <a:r>
              <a:rPr lang="en"/>
              <a:t>Reprojection error below 0.4 is good </a:t>
            </a:r>
          </a:p>
        </p:txBody>
      </p:sp>
      <p:pic>
        <p:nvPicPr>
          <p:cNvPr descr="stereocalibration_captureimages.png" id="450" name="Shape 450"/>
          <p:cNvPicPr preferRelativeResize="0"/>
          <p:nvPr/>
        </p:nvPicPr>
        <p:blipFill>
          <a:blip r:embed="rId4">
            <a:alphaModFix/>
          </a:blip>
          <a:stretch>
            <a:fillRect/>
          </a:stretch>
        </p:blipFill>
        <p:spPr>
          <a:xfrm>
            <a:off x="1071050" y="2795324"/>
            <a:ext cx="2102700" cy="1903074"/>
          </a:xfrm>
          <a:prstGeom prst="rect">
            <a:avLst/>
          </a:prstGeom>
          <a:noFill/>
          <a:ln>
            <a:noFill/>
          </a:ln>
        </p:spPr>
      </p:pic>
      <p:pic>
        <p:nvPicPr>
          <p:cNvPr descr="cameracalibrator_fov2.png" id="451" name="Shape 451"/>
          <p:cNvPicPr preferRelativeResize="0"/>
          <p:nvPr/>
        </p:nvPicPr>
        <p:blipFill>
          <a:blip r:embed="rId5">
            <a:alphaModFix/>
          </a:blip>
          <a:stretch>
            <a:fillRect/>
          </a:stretch>
        </p:blipFill>
        <p:spPr>
          <a:xfrm>
            <a:off x="4190100" y="1833362"/>
            <a:ext cx="4400550" cy="290512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5" name="Shape 455"/>
        <p:cNvGrpSpPr/>
        <p:nvPr/>
      </p:nvGrpSpPr>
      <p:grpSpPr>
        <a:xfrm>
          <a:off x="0" y="0"/>
          <a:ext cx="0" cy="0"/>
          <a:chOff x="0" y="0"/>
          <a:chExt cx="0" cy="0"/>
        </a:xfrm>
      </p:grpSpPr>
      <p:cxnSp>
        <p:nvCxnSpPr>
          <p:cNvPr id="456" name="Shape 456"/>
          <p:cNvCxnSpPr/>
          <p:nvPr/>
        </p:nvCxnSpPr>
        <p:spPr>
          <a:xfrm>
            <a:off x="220325" y="364475"/>
            <a:ext cx="8634600" cy="0"/>
          </a:xfrm>
          <a:prstGeom prst="straightConnector1">
            <a:avLst/>
          </a:prstGeom>
          <a:noFill/>
          <a:ln cap="flat" cmpd="sng" w="9525">
            <a:solidFill>
              <a:schemeClr val="dk2"/>
            </a:solidFill>
            <a:prstDash val="solid"/>
            <a:round/>
            <a:headEnd len="lg" w="lg" type="none"/>
            <a:tailEnd len="lg" w="lg" type="none"/>
          </a:ln>
        </p:spPr>
      </p:cxnSp>
      <p:cxnSp>
        <p:nvCxnSpPr>
          <p:cNvPr id="457" name="Shape 457"/>
          <p:cNvCxnSpPr/>
          <p:nvPr/>
        </p:nvCxnSpPr>
        <p:spPr>
          <a:xfrm>
            <a:off x="220325" y="4773025"/>
            <a:ext cx="8634600" cy="0"/>
          </a:xfrm>
          <a:prstGeom prst="straightConnector1">
            <a:avLst/>
          </a:prstGeom>
          <a:noFill/>
          <a:ln cap="flat" cmpd="sng" w="9525">
            <a:solidFill>
              <a:schemeClr val="dk2"/>
            </a:solidFill>
            <a:prstDash val="solid"/>
            <a:round/>
            <a:headEnd len="lg" w="lg" type="none"/>
            <a:tailEnd len="lg" w="lg" type="none"/>
          </a:ln>
        </p:spPr>
      </p:cxnSp>
      <p:sp>
        <p:nvSpPr>
          <p:cNvPr id="458" name="Shape 458"/>
          <p:cNvSpPr txBox="1"/>
          <p:nvPr/>
        </p:nvSpPr>
        <p:spPr>
          <a:xfrm>
            <a:off x="220325" y="0"/>
            <a:ext cx="7337100" cy="316800"/>
          </a:xfrm>
          <a:prstGeom prst="rect">
            <a:avLst/>
          </a:prstGeom>
          <a:noFill/>
          <a:ln>
            <a:noFill/>
          </a:ln>
        </p:spPr>
        <p:txBody>
          <a:bodyPr anchorCtr="0" anchor="t" bIns="91425" lIns="91425" rIns="91425" tIns="91425">
            <a:noAutofit/>
          </a:bodyPr>
          <a:lstStyle/>
          <a:p>
            <a:pPr lvl="0" rtl="0">
              <a:spcBef>
                <a:spcPts val="0"/>
              </a:spcBef>
              <a:buNone/>
            </a:pPr>
            <a:r>
              <a:rPr b="1" lang="en">
                <a:solidFill>
                  <a:srgbClr val="CC0000"/>
                </a:solidFill>
              </a:rPr>
              <a:t>End of Calibration I </a:t>
            </a:r>
            <a:r>
              <a:rPr lang="en">
                <a:solidFill>
                  <a:srgbClr val="CC0000"/>
                </a:solidFill>
              </a:rPr>
              <a:t>| </a:t>
            </a:r>
          </a:p>
        </p:txBody>
      </p:sp>
      <p:pic>
        <p:nvPicPr>
          <p:cNvPr id="459" name="Shape 459"/>
          <p:cNvPicPr preferRelativeResize="0"/>
          <p:nvPr/>
        </p:nvPicPr>
        <p:blipFill>
          <a:blip r:embed="rId3">
            <a:alphaModFix/>
          </a:blip>
          <a:stretch>
            <a:fillRect/>
          </a:stretch>
        </p:blipFill>
        <p:spPr>
          <a:xfrm>
            <a:off x="7781111" y="4807550"/>
            <a:ext cx="1362887" cy="335949"/>
          </a:xfrm>
          <a:prstGeom prst="rect">
            <a:avLst/>
          </a:prstGeom>
          <a:noFill/>
          <a:ln>
            <a:noFill/>
          </a:ln>
        </p:spPr>
      </p:pic>
      <p:sp>
        <p:nvSpPr>
          <p:cNvPr id="460" name="Shape 460"/>
          <p:cNvSpPr txBox="1"/>
          <p:nvPr/>
        </p:nvSpPr>
        <p:spPr>
          <a:xfrm>
            <a:off x="254875" y="4773025"/>
            <a:ext cx="4930200" cy="316800"/>
          </a:xfrm>
          <a:prstGeom prst="rect">
            <a:avLst/>
          </a:prstGeom>
          <a:noFill/>
          <a:ln>
            <a:noFill/>
          </a:ln>
        </p:spPr>
        <p:txBody>
          <a:bodyPr anchorCtr="0" anchor="t" bIns="91425" lIns="91425" rIns="91425" tIns="91425">
            <a:noAutofit/>
          </a:bodyPr>
          <a:lstStyle/>
          <a:p>
            <a:pPr lvl="0" rtl="0">
              <a:spcBef>
                <a:spcPts val="0"/>
              </a:spcBef>
              <a:buNone/>
            </a:pPr>
            <a:r>
              <a:rPr b="1" lang="en">
                <a:solidFill>
                  <a:srgbClr val="CC0000"/>
                </a:solidFill>
              </a:rPr>
              <a:t>Jason Rebello  </a:t>
            </a:r>
            <a:r>
              <a:rPr lang="en">
                <a:solidFill>
                  <a:srgbClr val="CC0000"/>
                </a:solidFill>
              </a:rPr>
              <a:t>| </a:t>
            </a:r>
            <a:r>
              <a:rPr b="1" lang="en">
                <a:solidFill>
                  <a:srgbClr val="CC0000"/>
                </a:solidFill>
              </a:rPr>
              <a:t> </a:t>
            </a:r>
            <a:r>
              <a:rPr lang="en">
                <a:solidFill>
                  <a:srgbClr val="CC0000"/>
                </a:solidFill>
              </a:rPr>
              <a:t>Waterloo Autonomous Vehicles Lab</a:t>
            </a:r>
          </a:p>
        </p:txBody>
      </p:sp>
      <p:pic>
        <p:nvPicPr>
          <p:cNvPr descr="questions.jpg" id="461" name="Shape 461"/>
          <p:cNvPicPr preferRelativeResize="0"/>
          <p:nvPr/>
        </p:nvPicPr>
        <p:blipFill>
          <a:blip r:embed="rId4">
            <a:alphaModFix/>
          </a:blip>
          <a:stretch>
            <a:fillRect/>
          </a:stretch>
        </p:blipFill>
        <p:spPr>
          <a:xfrm>
            <a:off x="729250" y="412149"/>
            <a:ext cx="7398354" cy="4305849"/>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5" name="Shape 465"/>
        <p:cNvGrpSpPr/>
        <p:nvPr/>
      </p:nvGrpSpPr>
      <p:grpSpPr>
        <a:xfrm>
          <a:off x="0" y="0"/>
          <a:ext cx="0" cy="0"/>
          <a:chOff x="0" y="0"/>
          <a:chExt cx="0" cy="0"/>
        </a:xfrm>
      </p:grpSpPr>
      <p:cxnSp>
        <p:nvCxnSpPr>
          <p:cNvPr id="466" name="Shape 466"/>
          <p:cNvCxnSpPr/>
          <p:nvPr/>
        </p:nvCxnSpPr>
        <p:spPr>
          <a:xfrm>
            <a:off x="220325" y="364475"/>
            <a:ext cx="8634600" cy="0"/>
          </a:xfrm>
          <a:prstGeom prst="straightConnector1">
            <a:avLst/>
          </a:prstGeom>
          <a:noFill/>
          <a:ln cap="flat" cmpd="sng" w="9525">
            <a:solidFill>
              <a:srgbClr val="595959"/>
            </a:solidFill>
            <a:prstDash val="solid"/>
            <a:round/>
            <a:headEnd len="lg" w="lg" type="none"/>
            <a:tailEnd len="lg" w="lg" type="none"/>
          </a:ln>
        </p:spPr>
      </p:cxnSp>
      <p:cxnSp>
        <p:nvCxnSpPr>
          <p:cNvPr id="467" name="Shape 467"/>
          <p:cNvCxnSpPr/>
          <p:nvPr/>
        </p:nvCxnSpPr>
        <p:spPr>
          <a:xfrm>
            <a:off x="220325" y="4773025"/>
            <a:ext cx="8634600" cy="0"/>
          </a:xfrm>
          <a:prstGeom prst="straightConnector1">
            <a:avLst/>
          </a:prstGeom>
          <a:noFill/>
          <a:ln cap="flat" cmpd="sng" w="9525">
            <a:solidFill>
              <a:srgbClr val="595959"/>
            </a:solidFill>
            <a:prstDash val="solid"/>
            <a:round/>
            <a:headEnd len="lg" w="lg" type="none"/>
            <a:tailEnd len="lg" w="lg" type="none"/>
          </a:ln>
        </p:spPr>
      </p:cxnSp>
      <p:sp>
        <p:nvSpPr>
          <p:cNvPr id="468" name="Shape 468"/>
          <p:cNvSpPr txBox="1"/>
          <p:nvPr/>
        </p:nvSpPr>
        <p:spPr>
          <a:xfrm>
            <a:off x="220325" y="0"/>
            <a:ext cx="7337100" cy="316800"/>
          </a:xfrm>
          <a:prstGeom prst="rect">
            <a:avLst/>
          </a:prstGeom>
          <a:noFill/>
          <a:ln>
            <a:noFill/>
          </a:ln>
        </p:spPr>
        <p:txBody>
          <a:bodyPr anchorCtr="0" anchor="t" bIns="91425" lIns="91425" rIns="91425" tIns="91425">
            <a:noAutofit/>
          </a:bodyPr>
          <a:lstStyle/>
          <a:p>
            <a:pPr lvl="0" rtl="0">
              <a:spcBef>
                <a:spcPts val="0"/>
              </a:spcBef>
              <a:buNone/>
            </a:pPr>
            <a:r>
              <a:rPr b="1" lang="en">
                <a:solidFill>
                  <a:srgbClr val="CC0000"/>
                </a:solidFill>
              </a:rPr>
              <a:t>Lidar to Camera Calibration</a:t>
            </a:r>
            <a:r>
              <a:rPr b="1" lang="en">
                <a:solidFill>
                  <a:srgbClr val="CC0000"/>
                </a:solidFill>
              </a:rPr>
              <a:t> </a:t>
            </a:r>
            <a:r>
              <a:rPr lang="en">
                <a:solidFill>
                  <a:srgbClr val="CC0000"/>
                </a:solidFill>
              </a:rPr>
              <a:t>| </a:t>
            </a:r>
          </a:p>
        </p:txBody>
      </p:sp>
      <p:pic>
        <p:nvPicPr>
          <p:cNvPr id="469" name="Shape 469"/>
          <p:cNvPicPr preferRelativeResize="0"/>
          <p:nvPr/>
        </p:nvPicPr>
        <p:blipFill>
          <a:blip r:embed="rId3">
            <a:alphaModFix/>
          </a:blip>
          <a:stretch>
            <a:fillRect/>
          </a:stretch>
        </p:blipFill>
        <p:spPr>
          <a:xfrm>
            <a:off x="7781111" y="4807550"/>
            <a:ext cx="1362887" cy="335949"/>
          </a:xfrm>
          <a:prstGeom prst="rect">
            <a:avLst/>
          </a:prstGeom>
          <a:noFill/>
          <a:ln>
            <a:noFill/>
          </a:ln>
        </p:spPr>
      </p:pic>
      <p:sp>
        <p:nvSpPr>
          <p:cNvPr id="470" name="Shape 470"/>
          <p:cNvSpPr txBox="1"/>
          <p:nvPr/>
        </p:nvSpPr>
        <p:spPr>
          <a:xfrm>
            <a:off x="254875" y="4773025"/>
            <a:ext cx="4930200" cy="316800"/>
          </a:xfrm>
          <a:prstGeom prst="rect">
            <a:avLst/>
          </a:prstGeom>
          <a:noFill/>
          <a:ln>
            <a:noFill/>
          </a:ln>
        </p:spPr>
        <p:txBody>
          <a:bodyPr anchorCtr="0" anchor="t" bIns="91425" lIns="91425" rIns="91425" tIns="91425">
            <a:noAutofit/>
          </a:bodyPr>
          <a:lstStyle/>
          <a:p>
            <a:pPr lvl="0" rtl="0">
              <a:spcBef>
                <a:spcPts val="0"/>
              </a:spcBef>
              <a:buNone/>
            </a:pPr>
            <a:r>
              <a:rPr b="1" lang="en">
                <a:solidFill>
                  <a:srgbClr val="CC0000"/>
                </a:solidFill>
              </a:rPr>
              <a:t>Jason Rebello  </a:t>
            </a:r>
            <a:r>
              <a:rPr lang="en">
                <a:solidFill>
                  <a:srgbClr val="CC0000"/>
                </a:solidFill>
              </a:rPr>
              <a:t>| </a:t>
            </a:r>
            <a:r>
              <a:rPr b="1" lang="en">
                <a:solidFill>
                  <a:srgbClr val="CC0000"/>
                </a:solidFill>
              </a:rPr>
              <a:t> </a:t>
            </a:r>
            <a:r>
              <a:rPr lang="en">
                <a:solidFill>
                  <a:srgbClr val="CC0000"/>
                </a:solidFill>
              </a:rPr>
              <a:t>Waterloo Autonomous Vehicles Lab</a:t>
            </a:r>
          </a:p>
        </p:txBody>
      </p:sp>
      <p:pic>
        <p:nvPicPr>
          <p:cNvPr id="471" name="Shape 471"/>
          <p:cNvPicPr preferRelativeResize="0"/>
          <p:nvPr/>
        </p:nvPicPr>
        <p:blipFill>
          <a:blip r:embed="rId4">
            <a:alphaModFix/>
          </a:blip>
          <a:stretch>
            <a:fillRect/>
          </a:stretch>
        </p:blipFill>
        <p:spPr>
          <a:xfrm>
            <a:off x="770850" y="1109500"/>
            <a:ext cx="3293325" cy="2454724"/>
          </a:xfrm>
          <a:prstGeom prst="rect">
            <a:avLst/>
          </a:prstGeom>
          <a:noFill/>
          <a:ln>
            <a:noFill/>
          </a:ln>
        </p:spPr>
      </p:pic>
      <p:sp>
        <p:nvSpPr>
          <p:cNvPr id="472" name="Shape 472"/>
          <p:cNvSpPr/>
          <p:nvPr/>
        </p:nvSpPr>
        <p:spPr>
          <a:xfrm>
            <a:off x="2362552" y="1218931"/>
            <a:ext cx="301800" cy="339600"/>
          </a:xfrm>
          <a:prstGeom prst="ellipse">
            <a:avLst/>
          </a:prstGeom>
          <a:noFill/>
          <a:ln cap="flat" cmpd="sng" w="28575">
            <a:solidFill>
              <a:srgbClr val="FF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473" name="Shape 473"/>
          <p:cNvSpPr/>
          <p:nvPr/>
        </p:nvSpPr>
        <p:spPr>
          <a:xfrm>
            <a:off x="2705107" y="1704740"/>
            <a:ext cx="301800" cy="339600"/>
          </a:xfrm>
          <a:prstGeom prst="ellipse">
            <a:avLst/>
          </a:prstGeom>
          <a:noFill/>
          <a:ln cap="flat" cmpd="sng" w="28575">
            <a:solidFill>
              <a:srgbClr val="FF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cxnSp>
        <p:nvCxnSpPr>
          <p:cNvPr id="474" name="Shape 474"/>
          <p:cNvCxnSpPr>
            <a:stCxn id="473" idx="4"/>
            <a:endCxn id="472" idx="4"/>
          </p:cNvCxnSpPr>
          <p:nvPr/>
        </p:nvCxnSpPr>
        <p:spPr>
          <a:xfrm flipH="1" rot="5400000">
            <a:off x="2441857" y="1630190"/>
            <a:ext cx="485700" cy="342600"/>
          </a:xfrm>
          <a:prstGeom prst="curvedConnector3">
            <a:avLst>
              <a:gd fmla="val -36377" name="adj1"/>
            </a:avLst>
          </a:prstGeom>
          <a:noFill/>
          <a:ln cap="flat" cmpd="sng" w="28575">
            <a:solidFill>
              <a:srgbClr val="000000"/>
            </a:solidFill>
            <a:prstDash val="solid"/>
            <a:round/>
            <a:headEnd len="lg" w="lg" type="triangle"/>
            <a:tailEnd len="lg" w="lg" type="none"/>
          </a:ln>
        </p:spPr>
      </p:cxnSp>
      <p:pic>
        <p:nvPicPr>
          <p:cNvPr descr="lidar camera calibration.png" id="475" name="Shape 475"/>
          <p:cNvPicPr preferRelativeResize="0"/>
          <p:nvPr/>
        </p:nvPicPr>
        <p:blipFill>
          <a:blip r:embed="rId5">
            <a:alphaModFix/>
          </a:blip>
          <a:stretch>
            <a:fillRect/>
          </a:stretch>
        </p:blipFill>
        <p:spPr>
          <a:xfrm>
            <a:off x="5095300" y="533124"/>
            <a:ext cx="3388958" cy="3071250"/>
          </a:xfrm>
          <a:prstGeom prst="rect">
            <a:avLst/>
          </a:prstGeom>
          <a:noFill/>
          <a:ln cap="flat" cmpd="sng" w="9525">
            <a:solidFill>
              <a:srgbClr val="F3F3F3"/>
            </a:solidFill>
            <a:prstDash val="solid"/>
            <a:round/>
            <a:headEnd len="med" w="med" type="none"/>
            <a:tailEnd len="med" w="med" type="none"/>
          </a:ln>
        </p:spPr>
      </p:pic>
      <p:sp>
        <p:nvSpPr>
          <p:cNvPr id="476" name="Shape 476"/>
          <p:cNvSpPr txBox="1"/>
          <p:nvPr/>
        </p:nvSpPr>
        <p:spPr>
          <a:xfrm>
            <a:off x="7153600" y="989725"/>
            <a:ext cx="844800" cy="339600"/>
          </a:xfrm>
          <a:prstGeom prst="rect">
            <a:avLst/>
          </a:prstGeom>
          <a:noFill/>
          <a:ln>
            <a:noFill/>
          </a:ln>
        </p:spPr>
        <p:txBody>
          <a:bodyPr anchorCtr="0" anchor="t" bIns="91425" lIns="91425" rIns="91425" tIns="91425">
            <a:noAutofit/>
          </a:bodyPr>
          <a:lstStyle/>
          <a:p>
            <a:pPr lvl="0">
              <a:spcBef>
                <a:spcPts val="0"/>
              </a:spcBef>
              <a:buNone/>
            </a:pPr>
            <a:r>
              <a:rPr lang="en"/>
              <a:t>Target</a:t>
            </a:r>
          </a:p>
        </p:txBody>
      </p:sp>
      <p:sp>
        <p:nvSpPr>
          <p:cNvPr id="477" name="Shape 477"/>
          <p:cNvSpPr/>
          <p:nvPr/>
        </p:nvSpPr>
        <p:spPr>
          <a:xfrm>
            <a:off x="6920125" y="2304900"/>
            <a:ext cx="1259700" cy="248400"/>
          </a:xfrm>
          <a:prstGeom prst="rect">
            <a:avLst/>
          </a:prstGeom>
          <a:solidFill>
            <a:schemeClr val="lt1"/>
          </a:solidFill>
          <a:ln cap="flat" cmpd="sng" w="9525">
            <a:solidFill>
              <a:schemeClr val="lt1"/>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478" name="Shape 478"/>
          <p:cNvSpPr txBox="1"/>
          <p:nvPr/>
        </p:nvSpPr>
        <p:spPr>
          <a:xfrm>
            <a:off x="1748000" y="3985600"/>
            <a:ext cx="6207300" cy="676500"/>
          </a:xfrm>
          <a:prstGeom prst="rect">
            <a:avLst/>
          </a:prstGeom>
          <a:noFill/>
          <a:ln>
            <a:noFill/>
          </a:ln>
        </p:spPr>
        <p:txBody>
          <a:bodyPr anchorCtr="0" anchor="t" bIns="91425" lIns="91425" rIns="91425" tIns="91425">
            <a:noAutofit/>
          </a:bodyPr>
          <a:lstStyle/>
          <a:p>
            <a:pPr lvl="0">
              <a:spcBef>
                <a:spcPts val="0"/>
              </a:spcBef>
              <a:buNone/>
            </a:pPr>
            <a:r>
              <a:rPr lang="en"/>
              <a:t>Where does this calibration differ from the extrinsic camera calibration ?</a:t>
            </a:r>
          </a:p>
          <a:p>
            <a:pPr lvl="0">
              <a:spcBef>
                <a:spcPts val="0"/>
              </a:spcBef>
              <a:buNone/>
            </a:pPr>
            <a:r>
              <a:rPr lang="en"/>
              <a:t>What sort of target should be used ?</a:t>
            </a:r>
          </a:p>
        </p:txBody>
      </p:sp>
      <p:sp>
        <p:nvSpPr>
          <p:cNvPr id="479" name="Shape 479"/>
          <p:cNvSpPr/>
          <p:nvPr/>
        </p:nvSpPr>
        <p:spPr>
          <a:xfrm>
            <a:off x="7121225" y="1288500"/>
            <a:ext cx="1488900" cy="1264800"/>
          </a:xfrm>
          <a:prstGeom prst="rect">
            <a:avLst/>
          </a:prstGeom>
          <a:solidFill>
            <a:schemeClr val="lt1"/>
          </a:solidFill>
          <a:ln cap="flat" cmpd="sng" w="9525">
            <a:solidFill>
              <a:schemeClr val="lt1"/>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descr="Question-mark.png" id="480" name="Shape 480"/>
          <p:cNvPicPr preferRelativeResize="0"/>
          <p:nvPr/>
        </p:nvPicPr>
        <p:blipFill>
          <a:blip r:embed="rId6">
            <a:alphaModFix/>
          </a:blip>
          <a:stretch>
            <a:fillRect/>
          </a:stretch>
        </p:blipFill>
        <p:spPr>
          <a:xfrm>
            <a:off x="7252200" y="1394000"/>
            <a:ext cx="603094" cy="676501"/>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4" name="Shape 484"/>
        <p:cNvGrpSpPr/>
        <p:nvPr/>
      </p:nvGrpSpPr>
      <p:grpSpPr>
        <a:xfrm>
          <a:off x="0" y="0"/>
          <a:ext cx="0" cy="0"/>
          <a:chOff x="0" y="0"/>
          <a:chExt cx="0" cy="0"/>
        </a:xfrm>
      </p:grpSpPr>
      <p:cxnSp>
        <p:nvCxnSpPr>
          <p:cNvPr id="485" name="Shape 485"/>
          <p:cNvCxnSpPr/>
          <p:nvPr/>
        </p:nvCxnSpPr>
        <p:spPr>
          <a:xfrm>
            <a:off x="220325" y="364475"/>
            <a:ext cx="8634600" cy="0"/>
          </a:xfrm>
          <a:prstGeom prst="straightConnector1">
            <a:avLst/>
          </a:prstGeom>
          <a:noFill/>
          <a:ln cap="flat" cmpd="sng" w="9525">
            <a:solidFill>
              <a:srgbClr val="595959"/>
            </a:solidFill>
            <a:prstDash val="solid"/>
            <a:round/>
            <a:headEnd len="lg" w="lg" type="none"/>
            <a:tailEnd len="lg" w="lg" type="none"/>
          </a:ln>
        </p:spPr>
      </p:cxnSp>
      <p:cxnSp>
        <p:nvCxnSpPr>
          <p:cNvPr id="486" name="Shape 486"/>
          <p:cNvCxnSpPr/>
          <p:nvPr/>
        </p:nvCxnSpPr>
        <p:spPr>
          <a:xfrm>
            <a:off x="220325" y="4773025"/>
            <a:ext cx="8634600" cy="0"/>
          </a:xfrm>
          <a:prstGeom prst="straightConnector1">
            <a:avLst/>
          </a:prstGeom>
          <a:noFill/>
          <a:ln cap="flat" cmpd="sng" w="9525">
            <a:solidFill>
              <a:srgbClr val="595959"/>
            </a:solidFill>
            <a:prstDash val="solid"/>
            <a:round/>
            <a:headEnd len="lg" w="lg" type="none"/>
            <a:tailEnd len="lg" w="lg" type="none"/>
          </a:ln>
        </p:spPr>
      </p:cxnSp>
      <p:sp>
        <p:nvSpPr>
          <p:cNvPr id="487" name="Shape 487"/>
          <p:cNvSpPr txBox="1"/>
          <p:nvPr/>
        </p:nvSpPr>
        <p:spPr>
          <a:xfrm>
            <a:off x="220325" y="0"/>
            <a:ext cx="7337100" cy="316800"/>
          </a:xfrm>
          <a:prstGeom prst="rect">
            <a:avLst/>
          </a:prstGeom>
          <a:noFill/>
          <a:ln>
            <a:noFill/>
          </a:ln>
        </p:spPr>
        <p:txBody>
          <a:bodyPr anchorCtr="0" anchor="t" bIns="91425" lIns="91425" rIns="91425" tIns="91425">
            <a:noAutofit/>
          </a:bodyPr>
          <a:lstStyle/>
          <a:p>
            <a:pPr lvl="0" rtl="0">
              <a:spcBef>
                <a:spcPts val="0"/>
              </a:spcBef>
              <a:buNone/>
            </a:pPr>
            <a:r>
              <a:rPr b="1" lang="en">
                <a:solidFill>
                  <a:srgbClr val="CC0000"/>
                </a:solidFill>
              </a:rPr>
              <a:t>HDL 32 vs HDL 64</a:t>
            </a:r>
            <a:r>
              <a:rPr b="1" lang="en">
                <a:solidFill>
                  <a:srgbClr val="CC0000"/>
                </a:solidFill>
              </a:rPr>
              <a:t> </a:t>
            </a:r>
            <a:r>
              <a:rPr lang="en">
                <a:solidFill>
                  <a:srgbClr val="CC0000"/>
                </a:solidFill>
              </a:rPr>
              <a:t>| </a:t>
            </a:r>
          </a:p>
        </p:txBody>
      </p:sp>
      <p:pic>
        <p:nvPicPr>
          <p:cNvPr id="488" name="Shape 488"/>
          <p:cNvPicPr preferRelativeResize="0"/>
          <p:nvPr/>
        </p:nvPicPr>
        <p:blipFill>
          <a:blip r:embed="rId3">
            <a:alphaModFix/>
          </a:blip>
          <a:stretch>
            <a:fillRect/>
          </a:stretch>
        </p:blipFill>
        <p:spPr>
          <a:xfrm>
            <a:off x="7781111" y="4807550"/>
            <a:ext cx="1362887" cy="335949"/>
          </a:xfrm>
          <a:prstGeom prst="rect">
            <a:avLst/>
          </a:prstGeom>
          <a:noFill/>
          <a:ln>
            <a:noFill/>
          </a:ln>
        </p:spPr>
      </p:pic>
      <p:sp>
        <p:nvSpPr>
          <p:cNvPr id="489" name="Shape 489"/>
          <p:cNvSpPr txBox="1"/>
          <p:nvPr/>
        </p:nvSpPr>
        <p:spPr>
          <a:xfrm>
            <a:off x="254875" y="4773025"/>
            <a:ext cx="4930200" cy="316800"/>
          </a:xfrm>
          <a:prstGeom prst="rect">
            <a:avLst/>
          </a:prstGeom>
          <a:noFill/>
          <a:ln>
            <a:noFill/>
          </a:ln>
        </p:spPr>
        <p:txBody>
          <a:bodyPr anchorCtr="0" anchor="t" bIns="91425" lIns="91425" rIns="91425" tIns="91425">
            <a:noAutofit/>
          </a:bodyPr>
          <a:lstStyle/>
          <a:p>
            <a:pPr lvl="0" rtl="0">
              <a:spcBef>
                <a:spcPts val="0"/>
              </a:spcBef>
              <a:buNone/>
            </a:pPr>
            <a:r>
              <a:rPr b="1" lang="en">
                <a:solidFill>
                  <a:srgbClr val="CC0000"/>
                </a:solidFill>
              </a:rPr>
              <a:t>Jason Rebello  </a:t>
            </a:r>
            <a:r>
              <a:rPr lang="en">
                <a:solidFill>
                  <a:srgbClr val="CC0000"/>
                </a:solidFill>
              </a:rPr>
              <a:t>| </a:t>
            </a:r>
            <a:r>
              <a:rPr b="1" lang="en">
                <a:solidFill>
                  <a:srgbClr val="CC0000"/>
                </a:solidFill>
              </a:rPr>
              <a:t> </a:t>
            </a:r>
            <a:r>
              <a:rPr lang="en">
                <a:solidFill>
                  <a:srgbClr val="CC0000"/>
                </a:solidFill>
              </a:rPr>
              <a:t>Waterloo Autonomous Vehicles Lab</a:t>
            </a:r>
          </a:p>
        </p:txBody>
      </p:sp>
      <p:pic>
        <p:nvPicPr>
          <p:cNvPr descr="hdl64vs32.png" id="490" name="Shape 490"/>
          <p:cNvPicPr preferRelativeResize="0"/>
          <p:nvPr/>
        </p:nvPicPr>
        <p:blipFill>
          <a:blip r:embed="rId4">
            <a:alphaModFix/>
          </a:blip>
          <a:stretch>
            <a:fillRect/>
          </a:stretch>
        </p:blipFill>
        <p:spPr>
          <a:xfrm>
            <a:off x="952925" y="777700"/>
            <a:ext cx="7106874" cy="3616624"/>
          </a:xfrm>
          <a:prstGeom prst="rect">
            <a:avLst/>
          </a:prstGeom>
          <a:noFill/>
          <a:ln>
            <a:noFill/>
          </a:ln>
        </p:spPr>
      </p:pic>
      <p:cxnSp>
        <p:nvCxnSpPr>
          <p:cNvPr id="491" name="Shape 491"/>
          <p:cNvCxnSpPr/>
          <p:nvPr/>
        </p:nvCxnSpPr>
        <p:spPr>
          <a:xfrm flipH="1">
            <a:off x="4361475" y="965125"/>
            <a:ext cx="112800" cy="1466400"/>
          </a:xfrm>
          <a:prstGeom prst="straightConnector1">
            <a:avLst/>
          </a:prstGeom>
          <a:noFill/>
          <a:ln cap="flat" cmpd="sng" w="28575">
            <a:solidFill>
              <a:srgbClr val="FF0000"/>
            </a:solidFill>
            <a:prstDash val="solid"/>
            <a:round/>
            <a:headEnd len="lg" w="lg" type="none"/>
            <a:tailEnd len="lg" w="lg" type="none"/>
          </a:ln>
        </p:spPr>
      </p:cxnSp>
      <p:cxnSp>
        <p:nvCxnSpPr>
          <p:cNvPr id="492" name="Shape 492"/>
          <p:cNvCxnSpPr/>
          <p:nvPr/>
        </p:nvCxnSpPr>
        <p:spPr>
          <a:xfrm rot="10800000">
            <a:off x="4513775" y="2584025"/>
            <a:ext cx="2900700" cy="125700"/>
          </a:xfrm>
          <a:prstGeom prst="straightConnector1">
            <a:avLst/>
          </a:prstGeom>
          <a:noFill/>
          <a:ln cap="flat" cmpd="sng" w="28575">
            <a:solidFill>
              <a:srgbClr val="FF0000"/>
            </a:solidFill>
            <a:prstDash val="solid"/>
            <a:round/>
            <a:headEnd len="lg" w="lg" type="none"/>
            <a:tailEnd len="lg" w="lg" type="none"/>
          </a:ln>
        </p:spPr>
      </p:cxnSp>
      <p:cxnSp>
        <p:nvCxnSpPr>
          <p:cNvPr id="493" name="Shape 493"/>
          <p:cNvCxnSpPr/>
          <p:nvPr/>
        </p:nvCxnSpPr>
        <p:spPr>
          <a:xfrm flipH="1" rot="10800000">
            <a:off x="1331025" y="2709575"/>
            <a:ext cx="2868900" cy="1428900"/>
          </a:xfrm>
          <a:prstGeom prst="straightConnector1">
            <a:avLst/>
          </a:prstGeom>
          <a:noFill/>
          <a:ln cap="flat" cmpd="sng" w="28575">
            <a:solidFill>
              <a:srgbClr val="FF0000"/>
            </a:solidFill>
            <a:prstDash val="solid"/>
            <a:round/>
            <a:headEnd len="lg" w="lg" type="none"/>
            <a:tailEnd len="lg" w="lg" type="none"/>
          </a:ln>
        </p:spPr>
      </p:cxnSp>
      <p:sp>
        <p:nvSpPr>
          <p:cNvPr id="494" name="Shape 494"/>
          <p:cNvSpPr txBox="1"/>
          <p:nvPr/>
        </p:nvSpPr>
        <p:spPr>
          <a:xfrm>
            <a:off x="7014525" y="735350"/>
            <a:ext cx="933300" cy="550500"/>
          </a:xfrm>
          <a:prstGeom prst="rect">
            <a:avLst/>
          </a:prstGeom>
          <a:noFill/>
          <a:ln>
            <a:noFill/>
          </a:ln>
        </p:spPr>
        <p:txBody>
          <a:bodyPr anchorCtr="0" anchor="t" bIns="91425" lIns="91425" rIns="91425" tIns="91425">
            <a:noAutofit/>
          </a:bodyPr>
          <a:lstStyle/>
          <a:p>
            <a:pPr lvl="0">
              <a:spcBef>
                <a:spcPts val="0"/>
              </a:spcBef>
              <a:buNone/>
            </a:pPr>
            <a:r>
              <a:rPr lang="en">
                <a:solidFill>
                  <a:srgbClr val="FF00FF"/>
                </a:solidFill>
              </a:rPr>
              <a:t>32 beam</a:t>
            </a:r>
          </a:p>
          <a:p>
            <a:pPr lvl="0">
              <a:spcBef>
                <a:spcPts val="0"/>
              </a:spcBef>
              <a:buNone/>
            </a:pPr>
            <a:r>
              <a:rPr lang="en">
                <a:solidFill>
                  <a:srgbClr val="00FF00"/>
                </a:solidFill>
              </a:rPr>
              <a:t>64 beam</a:t>
            </a:r>
          </a:p>
        </p:txBody>
      </p:sp>
      <p:sp>
        <p:nvSpPr>
          <p:cNvPr id="495" name="Shape 495"/>
          <p:cNvSpPr txBox="1"/>
          <p:nvPr/>
        </p:nvSpPr>
        <p:spPr>
          <a:xfrm>
            <a:off x="5502350" y="3619475"/>
            <a:ext cx="983400" cy="336000"/>
          </a:xfrm>
          <a:prstGeom prst="rect">
            <a:avLst/>
          </a:prstGeom>
          <a:noFill/>
          <a:ln>
            <a:noFill/>
          </a:ln>
        </p:spPr>
        <p:txBody>
          <a:bodyPr anchorCtr="0" anchor="t" bIns="91425" lIns="91425" rIns="91425" tIns="91425">
            <a:noAutofit/>
          </a:bodyPr>
          <a:lstStyle/>
          <a:p>
            <a:pPr lvl="0">
              <a:spcBef>
                <a:spcPts val="0"/>
              </a:spcBef>
              <a:buNone/>
            </a:pPr>
            <a:r>
              <a:rPr lang="en">
                <a:solidFill>
                  <a:schemeClr val="lt1"/>
                </a:solidFill>
              </a:rPr>
              <a:t>64 beam</a:t>
            </a:r>
          </a:p>
        </p:txBody>
      </p:sp>
      <p:sp>
        <p:nvSpPr>
          <p:cNvPr id="496" name="Shape 496"/>
          <p:cNvSpPr txBox="1"/>
          <p:nvPr/>
        </p:nvSpPr>
        <p:spPr>
          <a:xfrm>
            <a:off x="2073350" y="1104875"/>
            <a:ext cx="983400" cy="336000"/>
          </a:xfrm>
          <a:prstGeom prst="rect">
            <a:avLst/>
          </a:prstGeom>
          <a:noFill/>
          <a:ln>
            <a:noFill/>
          </a:ln>
        </p:spPr>
        <p:txBody>
          <a:bodyPr anchorCtr="0" anchor="t" bIns="91425" lIns="91425" rIns="91425" tIns="91425">
            <a:noAutofit/>
          </a:bodyPr>
          <a:lstStyle/>
          <a:p>
            <a:pPr lvl="0" rtl="0">
              <a:spcBef>
                <a:spcPts val="0"/>
              </a:spcBef>
              <a:buNone/>
            </a:pPr>
            <a:r>
              <a:rPr lang="en">
                <a:solidFill>
                  <a:schemeClr val="lt1"/>
                </a:solidFill>
              </a:rPr>
              <a:t>32</a:t>
            </a:r>
            <a:r>
              <a:rPr lang="en">
                <a:solidFill>
                  <a:schemeClr val="lt1"/>
                </a:solidFill>
              </a:rPr>
              <a:t> beam</a:t>
            </a: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0" name="Shape 500"/>
        <p:cNvGrpSpPr/>
        <p:nvPr/>
      </p:nvGrpSpPr>
      <p:grpSpPr>
        <a:xfrm>
          <a:off x="0" y="0"/>
          <a:ext cx="0" cy="0"/>
          <a:chOff x="0" y="0"/>
          <a:chExt cx="0" cy="0"/>
        </a:xfrm>
      </p:grpSpPr>
      <p:cxnSp>
        <p:nvCxnSpPr>
          <p:cNvPr id="501" name="Shape 501"/>
          <p:cNvCxnSpPr/>
          <p:nvPr/>
        </p:nvCxnSpPr>
        <p:spPr>
          <a:xfrm>
            <a:off x="220325" y="364475"/>
            <a:ext cx="8634600" cy="0"/>
          </a:xfrm>
          <a:prstGeom prst="straightConnector1">
            <a:avLst/>
          </a:prstGeom>
          <a:noFill/>
          <a:ln cap="flat" cmpd="sng" w="9525">
            <a:solidFill>
              <a:srgbClr val="595959"/>
            </a:solidFill>
            <a:prstDash val="solid"/>
            <a:round/>
            <a:headEnd len="lg" w="lg" type="none"/>
            <a:tailEnd len="lg" w="lg" type="none"/>
          </a:ln>
        </p:spPr>
      </p:cxnSp>
      <p:cxnSp>
        <p:nvCxnSpPr>
          <p:cNvPr id="502" name="Shape 502"/>
          <p:cNvCxnSpPr/>
          <p:nvPr/>
        </p:nvCxnSpPr>
        <p:spPr>
          <a:xfrm>
            <a:off x="220325" y="4773025"/>
            <a:ext cx="8634600" cy="0"/>
          </a:xfrm>
          <a:prstGeom prst="straightConnector1">
            <a:avLst/>
          </a:prstGeom>
          <a:noFill/>
          <a:ln cap="flat" cmpd="sng" w="9525">
            <a:solidFill>
              <a:srgbClr val="595959"/>
            </a:solidFill>
            <a:prstDash val="solid"/>
            <a:round/>
            <a:headEnd len="lg" w="lg" type="none"/>
            <a:tailEnd len="lg" w="lg" type="none"/>
          </a:ln>
        </p:spPr>
      </p:cxnSp>
      <p:sp>
        <p:nvSpPr>
          <p:cNvPr id="503" name="Shape 503"/>
          <p:cNvSpPr txBox="1"/>
          <p:nvPr/>
        </p:nvSpPr>
        <p:spPr>
          <a:xfrm>
            <a:off x="220325" y="0"/>
            <a:ext cx="7337100" cy="316800"/>
          </a:xfrm>
          <a:prstGeom prst="rect">
            <a:avLst/>
          </a:prstGeom>
          <a:noFill/>
          <a:ln>
            <a:noFill/>
          </a:ln>
        </p:spPr>
        <p:txBody>
          <a:bodyPr anchorCtr="0" anchor="t" bIns="91425" lIns="91425" rIns="91425" tIns="91425">
            <a:noAutofit/>
          </a:bodyPr>
          <a:lstStyle/>
          <a:p>
            <a:pPr lvl="0" rtl="0">
              <a:spcBef>
                <a:spcPts val="0"/>
              </a:spcBef>
              <a:buNone/>
            </a:pPr>
            <a:r>
              <a:rPr b="1" lang="en">
                <a:solidFill>
                  <a:srgbClr val="CC0000"/>
                </a:solidFill>
              </a:rPr>
              <a:t>Lidar response problems</a:t>
            </a:r>
            <a:r>
              <a:rPr b="1" lang="en">
                <a:solidFill>
                  <a:srgbClr val="CC0000"/>
                </a:solidFill>
              </a:rPr>
              <a:t> </a:t>
            </a:r>
            <a:r>
              <a:rPr lang="en">
                <a:solidFill>
                  <a:srgbClr val="CC0000"/>
                </a:solidFill>
              </a:rPr>
              <a:t>| </a:t>
            </a:r>
          </a:p>
        </p:txBody>
      </p:sp>
      <p:pic>
        <p:nvPicPr>
          <p:cNvPr id="504" name="Shape 504"/>
          <p:cNvPicPr preferRelativeResize="0"/>
          <p:nvPr/>
        </p:nvPicPr>
        <p:blipFill>
          <a:blip r:embed="rId3">
            <a:alphaModFix/>
          </a:blip>
          <a:stretch>
            <a:fillRect/>
          </a:stretch>
        </p:blipFill>
        <p:spPr>
          <a:xfrm>
            <a:off x="7781111" y="4807550"/>
            <a:ext cx="1362887" cy="335949"/>
          </a:xfrm>
          <a:prstGeom prst="rect">
            <a:avLst/>
          </a:prstGeom>
          <a:noFill/>
          <a:ln>
            <a:noFill/>
          </a:ln>
        </p:spPr>
      </p:pic>
      <p:sp>
        <p:nvSpPr>
          <p:cNvPr id="505" name="Shape 505"/>
          <p:cNvSpPr txBox="1"/>
          <p:nvPr/>
        </p:nvSpPr>
        <p:spPr>
          <a:xfrm>
            <a:off x="254875" y="4773025"/>
            <a:ext cx="4930200" cy="316800"/>
          </a:xfrm>
          <a:prstGeom prst="rect">
            <a:avLst/>
          </a:prstGeom>
          <a:noFill/>
          <a:ln>
            <a:noFill/>
          </a:ln>
        </p:spPr>
        <p:txBody>
          <a:bodyPr anchorCtr="0" anchor="t" bIns="91425" lIns="91425" rIns="91425" tIns="91425">
            <a:noAutofit/>
          </a:bodyPr>
          <a:lstStyle/>
          <a:p>
            <a:pPr lvl="0" rtl="0">
              <a:spcBef>
                <a:spcPts val="0"/>
              </a:spcBef>
              <a:buNone/>
            </a:pPr>
            <a:r>
              <a:rPr b="1" lang="en">
                <a:solidFill>
                  <a:srgbClr val="CC0000"/>
                </a:solidFill>
              </a:rPr>
              <a:t>Jason Rebello  </a:t>
            </a:r>
            <a:r>
              <a:rPr lang="en">
                <a:solidFill>
                  <a:srgbClr val="CC0000"/>
                </a:solidFill>
              </a:rPr>
              <a:t>| </a:t>
            </a:r>
            <a:r>
              <a:rPr b="1" lang="en">
                <a:solidFill>
                  <a:srgbClr val="CC0000"/>
                </a:solidFill>
              </a:rPr>
              <a:t> </a:t>
            </a:r>
            <a:r>
              <a:rPr lang="en">
                <a:solidFill>
                  <a:srgbClr val="CC0000"/>
                </a:solidFill>
              </a:rPr>
              <a:t>Waterloo Autonomous Vehicles Lab</a:t>
            </a:r>
          </a:p>
        </p:txBody>
      </p:sp>
      <p:sp>
        <p:nvSpPr>
          <p:cNvPr id="506" name="Shape 506" title="lidar problems.ogv"/>
          <p:cNvSpPr/>
          <p:nvPr/>
        </p:nvSpPr>
        <p:spPr>
          <a:xfrm>
            <a:off x="300275" y="576625"/>
            <a:ext cx="5225816" cy="3919362"/>
          </a:xfrm>
          <a:prstGeom prst="rect">
            <a:avLst/>
          </a:prstGeom>
          <a:blipFill>
            <a:blip r:embed="rId4">
              <a:alphaModFix/>
            </a:blip>
            <a:stretch>
              <a:fillRect/>
            </a:stretch>
          </a:blipFill>
          <a:ln>
            <a:noFill/>
          </a:ln>
        </p:spPr>
      </p:sp>
      <p:pic>
        <p:nvPicPr>
          <p:cNvPr descr="lidar prob1.png" id="507" name="Shape 507"/>
          <p:cNvPicPr preferRelativeResize="0"/>
          <p:nvPr/>
        </p:nvPicPr>
        <p:blipFill>
          <a:blip r:embed="rId5">
            <a:alphaModFix/>
          </a:blip>
          <a:stretch>
            <a:fillRect/>
          </a:stretch>
        </p:blipFill>
        <p:spPr>
          <a:xfrm>
            <a:off x="5836549" y="576625"/>
            <a:ext cx="2638999" cy="1992714"/>
          </a:xfrm>
          <a:prstGeom prst="rect">
            <a:avLst/>
          </a:prstGeom>
          <a:noFill/>
          <a:ln>
            <a:noFill/>
          </a:ln>
        </p:spPr>
      </p:pic>
      <p:pic>
        <p:nvPicPr>
          <p:cNvPr descr="lidar prob 2.png" id="508" name="Shape 508"/>
          <p:cNvPicPr preferRelativeResize="0"/>
          <p:nvPr/>
        </p:nvPicPr>
        <p:blipFill>
          <a:blip r:embed="rId6">
            <a:alphaModFix/>
          </a:blip>
          <a:stretch>
            <a:fillRect/>
          </a:stretch>
        </p:blipFill>
        <p:spPr>
          <a:xfrm>
            <a:off x="5878325" y="2510325"/>
            <a:ext cx="2638999" cy="1997077"/>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2" name="Shape 512"/>
        <p:cNvGrpSpPr/>
        <p:nvPr/>
      </p:nvGrpSpPr>
      <p:grpSpPr>
        <a:xfrm>
          <a:off x="0" y="0"/>
          <a:ext cx="0" cy="0"/>
          <a:chOff x="0" y="0"/>
          <a:chExt cx="0" cy="0"/>
        </a:xfrm>
      </p:grpSpPr>
      <p:pic>
        <p:nvPicPr>
          <p:cNvPr descr="cameralidar target1.png" id="513" name="Shape 513"/>
          <p:cNvPicPr preferRelativeResize="0"/>
          <p:nvPr/>
        </p:nvPicPr>
        <p:blipFill>
          <a:blip r:embed="rId3">
            <a:alphaModFix/>
          </a:blip>
          <a:stretch>
            <a:fillRect/>
          </a:stretch>
        </p:blipFill>
        <p:spPr>
          <a:xfrm>
            <a:off x="7111875" y="697800"/>
            <a:ext cx="1879724" cy="1806985"/>
          </a:xfrm>
          <a:prstGeom prst="rect">
            <a:avLst/>
          </a:prstGeom>
          <a:noFill/>
          <a:ln>
            <a:noFill/>
          </a:ln>
        </p:spPr>
      </p:pic>
      <p:cxnSp>
        <p:nvCxnSpPr>
          <p:cNvPr id="514" name="Shape 514"/>
          <p:cNvCxnSpPr/>
          <p:nvPr/>
        </p:nvCxnSpPr>
        <p:spPr>
          <a:xfrm>
            <a:off x="220325" y="364475"/>
            <a:ext cx="8634600" cy="0"/>
          </a:xfrm>
          <a:prstGeom prst="straightConnector1">
            <a:avLst/>
          </a:prstGeom>
          <a:noFill/>
          <a:ln cap="flat" cmpd="sng" w="9525">
            <a:solidFill>
              <a:srgbClr val="595959"/>
            </a:solidFill>
            <a:prstDash val="solid"/>
            <a:round/>
            <a:headEnd len="lg" w="lg" type="none"/>
            <a:tailEnd len="lg" w="lg" type="none"/>
          </a:ln>
        </p:spPr>
      </p:cxnSp>
      <p:cxnSp>
        <p:nvCxnSpPr>
          <p:cNvPr id="515" name="Shape 515"/>
          <p:cNvCxnSpPr/>
          <p:nvPr/>
        </p:nvCxnSpPr>
        <p:spPr>
          <a:xfrm>
            <a:off x="220325" y="4773025"/>
            <a:ext cx="8634600" cy="0"/>
          </a:xfrm>
          <a:prstGeom prst="straightConnector1">
            <a:avLst/>
          </a:prstGeom>
          <a:noFill/>
          <a:ln cap="flat" cmpd="sng" w="9525">
            <a:solidFill>
              <a:srgbClr val="595959"/>
            </a:solidFill>
            <a:prstDash val="solid"/>
            <a:round/>
            <a:headEnd len="lg" w="lg" type="none"/>
            <a:tailEnd len="lg" w="lg" type="none"/>
          </a:ln>
        </p:spPr>
      </p:cxnSp>
      <p:sp>
        <p:nvSpPr>
          <p:cNvPr id="516" name="Shape 516"/>
          <p:cNvSpPr txBox="1"/>
          <p:nvPr/>
        </p:nvSpPr>
        <p:spPr>
          <a:xfrm>
            <a:off x="220325" y="0"/>
            <a:ext cx="7337100" cy="316800"/>
          </a:xfrm>
          <a:prstGeom prst="rect">
            <a:avLst/>
          </a:prstGeom>
          <a:noFill/>
          <a:ln>
            <a:noFill/>
          </a:ln>
        </p:spPr>
        <p:txBody>
          <a:bodyPr anchorCtr="0" anchor="t" bIns="91425" lIns="91425" rIns="91425" tIns="91425">
            <a:noAutofit/>
          </a:bodyPr>
          <a:lstStyle/>
          <a:p>
            <a:pPr lvl="0" rtl="0">
              <a:spcBef>
                <a:spcPts val="0"/>
              </a:spcBef>
              <a:buNone/>
            </a:pPr>
            <a:r>
              <a:rPr b="1" lang="en">
                <a:solidFill>
                  <a:srgbClr val="CC0000"/>
                </a:solidFill>
              </a:rPr>
              <a:t>Lidar Camera Calibration</a:t>
            </a:r>
            <a:r>
              <a:rPr b="1" lang="en">
                <a:solidFill>
                  <a:srgbClr val="CC0000"/>
                </a:solidFill>
              </a:rPr>
              <a:t> </a:t>
            </a:r>
            <a:r>
              <a:rPr lang="en">
                <a:solidFill>
                  <a:srgbClr val="CC0000"/>
                </a:solidFill>
              </a:rPr>
              <a:t>| </a:t>
            </a:r>
          </a:p>
        </p:txBody>
      </p:sp>
      <p:pic>
        <p:nvPicPr>
          <p:cNvPr id="517" name="Shape 517"/>
          <p:cNvPicPr preferRelativeResize="0"/>
          <p:nvPr/>
        </p:nvPicPr>
        <p:blipFill>
          <a:blip r:embed="rId4">
            <a:alphaModFix/>
          </a:blip>
          <a:stretch>
            <a:fillRect/>
          </a:stretch>
        </p:blipFill>
        <p:spPr>
          <a:xfrm>
            <a:off x="7781111" y="4807550"/>
            <a:ext cx="1362887" cy="335949"/>
          </a:xfrm>
          <a:prstGeom prst="rect">
            <a:avLst/>
          </a:prstGeom>
          <a:noFill/>
          <a:ln>
            <a:noFill/>
          </a:ln>
        </p:spPr>
      </p:pic>
      <p:sp>
        <p:nvSpPr>
          <p:cNvPr id="518" name="Shape 518"/>
          <p:cNvSpPr txBox="1"/>
          <p:nvPr/>
        </p:nvSpPr>
        <p:spPr>
          <a:xfrm>
            <a:off x="254875" y="4773025"/>
            <a:ext cx="4930200" cy="316800"/>
          </a:xfrm>
          <a:prstGeom prst="rect">
            <a:avLst/>
          </a:prstGeom>
          <a:noFill/>
          <a:ln>
            <a:noFill/>
          </a:ln>
        </p:spPr>
        <p:txBody>
          <a:bodyPr anchorCtr="0" anchor="t" bIns="91425" lIns="91425" rIns="91425" tIns="91425">
            <a:noAutofit/>
          </a:bodyPr>
          <a:lstStyle/>
          <a:p>
            <a:pPr lvl="0" rtl="0">
              <a:spcBef>
                <a:spcPts val="0"/>
              </a:spcBef>
              <a:buNone/>
            </a:pPr>
            <a:r>
              <a:rPr b="1" lang="en">
                <a:solidFill>
                  <a:srgbClr val="CC0000"/>
                </a:solidFill>
              </a:rPr>
              <a:t>Jason Rebello  </a:t>
            </a:r>
            <a:r>
              <a:rPr lang="en">
                <a:solidFill>
                  <a:srgbClr val="CC0000"/>
                </a:solidFill>
              </a:rPr>
              <a:t>| </a:t>
            </a:r>
            <a:r>
              <a:rPr b="1" lang="en">
                <a:solidFill>
                  <a:srgbClr val="CC0000"/>
                </a:solidFill>
              </a:rPr>
              <a:t> </a:t>
            </a:r>
            <a:r>
              <a:rPr lang="en">
                <a:solidFill>
                  <a:srgbClr val="CC0000"/>
                </a:solidFill>
              </a:rPr>
              <a:t>Waterloo Autonomous Vehicles Lab</a:t>
            </a:r>
          </a:p>
        </p:txBody>
      </p:sp>
      <p:sp>
        <p:nvSpPr>
          <p:cNvPr id="519" name="Shape 519"/>
          <p:cNvSpPr txBox="1"/>
          <p:nvPr/>
        </p:nvSpPr>
        <p:spPr>
          <a:xfrm>
            <a:off x="167175" y="316800"/>
            <a:ext cx="6792300" cy="4194900"/>
          </a:xfrm>
          <a:prstGeom prst="rect">
            <a:avLst/>
          </a:prstGeom>
          <a:noFill/>
          <a:ln>
            <a:noFill/>
          </a:ln>
        </p:spPr>
        <p:txBody>
          <a:bodyPr anchorCtr="0" anchor="t" bIns="91425" lIns="91425" rIns="91425" tIns="91425">
            <a:noAutofit/>
          </a:bodyPr>
          <a:lstStyle/>
          <a:p>
            <a:pPr indent="-228600" lvl="0" marL="457200" rtl="0">
              <a:spcBef>
                <a:spcPts val="0"/>
              </a:spcBef>
              <a:buAutoNum type="arabicParenR"/>
            </a:pPr>
            <a:r>
              <a:rPr lang="en"/>
              <a:t>Given 3D points in world frame </a:t>
            </a:r>
            <a:r>
              <a:rPr lang="en">
                <a:solidFill>
                  <a:srgbClr val="FF0000"/>
                </a:solidFill>
              </a:rPr>
              <a:t>P</a:t>
            </a:r>
            <a:r>
              <a:rPr baseline="30000" lang="en">
                <a:solidFill>
                  <a:srgbClr val="FF0000"/>
                </a:solidFill>
              </a:rPr>
              <a:t>w</a:t>
            </a:r>
            <a:r>
              <a:rPr lang="en"/>
              <a:t> and corresponding 2D pixel locations </a:t>
            </a:r>
            <a:r>
              <a:rPr lang="en">
                <a:solidFill>
                  <a:srgbClr val="FF0000"/>
                </a:solidFill>
              </a:rPr>
              <a:t>z</a:t>
            </a:r>
            <a:r>
              <a:rPr baseline="-25000" lang="en">
                <a:solidFill>
                  <a:srgbClr val="FF0000"/>
                </a:solidFill>
              </a:rPr>
              <a:t>c </a:t>
            </a:r>
            <a:r>
              <a:rPr lang="en"/>
              <a:t> </a:t>
            </a:r>
            <a:r>
              <a:rPr lang="en"/>
              <a:t>in the camera  </a:t>
            </a:r>
          </a:p>
          <a:p>
            <a:pPr lvl="0" rtl="0">
              <a:spcBef>
                <a:spcPts val="0"/>
              </a:spcBef>
              <a:buNone/>
            </a:pPr>
            <a:r>
              <a:t/>
            </a:r>
            <a:endParaRPr/>
          </a:p>
          <a:p>
            <a:pPr indent="-228600" lvl="0" marL="457200" rtl="0">
              <a:spcBef>
                <a:spcPts val="0"/>
              </a:spcBef>
              <a:buAutoNum type="arabicParenR"/>
            </a:pPr>
            <a:r>
              <a:rPr lang="en"/>
              <a:t>Estimate Transformations from world to the camera using PnP algorithm </a:t>
            </a:r>
            <a:r>
              <a:rPr lang="en">
                <a:solidFill>
                  <a:srgbClr val="FF0000"/>
                </a:solidFill>
              </a:rPr>
              <a:t>T</a:t>
            </a:r>
            <a:r>
              <a:rPr baseline="30000" lang="en">
                <a:solidFill>
                  <a:srgbClr val="FF0000"/>
                </a:solidFill>
              </a:rPr>
              <a:t>c</a:t>
            </a:r>
            <a:r>
              <a:rPr baseline="30000" lang="en">
                <a:solidFill>
                  <a:srgbClr val="FF0000"/>
                </a:solidFill>
              </a:rPr>
              <a:t>:w</a:t>
            </a:r>
            <a:r>
              <a:rPr lang="en"/>
              <a:t>.</a:t>
            </a:r>
          </a:p>
          <a:p>
            <a:pPr lvl="0" rtl="0">
              <a:spcBef>
                <a:spcPts val="0"/>
              </a:spcBef>
              <a:buNone/>
            </a:pPr>
            <a:r>
              <a:t/>
            </a:r>
            <a:endParaRPr/>
          </a:p>
          <a:p>
            <a:pPr indent="-228600" lvl="0" marL="457200" rtl="0">
              <a:spcBef>
                <a:spcPts val="0"/>
              </a:spcBef>
              <a:buAutoNum type="arabicParenR"/>
            </a:pPr>
            <a:r>
              <a:rPr lang="en"/>
              <a:t>Input initial transformation from lidar to camera (approximate). </a:t>
            </a:r>
            <a:r>
              <a:rPr lang="en">
                <a:solidFill>
                  <a:srgbClr val="FF0000"/>
                </a:solidFill>
              </a:rPr>
              <a:t>T</a:t>
            </a:r>
            <a:r>
              <a:rPr baseline="30000" lang="en">
                <a:solidFill>
                  <a:srgbClr val="FF0000"/>
                </a:solidFill>
              </a:rPr>
              <a:t>c:l</a:t>
            </a:r>
          </a:p>
          <a:p>
            <a:pPr lvl="0" rtl="0">
              <a:spcBef>
                <a:spcPts val="0"/>
              </a:spcBef>
              <a:buNone/>
            </a:pPr>
            <a:r>
              <a:t/>
            </a:r>
            <a:endParaRPr/>
          </a:p>
          <a:p>
            <a:pPr indent="-228600" lvl="0" marL="457200" rtl="0">
              <a:spcBef>
                <a:spcPts val="0"/>
              </a:spcBef>
              <a:buAutoNum type="arabicParenR"/>
            </a:pPr>
            <a:r>
              <a:rPr lang="en"/>
              <a:t>Transform 3D points from Lidar F</a:t>
            </a:r>
            <a:r>
              <a:rPr baseline="-25000" lang="en"/>
              <a:t>l</a:t>
            </a:r>
            <a:r>
              <a:rPr lang="en"/>
              <a:t> to camera F</a:t>
            </a:r>
            <a:r>
              <a:rPr baseline="-25000" lang="en"/>
              <a:t>w</a:t>
            </a:r>
            <a:r>
              <a:rPr lang="en"/>
              <a:t> via Extrinsic transformation.</a:t>
            </a:r>
          </a:p>
          <a:p>
            <a:pPr lvl="0">
              <a:spcBef>
                <a:spcPts val="0"/>
              </a:spcBef>
              <a:buNone/>
            </a:pPr>
            <a:r>
              <a:rPr lang="en"/>
              <a:t>	</a:t>
            </a:r>
            <a:r>
              <a:rPr lang="en">
                <a:solidFill>
                  <a:srgbClr val="FF0000"/>
                </a:solidFill>
              </a:rPr>
              <a:t>P</a:t>
            </a:r>
            <a:r>
              <a:rPr baseline="30000" lang="en">
                <a:solidFill>
                  <a:srgbClr val="FF0000"/>
                </a:solidFill>
              </a:rPr>
              <a:t>w</a:t>
            </a:r>
            <a:r>
              <a:rPr lang="en"/>
              <a:t> = inv( </a:t>
            </a:r>
            <a:r>
              <a:rPr lang="en">
                <a:solidFill>
                  <a:srgbClr val="0000FF"/>
                </a:solidFill>
              </a:rPr>
              <a:t>T</a:t>
            </a:r>
            <a:r>
              <a:rPr baseline="30000" lang="en">
                <a:solidFill>
                  <a:srgbClr val="0000FF"/>
                </a:solidFill>
              </a:rPr>
              <a:t>c:w</a:t>
            </a:r>
            <a:r>
              <a:rPr lang="en">
                <a:solidFill>
                  <a:schemeClr val="dk1"/>
                </a:solidFill>
              </a:rPr>
              <a:t> )</a:t>
            </a:r>
            <a:r>
              <a:rPr lang="en">
                <a:solidFill>
                  <a:srgbClr val="93C47D"/>
                </a:solidFill>
              </a:rPr>
              <a:t>T</a:t>
            </a:r>
            <a:r>
              <a:rPr baseline="30000" lang="en">
                <a:solidFill>
                  <a:srgbClr val="93C47D"/>
                </a:solidFill>
              </a:rPr>
              <a:t>c:l</a:t>
            </a:r>
            <a:r>
              <a:rPr lang="en">
                <a:solidFill>
                  <a:schemeClr val="dk1"/>
                </a:solidFill>
              </a:rPr>
              <a:t> P</a:t>
            </a:r>
            <a:r>
              <a:rPr baseline="30000" lang="en">
                <a:solidFill>
                  <a:schemeClr val="dk1"/>
                </a:solidFill>
              </a:rPr>
              <a:t>l</a:t>
            </a:r>
          </a:p>
          <a:p>
            <a:pPr lvl="0" rtl="0">
              <a:spcBef>
                <a:spcPts val="0"/>
              </a:spcBef>
              <a:buNone/>
            </a:pPr>
            <a:r>
              <a:t/>
            </a:r>
            <a:endParaRPr/>
          </a:p>
          <a:p>
            <a:pPr indent="-228600" lvl="0" marL="457200" rtl="0">
              <a:spcBef>
                <a:spcPts val="0"/>
              </a:spcBef>
              <a:buAutoNum type="arabicParenR"/>
            </a:pPr>
            <a:r>
              <a:rPr lang="en"/>
              <a:t>Determine which points </a:t>
            </a:r>
            <a:r>
              <a:rPr b="1" lang="en">
                <a:solidFill>
                  <a:srgbClr val="9900FF"/>
                </a:solidFill>
              </a:rPr>
              <a:t>P</a:t>
            </a:r>
            <a:r>
              <a:rPr b="1" baseline="30000" lang="en">
                <a:solidFill>
                  <a:srgbClr val="9900FF"/>
                </a:solidFill>
              </a:rPr>
              <a:t>l </a:t>
            </a:r>
            <a:r>
              <a:rPr lang="en"/>
              <a:t>lie on target within some threshold.</a:t>
            </a:r>
          </a:p>
          <a:p>
            <a:pPr lvl="0" rtl="0">
              <a:spcBef>
                <a:spcPts val="0"/>
              </a:spcBef>
              <a:buNone/>
            </a:pPr>
            <a:r>
              <a:rPr lang="en"/>
              <a:t> </a:t>
            </a:r>
          </a:p>
          <a:p>
            <a:pPr indent="-228600" lvl="0" marL="457200" rtl="0">
              <a:spcBef>
                <a:spcPts val="0"/>
              </a:spcBef>
              <a:buAutoNum type="arabicParenR"/>
            </a:pPr>
            <a:r>
              <a:rPr lang="en"/>
              <a:t>Project points on plane</a:t>
            </a:r>
          </a:p>
          <a:p>
            <a:pPr lvl="0" rtl="0">
              <a:spcBef>
                <a:spcPts val="0"/>
              </a:spcBef>
              <a:buNone/>
            </a:pPr>
            <a:r>
              <a:t/>
            </a:r>
            <a:endParaRPr/>
          </a:p>
          <a:p>
            <a:pPr indent="-228600" lvl="0" marL="457200" rtl="0">
              <a:spcBef>
                <a:spcPts val="0"/>
              </a:spcBef>
              <a:buAutoNum type="arabicParenR"/>
            </a:pPr>
            <a:r>
              <a:rPr lang="en"/>
              <a:t>Fit </a:t>
            </a:r>
            <a:r>
              <a:rPr lang="en">
                <a:solidFill>
                  <a:srgbClr val="00FF00"/>
                </a:solidFill>
              </a:rPr>
              <a:t>‘generated’ point cloud</a:t>
            </a:r>
            <a:r>
              <a:rPr lang="en"/>
              <a:t> to </a:t>
            </a:r>
            <a:r>
              <a:rPr lang="en">
                <a:solidFill>
                  <a:srgbClr val="FF0000"/>
                </a:solidFill>
              </a:rPr>
              <a:t>detected point cloud</a:t>
            </a:r>
            <a:r>
              <a:rPr lang="en"/>
              <a:t> and get end-points.</a:t>
            </a:r>
          </a:p>
          <a:p>
            <a:pPr lvl="0" rtl="0">
              <a:spcBef>
                <a:spcPts val="0"/>
              </a:spcBef>
              <a:buNone/>
            </a:pPr>
            <a:r>
              <a:t/>
            </a:r>
            <a:endParaRPr/>
          </a:p>
          <a:p>
            <a:pPr indent="-228600" lvl="0" marL="457200" rtl="0">
              <a:spcBef>
                <a:spcPts val="0"/>
              </a:spcBef>
              <a:buAutoNum type="arabicParenR"/>
            </a:pPr>
            <a:r>
              <a:rPr lang="en"/>
              <a:t>Determine end points of target on image</a:t>
            </a:r>
          </a:p>
          <a:p>
            <a:pPr lvl="0" rtl="0">
              <a:spcBef>
                <a:spcPts val="0"/>
              </a:spcBef>
              <a:buNone/>
            </a:pPr>
            <a:r>
              <a:t/>
            </a:r>
            <a:endParaRPr/>
          </a:p>
          <a:p>
            <a:pPr lvl="0" rtl="0">
              <a:spcBef>
                <a:spcPts val="0"/>
              </a:spcBef>
              <a:buNone/>
            </a:pPr>
            <a:r>
              <a:rPr lang="en"/>
              <a:t>Reprojection Error:  ∑</a:t>
            </a:r>
            <a:r>
              <a:rPr baseline="-25000" lang="en"/>
              <a:t>images</a:t>
            </a:r>
            <a:r>
              <a:rPr lang="en"/>
              <a:t> ∑</a:t>
            </a:r>
            <a:r>
              <a:rPr baseline="-25000" lang="en"/>
              <a:t>points</a:t>
            </a:r>
            <a:r>
              <a:rPr lang="en"/>
              <a:t> d( ⌅(</a:t>
            </a:r>
            <a:r>
              <a:rPr lang="en">
                <a:solidFill>
                  <a:srgbClr val="93C47D"/>
                </a:solidFill>
              </a:rPr>
              <a:t>T</a:t>
            </a:r>
            <a:r>
              <a:rPr baseline="30000" lang="en">
                <a:solidFill>
                  <a:srgbClr val="93C47D"/>
                </a:solidFill>
              </a:rPr>
              <a:t>c:l</a:t>
            </a:r>
            <a:r>
              <a:rPr lang="en"/>
              <a:t>(</a:t>
            </a:r>
            <a:r>
              <a:rPr b="1" lang="en">
                <a:solidFill>
                  <a:srgbClr val="9900FF"/>
                </a:solidFill>
              </a:rPr>
              <a:t>P</a:t>
            </a:r>
            <a:r>
              <a:rPr b="1" baseline="30000" lang="en">
                <a:solidFill>
                  <a:srgbClr val="9900FF"/>
                </a:solidFill>
              </a:rPr>
              <a:t>l</a:t>
            </a:r>
            <a:r>
              <a:rPr b="1" lang="en">
                <a:solidFill>
                  <a:schemeClr val="dk1"/>
                </a:solidFill>
              </a:rPr>
              <a:t> </a:t>
            </a:r>
            <a:r>
              <a:rPr lang="en">
                <a:solidFill>
                  <a:schemeClr val="dk1"/>
                </a:solidFill>
              </a:rPr>
              <a:t>))</a:t>
            </a:r>
            <a:r>
              <a:rPr baseline="-25000" lang="en">
                <a:solidFill>
                  <a:srgbClr val="9900FF"/>
                </a:solidFill>
              </a:rPr>
              <a:t> </a:t>
            </a:r>
            <a:r>
              <a:rPr lang="en"/>
              <a:t>, </a:t>
            </a:r>
            <a:r>
              <a:rPr lang="en">
                <a:solidFill>
                  <a:srgbClr val="FF0000"/>
                </a:solidFill>
              </a:rPr>
              <a:t>z</a:t>
            </a:r>
            <a:r>
              <a:rPr baseline="-25000" lang="en">
                <a:solidFill>
                  <a:srgbClr val="FF0000"/>
                </a:solidFill>
              </a:rPr>
              <a:t>c</a:t>
            </a:r>
            <a:r>
              <a:rPr lang="en">
                <a:solidFill>
                  <a:srgbClr val="FF0000"/>
                </a:solidFill>
              </a:rPr>
              <a:t> </a:t>
            </a:r>
            <a:r>
              <a:rPr lang="en"/>
              <a:t>)</a:t>
            </a:r>
            <a:r>
              <a:rPr baseline="30000" lang="en"/>
              <a:t>2</a:t>
            </a:r>
            <a:r>
              <a:rPr lang="en"/>
              <a:t> </a:t>
            </a:r>
          </a:p>
        </p:txBody>
      </p:sp>
      <p:pic>
        <p:nvPicPr>
          <p:cNvPr descr="cameralidar target 2.png" id="520" name="Shape 520"/>
          <p:cNvPicPr preferRelativeResize="0"/>
          <p:nvPr/>
        </p:nvPicPr>
        <p:blipFill>
          <a:blip r:embed="rId5">
            <a:alphaModFix/>
          </a:blip>
          <a:stretch>
            <a:fillRect/>
          </a:stretch>
        </p:blipFill>
        <p:spPr>
          <a:xfrm>
            <a:off x="7111875" y="2657185"/>
            <a:ext cx="1879725" cy="1744493"/>
          </a:xfrm>
          <a:prstGeom prst="rect">
            <a:avLst/>
          </a:prstGeom>
          <a:noFill/>
          <a:ln>
            <a:noFill/>
          </a:ln>
        </p:spPr>
      </p:pic>
      <p:sp>
        <p:nvSpPr>
          <p:cNvPr id="521" name="Shape 521"/>
          <p:cNvSpPr/>
          <p:nvPr/>
        </p:nvSpPr>
        <p:spPr>
          <a:xfrm>
            <a:off x="8028550" y="1478575"/>
            <a:ext cx="329100" cy="64500"/>
          </a:xfrm>
          <a:prstGeom prst="rightArrow">
            <a:avLst>
              <a:gd fmla="val 50000" name="adj1"/>
              <a:gd fmla="val 50000" name="adj2"/>
            </a:avLst>
          </a:prstGeom>
          <a:solidFill>
            <a:srgbClr val="FF0000"/>
          </a:solidFill>
          <a:ln cap="flat" cmpd="sng" w="9525">
            <a:solidFill>
              <a:srgbClr val="FF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522" name="Shape 522"/>
          <p:cNvSpPr/>
          <p:nvPr/>
        </p:nvSpPr>
        <p:spPr>
          <a:xfrm rot="-5400000">
            <a:off x="7874437" y="1289925"/>
            <a:ext cx="354600" cy="77400"/>
          </a:xfrm>
          <a:prstGeom prst="rightArrow">
            <a:avLst>
              <a:gd fmla="val 50000" name="adj1"/>
              <a:gd fmla="val 50000" name="adj2"/>
            </a:avLst>
          </a:prstGeom>
          <a:solidFill>
            <a:srgbClr val="0000FF"/>
          </a:solidFill>
          <a:ln cap="flat" cmpd="sng" w="9525">
            <a:solidFill>
              <a:srgbClr val="0000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6" name="Shape 526"/>
        <p:cNvGrpSpPr/>
        <p:nvPr/>
      </p:nvGrpSpPr>
      <p:grpSpPr>
        <a:xfrm>
          <a:off x="0" y="0"/>
          <a:ext cx="0" cy="0"/>
          <a:chOff x="0" y="0"/>
          <a:chExt cx="0" cy="0"/>
        </a:xfrm>
      </p:grpSpPr>
      <p:cxnSp>
        <p:nvCxnSpPr>
          <p:cNvPr id="527" name="Shape 527"/>
          <p:cNvCxnSpPr/>
          <p:nvPr/>
        </p:nvCxnSpPr>
        <p:spPr>
          <a:xfrm>
            <a:off x="220325" y="364475"/>
            <a:ext cx="8634600" cy="0"/>
          </a:xfrm>
          <a:prstGeom prst="straightConnector1">
            <a:avLst/>
          </a:prstGeom>
          <a:noFill/>
          <a:ln cap="flat" cmpd="sng" w="9525">
            <a:solidFill>
              <a:srgbClr val="595959"/>
            </a:solidFill>
            <a:prstDash val="solid"/>
            <a:round/>
            <a:headEnd len="lg" w="lg" type="none"/>
            <a:tailEnd len="lg" w="lg" type="none"/>
          </a:ln>
        </p:spPr>
      </p:cxnSp>
      <p:cxnSp>
        <p:nvCxnSpPr>
          <p:cNvPr id="528" name="Shape 528"/>
          <p:cNvCxnSpPr/>
          <p:nvPr/>
        </p:nvCxnSpPr>
        <p:spPr>
          <a:xfrm>
            <a:off x="220325" y="4773025"/>
            <a:ext cx="8634600" cy="0"/>
          </a:xfrm>
          <a:prstGeom prst="straightConnector1">
            <a:avLst/>
          </a:prstGeom>
          <a:noFill/>
          <a:ln cap="flat" cmpd="sng" w="9525">
            <a:solidFill>
              <a:srgbClr val="595959"/>
            </a:solidFill>
            <a:prstDash val="solid"/>
            <a:round/>
            <a:headEnd len="lg" w="lg" type="none"/>
            <a:tailEnd len="lg" w="lg" type="none"/>
          </a:ln>
        </p:spPr>
      </p:cxnSp>
      <p:sp>
        <p:nvSpPr>
          <p:cNvPr id="529" name="Shape 529"/>
          <p:cNvSpPr txBox="1"/>
          <p:nvPr/>
        </p:nvSpPr>
        <p:spPr>
          <a:xfrm>
            <a:off x="220325" y="0"/>
            <a:ext cx="7337100" cy="316800"/>
          </a:xfrm>
          <a:prstGeom prst="rect">
            <a:avLst/>
          </a:prstGeom>
          <a:noFill/>
          <a:ln>
            <a:noFill/>
          </a:ln>
        </p:spPr>
        <p:txBody>
          <a:bodyPr anchorCtr="0" anchor="t" bIns="91425" lIns="91425" rIns="91425" tIns="91425">
            <a:noAutofit/>
          </a:bodyPr>
          <a:lstStyle/>
          <a:p>
            <a:pPr lvl="0" rtl="0">
              <a:spcBef>
                <a:spcPts val="0"/>
              </a:spcBef>
              <a:buNone/>
            </a:pPr>
            <a:r>
              <a:rPr b="1" lang="en">
                <a:solidFill>
                  <a:srgbClr val="CC0000"/>
                </a:solidFill>
              </a:rPr>
              <a:t>Calibration Results </a:t>
            </a:r>
            <a:r>
              <a:rPr lang="en">
                <a:solidFill>
                  <a:srgbClr val="CC0000"/>
                </a:solidFill>
              </a:rPr>
              <a:t>| </a:t>
            </a:r>
          </a:p>
        </p:txBody>
      </p:sp>
      <p:pic>
        <p:nvPicPr>
          <p:cNvPr id="530" name="Shape 530"/>
          <p:cNvPicPr preferRelativeResize="0"/>
          <p:nvPr/>
        </p:nvPicPr>
        <p:blipFill>
          <a:blip r:embed="rId3">
            <a:alphaModFix/>
          </a:blip>
          <a:stretch>
            <a:fillRect/>
          </a:stretch>
        </p:blipFill>
        <p:spPr>
          <a:xfrm>
            <a:off x="7781111" y="4807550"/>
            <a:ext cx="1362887" cy="335949"/>
          </a:xfrm>
          <a:prstGeom prst="rect">
            <a:avLst/>
          </a:prstGeom>
          <a:noFill/>
          <a:ln>
            <a:noFill/>
          </a:ln>
        </p:spPr>
      </p:pic>
      <p:sp>
        <p:nvSpPr>
          <p:cNvPr id="531" name="Shape 531"/>
          <p:cNvSpPr txBox="1"/>
          <p:nvPr/>
        </p:nvSpPr>
        <p:spPr>
          <a:xfrm>
            <a:off x="254875" y="4773025"/>
            <a:ext cx="4930200" cy="316800"/>
          </a:xfrm>
          <a:prstGeom prst="rect">
            <a:avLst/>
          </a:prstGeom>
          <a:noFill/>
          <a:ln>
            <a:noFill/>
          </a:ln>
        </p:spPr>
        <p:txBody>
          <a:bodyPr anchorCtr="0" anchor="t" bIns="91425" lIns="91425" rIns="91425" tIns="91425">
            <a:noAutofit/>
          </a:bodyPr>
          <a:lstStyle/>
          <a:p>
            <a:pPr lvl="0" rtl="0">
              <a:spcBef>
                <a:spcPts val="0"/>
              </a:spcBef>
              <a:buNone/>
            </a:pPr>
            <a:r>
              <a:rPr b="1" lang="en">
                <a:solidFill>
                  <a:srgbClr val="CC0000"/>
                </a:solidFill>
              </a:rPr>
              <a:t>Jason Rebello  </a:t>
            </a:r>
            <a:r>
              <a:rPr lang="en">
                <a:solidFill>
                  <a:srgbClr val="CC0000"/>
                </a:solidFill>
              </a:rPr>
              <a:t>| </a:t>
            </a:r>
            <a:r>
              <a:rPr b="1" lang="en">
                <a:solidFill>
                  <a:srgbClr val="CC0000"/>
                </a:solidFill>
              </a:rPr>
              <a:t> </a:t>
            </a:r>
            <a:r>
              <a:rPr lang="en">
                <a:solidFill>
                  <a:srgbClr val="CC0000"/>
                </a:solidFill>
              </a:rPr>
              <a:t>Waterloo Autonomous Vehicles Lab</a:t>
            </a:r>
          </a:p>
        </p:txBody>
      </p:sp>
      <p:sp>
        <p:nvSpPr>
          <p:cNvPr id="532" name="Shape 532" title="initial lidar cam calibration.ogv"/>
          <p:cNvSpPr/>
          <p:nvPr/>
        </p:nvSpPr>
        <p:spPr>
          <a:xfrm>
            <a:off x="161150" y="1081099"/>
            <a:ext cx="4246350" cy="3184749"/>
          </a:xfrm>
          <a:prstGeom prst="rect">
            <a:avLst/>
          </a:prstGeom>
          <a:blipFill>
            <a:blip r:embed="rId4">
              <a:alphaModFix/>
            </a:blip>
            <a:stretch>
              <a:fillRect/>
            </a:stretch>
          </a:blipFill>
          <a:ln>
            <a:noFill/>
          </a:ln>
        </p:spPr>
      </p:sp>
      <p:sp>
        <p:nvSpPr>
          <p:cNvPr id="533" name="Shape 533"/>
          <p:cNvSpPr txBox="1"/>
          <p:nvPr/>
        </p:nvSpPr>
        <p:spPr>
          <a:xfrm>
            <a:off x="799875" y="613025"/>
            <a:ext cx="2590500" cy="336000"/>
          </a:xfrm>
          <a:prstGeom prst="rect">
            <a:avLst/>
          </a:prstGeom>
          <a:noFill/>
          <a:ln>
            <a:noFill/>
          </a:ln>
        </p:spPr>
        <p:txBody>
          <a:bodyPr anchorCtr="0" anchor="t" bIns="91425" lIns="91425" rIns="91425" tIns="91425">
            <a:noAutofit/>
          </a:bodyPr>
          <a:lstStyle/>
          <a:p>
            <a:pPr lvl="0">
              <a:spcBef>
                <a:spcPts val="0"/>
              </a:spcBef>
              <a:buNone/>
            </a:pPr>
            <a:r>
              <a:rPr lang="en" sz="1800"/>
              <a:t>Before Calibration</a:t>
            </a:r>
          </a:p>
        </p:txBody>
      </p:sp>
      <p:sp>
        <p:nvSpPr>
          <p:cNvPr id="534" name="Shape 534" title="final lidar cam calibration.ogv"/>
          <p:cNvSpPr/>
          <p:nvPr/>
        </p:nvSpPr>
        <p:spPr>
          <a:xfrm>
            <a:off x="4559900" y="1078800"/>
            <a:ext cx="4246350" cy="3184762"/>
          </a:xfrm>
          <a:prstGeom prst="rect">
            <a:avLst/>
          </a:prstGeom>
          <a:blipFill>
            <a:blip r:embed="rId5">
              <a:alphaModFix/>
            </a:blip>
            <a:stretch>
              <a:fillRect/>
            </a:stretch>
          </a:blipFill>
          <a:ln>
            <a:noFill/>
          </a:ln>
        </p:spPr>
      </p:sp>
      <p:sp>
        <p:nvSpPr>
          <p:cNvPr id="535" name="Shape 535"/>
          <p:cNvSpPr txBox="1"/>
          <p:nvPr/>
        </p:nvSpPr>
        <p:spPr>
          <a:xfrm>
            <a:off x="5448075" y="613025"/>
            <a:ext cx="2590500" cy="336000"/>
          </a:xfrm>
          <a:prstGeom prst="rect">
            <a:avLst/>
          </a:prstGeom>
          <a:noFill/>
          <a:ln>
            <a:noFill/>
          </a:ln>
        </p:spPr>
        <p:txBody>
          <a:bodyPr anchorCtr="0" anchor="t" bIns="91425" lIns="91425" rIns="91425" tIns="91425">
            <a:noAutofit/>
          </a:bodyPr>
          <a:lstStyle/>
          <a:p>
            <a:pPr lvl="0" rtl="0">
              <a:spcBef>
                <a:spcPts val="0"/>
              </a:spcBef>
              <a:buNone/>
            </a:pPr>
            <a:r>
              <a:rPr lang="en" sz="1800"/>
              <a:t>After Calibration</a:t>
            </a: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9" name="Shape 539"/>
        <p:cNvGrpSpPr/>
        <p:nvPr/>
      </p:nvGrpSpPr>
      <p:grpSpPr>
        <a:xfrm>
          <a:off x="0" y="0"/>
          <a:ext cx="0" cy="0"/>
          <a:chOff x="0" y="0"/>
          <a:chExt cx="0" cy="0"/>
        </a:xfrm>
      </p:grpSpPr>
      <p:cxnSp>
        <p:nvCxnSpPr>
          <p:cNvPr id="540" name="Shape 540"/>
          <p:cNvCxnSpPr/>
          <p:nvPr/>
        </p:nvCxnSpPr>
        <p:spPr>
          <a:xfrm>
            <a:off x="220325" y="364475"/>
            <a:ext cx="8634600" cy="0"/>
          </a:xfrm>
          <a:prstGeom prst="straightConnector1">
            <a:avLst/>
          </a:prstGeom>
          <a:noFill/>
          <a:ln cap="flat" cmpd="sng" w="9525">
            <a:solidFill>
              <a:srgbClr val="595959"/>
            </a:solidFill>
            <a:prstDash val="solid"/>
            <a:round/>
            <a:headEnd len="lg" w="lg" type="none"/>
            <a:tailEnd len="lg" w="lg" type="none"/>
          </a:ln>
        </p:spPr>
      </p:cxnSp>
      <p:cxnSp>
        <p:nvCxnSpPr>
          <p:cNvPr id="541" name="Shape 541"/>
          <p:cNvCxnSpPr/>
          <p:nvPr/>
        </p:nvCxnSpPr>
        <p:spPr>
          <a:xfrm>
            <a:off x="220325" y="4773025"/>
            <a:ext cx="8634600" cy="0"/>
          </a:xfrm>
          <a:prstGeom prst="straightConnector1">
            <a:avLst/>
          </a:prstGeom>
          <a:noFill/>
          <a:ln cap="flat" cmpd="sng" w="9525">
            <a:solidFill>
              <a:srgbClr val="595959"/>
            </a:solidFill>
            <a:prstDash val="solid"/>
            <a:round/>
            <a:headEnd len="lg" w="lg" type="none"/>
            <a:tailEnd len="lg" w="lg" type="none"/>
          </a:ln>
        </p:spPr>
      </p:cxnSp>
      <p:sp>
        <p:nvSpPr>
          <p:cNvPr id="542" name="Shape 542"/>
          <p:cNvSpPr txBox="1"/>
          <p:nvPr/>
        </p:nvSpPr>
        <p:spPr>
          <a:xfrm>
            <a:off x="220325" y="0"/>
            <a:ext cx="7337100" cy="316800"/>
          </a:xfrm>
          <a:prstGeom prst="rect">
            <a:avLst/>
          </a:prstGeom>
          <a:noFill/>
          <a:ln>
            <a:noFill/>
          </a:ln>
        </p:spPr>
        <p:txBody>
          <a:bodyPr anchorCtr="0" anchor="t" bIns="91425" lIns="91425" rIns="91425" tIns="91425">
            <a:noAutofit/>
          </a:bodyPr>
          <a:lstStyle/>
          <a:p>
            <a:pPr lvl="0" rtl="0">
              <a:spcBef>
                <a:spcPts val="0"/>
              </a:spcBef>
              <a:buNone/>
            </a:pPr>
            <a:r>
              <a:rPr b="1" lang="en">
                <a:solidFill>
                  <a:srgbClr val="CC0000"/>
                </a:solidFill>
              </a:rPr>
              <a:t>Alternative methods</a:t>
            </a:r>
            <a:r>
              <a:rPr b="1" lang="en">
                <a:solidFill>
                  <a:srgbClr val="CC0000"/>
                </a:solidFill>
              </a:rPr>
              <a:t> </a:t>
            </a:r>
            <a:r>
              <a:rPr lang="en">
                <a:solidFill>
                  <a:srgbClr val="CC0000"/>
                </a:solidFill>
              </a:rPr>
              <a:t>| </a:t>
            </a:r>
          </a:p>
        </p:txBody>
      </p:sp>
      <p:pic>
        <p:nvPicPr>
          <p:cNvPr id="543" name="Shape 543"/>
          <p:cNvPicPr preferRelativeResize="0"/>
          <p:nvPr/>
        </p:nvPicPr>
        <p:blipFill>
          <a:blip r:embed="rId3">
            <a:alphaModFix/>
          </a:blip>
          <a:stretch>
            <a:fillRect/>
          </a:stretch>
        </p:blipFill>
        <p:spPr>
          <a:xfrm>
            <a:off x="7781111" y="4807550"/>
            <a:ext cx="1362887" cy="335949"/>
          </a:xfrm>
          <a:prstGeom prst="rect">
            <a:avLst/>
          </a:prstGeom>
          <a:noFill/>
          <a:ln>
            <a:noFill/>
          </a:ln>
        </p:spPr>
      </p:pic>
      <p:sp>
        <p:nvSpPr>
          <p:cNvPr id="544" name="Shape 544"/>
          <p:cNvSpPr txBox="1"/>
          <p:nvPr/>
        </p:nvSpPr>
        <p:spPr>
          <a:xfrm>
            <a:off x="254875" y="4773025"/>
            <a:ext cx="4930200" cy="316800"/>
          </a:xfrm>
          <a:prstGeom prst="rect">
            <a:avLst/>
          </a:prstGeom>
          <a:noFill/>
          <a:ln>
            <a:noFill/>
          </a:ln>
        </p:spPr>
        <p:txBody>
          <a:bodyPr anchorCtr="0" anchor="t" bIns="91425" lIns="91425" rIns="91425" tIns="91425">
            <a:noAutofit/>
          </a:bodyPr>
          <a:lstStyle/>
          <a:p>
            <a:pPr lvl="0" rtl="0">
              <a:spcBef>
                <a:spcPts val="0"/>
              </a:spcBef>
              <a:buNone/>
            </a:pPr>
            <a:r>
              <a:rPr b="1" lang="en">
                <a:solidFill>
                  <a:srgbClr val="CC0000"/>
                </a:solidFill>
              </a:rPr>
              <a:t>Jason Rebello  </a:t>
            </a:r>
            <a:r>
              <a:rPr lang="en">
                <a:solidFill>
                  <a:srgbClr val="CC0000"/>
                </a:solidFill>
              </a:rPr>
              <a:t>| </a:t>
            </a:r>
            <a:r>
              <a:rPr b="1" lang="en">
                <a:solidFill>
                  <a:srgbClr val="CC0000"/>
                </a:solidFill>
              </a:rPr>
              <a:t> </a:t>
            </a:r>
            <a:r>
              <a:rPr lang="en">
                <a:solidFill>
                  <a:srgbClr val="CC0000"/>
                </a:solidFill>
              </a:rPr>
              <a:t>Waterloo Autonomous Vehicles Lab</a:t>
            </a:r>
          </a:p>
        </p:txBody>
      </p:sp>
      <p:pic>
        <p:nvPicPr>
          <p:cNvPr descr="lidarcalib1.png" id="545" name="Shape 545"/>
          <p:cNvPicPr preferRelativeResize="0"/>
          <p:nvPr/>
        </p:nvPicPr>
        <p:blipFill>
          <a:blip r:embed="rId4">
            <a:alphaModFix/>
          </a:blip>
          <a:stretch>
            <a:fillRect/>
          </a:stretch>
        </p:blipFill>
        <p:spPr>
          <a:xfrm>
            <a:off x="152400" y="469200"/>
            <a:ext cx="2243050" cy="1695675"/>
          </a:xfrm>
          <a:prstGeom prst="rect">
            <a:avLst/>
          </a:prstGeom>
          <a:noFill/>
          <a:ln>
            <a:noFill/>
          </a:ln>
        </p:spPr>
      </p:pic>
      <p:pic>
        <p:nvPicPr>
          <p:cNvPr descr="lidarcalib2.png" id="546" name="Shape 546"/>
          <p:cNvPicPr preferRelativeResize="0"/>
          <p:nvPr/>
        </p:nvPicPr>
        <p:blipFill>
          <a:blip r:embed="rId5">
            <a:alphaModFix/>
          </a:blip>
          <a:stretch>
            <a:fillRect/>
          </a:stretch>
        </p:blipFill>
        <p:spPr>
          <a:xfrm>
            <a:off x="2395450" y="469200"/>
            <a:ext cx="1677392" cy="1695674"/>
          </a:xfrm>
          <a:prstGeom prst="rect">
            <a:avLst/>
          </a:prstGeom>
          <a:noFill/>
          <a:ln>
            <a:noFill/>
          </a:ln>
        </p:spPr>
      </p:pic>
      <p:sp>
        <p:nvSpPr>
          <p:cNvPr id="547" name="Shape 547"/>
          <p:cNvSpPr txBox="1"/>
          <p:nvPr/>
        </p:nvSpPr>
        <p:spPr>
          <a:xfrm>
            <a:off x="346250" y="2041000"/>
            <a:ext cx="3664800" cy="581100"/>
          </a:xfrm>
          <a:prstGeom prst="rect">
            <a:avLst/>
          </a:prstGeom>
          <a:noFill/>
          <a:ln>
            <a:noFill/>
          </a:ln>
        </p:spPr>
        <p:txBody>
          <a:bodyPr anchorCtr="0" anchor="t" bIns="91425" lIns="91425" rIns="91425" tIns="91425">
            <a:noAutofit/>
          </a:bodyPr>
          <a:lstStyle/>
          <a:p>
            <a:pPr indent="-228600" lvl="0" marL="457200">
              <a:spcBef>
                <a:spcPts val="0"/>
              </a:spcBef>
              <a:buAutoNum type="alphaLcParenR"/>
            </a:pPr>
            <a:r>
              <a:rPr lang="en"/>
              <a:t>Martin Velas et.al Calibration of RGB Camera With Velodyne LiDAR</a:t>
            </a:r>
          </a:p>
        </p:txBody>
      </p:sp>
      <p:pic>
        <p:nvPicPr>
          <p:cNvPr descr="automatic calibration maximize mutual info.png" id="548" name="Shape 548"/>
          <p:cNvPicPr preferRelativeResize="0"/>
          <p:nvPr/>
        </p:nvPicPr>
        <p:blipFill>
          <a:blip r:embed="rId6">
            <a:alphaModFix/>
          </a:blip>
          <a:stretch>
            <a:fillRect/>
          </a:stretch>
        </p:blipFill>
        <p:spPr>
          <a:xfrm>
            <a:off x="4165567" y="412150"/>
            <a:ext cx="4766356" cy="2689350"/>
          </a:xfrm>
          <a:prstGeom prst="rect">
            <a:avLst/>
          </a:prstGeom>
          <a:noFill/>
          <a:ln>
            <a:noFill/>
          </a:ln>
        </p:spPr>
      </p:pic>
      <p:sp>
        <p:nvSpPr>
          <p:cNvPr id="549" name="Shape 549"/>
          <p:cNvSpPr txBox="1"/>
          <p:nvPr/>
        </p:nvSpPr>
        <p:spPr>
          <a:xfrm>
            <a:off x="4478325" y="3107800"/>
            <a:ext cx="4500300" cy="802200"/>
          </a:xfrm>
          <a:prstGeom prst="rect">
            <a:avLst/>
          </a:prstGeom>
          <a:noFill/>
          <a:ln>
            <a:noFill/>
          </a:ln>
        </p:spPr>
        <p:txBody>
          <a:bodyPr anchorCtr="0" anchor="t" bIns="91425" lIns="91425" rIns="91425" tIns="91425">
            <a:noAutofit/>
          </a:bodyPr>
          <a:lstStyle/>
          <a:p>
            <a:pPr indent="0" lvl="0" marL="0" rtl="0">
              <a:spcBef>
                <a:spcPts val="0"/>
              </a:spcBef>
              <a:buNone/>
            </a:pPr>
            <a:r>
              <a:rPr lang="en"/>
              <a:t>b)       </a:t>
            </a:r>
            <a:r>
              <a:rPr lang="en">
                <a:solidFill>
                  <a:schemeClr val="dk1"/>
                </a:solidFill>
              </a:rPr>
              <a:t>Gaurav Pandey et.al Automatic Extrinsic Calibration of Vision and Lidar by Maximizing Mutual Information</a:t>
            </a:r>
          </a:p>
        </p:txBody>
      </p:sp>
      <p:pic>
        <p:nvPicPr>
          <p:cNvPr descr="automatic calibration.png" id="550" name="Shape 550"/>
          <p:cNvPicPr preferRelativeResize="0"/>
          <p:nvPr/>
        </p:nvPicPr>
        <p:blipFill>
          <a:blip r:embed="rId7">
            <a:alphaModFix/>
          </a:blip>
          <a:stretch>
            <a:fillRect/>
          </a:stretch>
        </p:blipFill>
        <p:spPr>
          <a:xfrm>
            <a:off x="159633" y="2622096"/>
            <a:ext cx="4038024" cy="2115150"/>
          </a:xfrm>
          <a:prstGeom prst="rect">
            <a:avLst/>
          </a:prstGeom>
          <a:noFill/>
          <a:ln>
            <a:noFill/>
          </a:ln>
        </p:spPr>
      </p:pic>
      <p:sp>
        <p:nvSpPr>
          <p:cNvPr id="551" name="Shape 551"/>
          <p:cNvSpPr txBox="1"/>
          <p:nvPr/>
        </p:nvSpPr>
        <p:spPr>
          <a:xfrm>
            <a:off x="4173525" y="4098400"/>
            <a:ext cx="4500300" cy="802200"/>
          </a:xfrm>
          <a:prstGeom prst="rect">
            <a:avLst/>
          </a:prstGeom>
          <a:noFill/>
          <a:ln>
            <a:noFill/>
          </a:ln>
        </p:spPr>
        <p:txBody>
          <a:bodyPr anchorCtr="0" anchor="t" bIns="91425" lIns="91425" rIns="91425" tIns="91425">
            <a:noAutofit/>
          </a:bodyPr>
          <a:lstStyle/>
          <a:p>
            <a:pPr indent="0" lvl="0" marL="0" rtl="0">
              <a:spcBef>
                <a:spcPts val="0"/>
              </a:spcBef>
              <a:buNone/>
            </a:pPr>
            <a:r>
              <a:rPr lang="en"/>
              <a:t>c</a:t>
            </a:r>
            <a:r>
              <a:rPr lang="en"/>
              <a:t>)       </a:t>
            </a:r>
            <a:r>
              <a:rPr lang="en">
                <a:solidFill>
                  <a:schemeClr val="dk1"/>
                </a:solidFill>
              </a:rPr>
              <a:t>Jesse Levinson et.al Automatic Online Calibration of Cameras and Lasers</a:t>
            </a: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5" name="Shape 555"/>
        <p:cNvGrpSpPr/>
        <p:nvPr/>
      </p:nvGrpSpPr>
      <p:grpSpPr>
        <a:xfrm>
          <a:off x="0" y="0"/>
          <a:ext cx="0" cy="0"/>
          <a:chOff x="0" y="0"/>
          <a:chExt cx="0" cy="0"/>
        </a:xfrm>
      </p:grpSpPr>
      <p:cxnSp>
        <p:nvCxnSpPr>
          <p:cNvPr id="556" name="Shape 556"/>
          <p:cNvCxnSpPr/>
          <p:nvPr/>
        </p:nvCxnSpPr>
        <p:spPr>
          <a:xfrm>
            <a:off x="220325" y="364475"/>
            <a:ext cx="8634600" cy="0"/>
          </a:xfrm>
          <a:prstGeom prst="straightConnector1">
            <a:avLst/>
          </a:prstGeom>
          <a:noFill/>
          <a:ln cap="flat" cmpd="sng" w="9525">
            <a:solidFill>
              <a:srgbClr val="595959"/>
            </a:solidFill>
            <a:prstDash val="solid"/>
            <a:round/>
            <a:headEnd len="lg" w="lg" type="none"/>
            <a:tailEnd len="lg" w="lg" type="none"/>
          </a:ln>
        </p:spPr>
      </p:cxnSp>
      <p:cxnSp>
        <p:nvCxnSpPr>
          <p:cNvPr id="557" name="Shape 557"/>
          <p:cNvCxnSpPr/>
          <p:nvPr/>
        </p:nvCxnSpPr>
        <p:spPr>
          <a:xfrm>
            <a:off x="220325" y="4773025"/>
            <a:ext cx="8634600" cy="0"/>
          </a:xfrm>
          <a:prstGeom prst="straightConnector1">
            <a:avLst/>
          </a:prstGeom>
          <a:noFill/>
          <a:ln cap="flat" cmpd="sng" w="9525">
            <a:solidFill>
              <a:srgbClr val="595959"/>
            </a:solidFill>
            <a:prstDash val="solid"/>
            <a:round/>
            <a:headEnd len="lg" w="lg" type="none"/>
            <a:tailEnd len="lg" w="lg" type="none"/>
          </a:ln>
        </p:spPr>
      </p:cxnSp>
      <p:sp>
        <p:nvSpPr>
          <p:cNvPr id="558" name="Shape 558"/>
          <p:cNvSpPr txBox="1"/>
          <p:nvPr/>
        </p:nvSpPr>
        <p:spPr>
          <a:xfrm>
            <a:off x="220325" y="0"/>
            <a:ext cx="7337100" cy="316800"/>
          </a:xfrm>
          <a:prstGeom prst="rect">
            <a:avLst/>
          </a:prstGeom>
          <a:noFill/>
          <a:ln>
            <a:noFill/>
          </a:ln>
        </p:spPr>
        <p:txBody>
          <a:bodyPr anchorCtr="0" anchor="t" bIns="91425" lIns="91425" rIns="91425" tIns="91425">
            <a:noAutofit/>
          </a:bodyPr>
          <a:lstStyle/>
          <a:p>
            <a:pPr lvl="0" rtl="0">
              <a:spcBef>
                <a:spcPts val="0"/>
              </a:spcBef>
              <a:buNone/>
            </a:pPr>
            <a:r>
              <a:rPr b="1" lang="en">
                <a:solidFill>
                  <a:srgbClr val="CC0000"/>
                </a:solidFill>
              </a:rPr>
              <a:t>Questions</a:t>
            </a:r>
            <a:r>
              <a:rPr b="1" lang="en">
                <a:solidFill>
                  <a:srgbClr val="CC0000"/>
                </a:solidFill>
              </a:rPr>
              <a:t> </a:t>
            </a:r>
            <a:r>
              <a:rPr lang="en">
                <a:solidFill>
                  <a:srgbClr val="CC0000"/>
                </a:solidFill>
              </a:rPr>
              <a:t>| </a:t>
            </a:r>
          </a:p>
        </p:txBody>
      </p:sp>
      <p:pic>
        <p:nvPicPr>
          <p:cNvPr id="559" name="Shape 559"/>
          <p:cNvPicPr preferRelativeResize="0"/>
          <p:nvPr/>
        </p:nvPicPr>
        <p:blipFill>
          <a:blip r:embed="rId3">
            <a:alphaModFix/>
          </a:blip>
          <a:stretch>
            <a:fillRect/>
          </a:stretch>
        </p:blipFill>
        <p:spPr>
          <a:xfrm>
            <a:off x="7781111" y="4807550"/>
            <a:ext cx="1362887" cy="335949"/>
          </a:xfrm>
          <a:prstGeom prst="rect">
            <a:avLst/>
          </a:prstGeom>
          <a:noFill/>
          <a:ln>
            <a:noFill/>
          </a:ln>
        </p:spPr>
      </p:pic>
      <p:sp>
        <p:nvSpPr>
          <p:cNvPr id="560" name="Shape 560"/>
          <p:cNvSpPr txBox="1"/>
          <p:nvPr/>
        </p:nvSpPr>
        <p:spPr>
          <a:xfrm>
            <a:off x="254875" y="4773025"/>
            <a:ext cx="4930200" cy="316800"/>
          </a:xfrm>
          <a:prstGeom prst="rect">
            <a:avLst/>
          </a:prstGeom>
          <a:noFill/>
          <a:ln>
            <a:noFill/>
          </a:ln>
        </p:spPr>
        <p:txBody>
          <a:bodyPr anchorCtr="0" anchor="t" bIns="91425" lIns="91425" rIns="91425" tIns="91425">
            <a:noAutofit/>
          </a:bodyPr>
          <a:lstStyle/>
          <a:p>
            <a:pPr lvl="0" rtl="0">
              <a:spcBef>
                <a:spcPts val="0"/>
              </a:spcBef>
              <a:buNone/>
            </a:pPr>
            <a:r>
              <a:rPr b="1" lang="en">
                <a:solidFill>
                  <a:srgbClr val="CC0000"/>
                </a:solidFill>
              </a:rPr>
              <a:t>Jason Rebello  </a:t>
            </a:r>
            <a:r>
              <a:rPr lang="en">
                <a:solidFill>
                  <a:srgbClr val="CC0000"/>
                </a:solidFill>
              </a:rPr>
              <a:t>| </a:t>
            </a:r>
            <a:r>
              <a:rPr b="1" lang="en">
                <a:solidFill>
                  <a:srgbClr val="CC0000"/>
                </a:solidFill>
              </a:rPr>
              <a:t> </a:t>
            </a:r>
            <a:r>
              <a:rPr lang="en">
                <a:solidFill>
                  <a:srgbClr val="CC0000"/>
                </a:solidFill>
              </a:rPr>
              <a:t>Waterloo Autonomous Vehicles Lab</a:t>
            </a:r>
          </a:p>
        </p:txBody>
      </p:sp>
      <p:pic>
        <p:nvPicPr>
          <p:cNvPr descr="questions2.jpg" id="561" name="Shape 561"/>
          <p:cNvPicPr preferRelativeResize="0"/>
          <p:nvPr/>
        </p:nvPicPr>
        <p:blipFill>
          <a:blip r:embed="rId4">
            <a:alphaModFix/>
          </a:blip>
          <a:stretch>
            <a:fillRect/>
          </a:stretch>
        </p:blipFill>
        <p:spPr>
          <a:xfrm>
            <a:off x="1905000" y="621600"/>
            <a:ext cx="5715000" cy="38100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5" name="Shape 565"/>
        <p:cNvGrpSpPr/>
        <p:nvPr/>
      </p:nvGrpSpPr>
      <p:grpSpPr>
        <a:xfrm>
          <a:off x="0" y="0"/>
          <a:ext cx="0" cy="0"/>
          <a:chOff x="0" y="0"/>
          <a:chExt cx="0" cy="0"/>
        </a:xfrm>
      </p:grpSpPr>
      <p:cxnSp>
        <p:nvCxnSpPr>
          <p:cNvPr id="566" name="Shape 566"/>
          <p:cNvCxnSpPr/>
          <p:nvPr/>
        </p:nvCxnSpPr>
        <p:spPr>
          <a:xfrm>
            <a:off x="220325" y="364475"/>
            <a:ext cx="8634600" cy="0"/>
          </a:xfrm>
          <a:prstGeom prst="straightConnector1">
            <a:avLst/>
          </a:prstGeom>
          <a:noFill/>
          <a:ln cap="flat" cmpd="sng" w="9525">
            <a:solidFill>
              <a:srgbClr val="595959"/>
            </a:solidFill>
            <a:prstDash val="solid"/>
            <a:round/>
            <a:headEnd len="lg" w="lg" type="none"/>
            <a:tailEnd len="lg" w="lg" type="none"/>
          </a:ln>
        </p:spPr>
      </p:cxnSp>
      <p:cxnSp>
        <p:nvCxnSpPr>
          <p:cNvPr id="567" name="Shape 567"/>
          <p:cNvCxnSpPr/>
          <p:nvPr/>
        </p:nvCxnSpPr>
        <p:spPr>
          <a:xfrm>
            <a:off x="220325" y="4773025"/>
            <a:ext cx="8634600" cy="0"/>
          </a:xfrm>
          <a:prstGeom prst="straightConnector1">
            <a:avLst/>
          </a:prstGeom>
          <a:noFill/>
          <a:ln cap="flat" cmpd="sng" w="9525">
            <a:solidFill>
              <a:srgbClr val="595959"/>
            </a:solidFill>
            <a:prstDash val="solid"/>
            <a:round/>
            <a:headEnd len="lg" w="lg" type="none"/>
            <a:tailEnd len="lg" w="lg" type="none"/>
          </a:ln>
        </p:spPr>
      </p:cxnSp>
      <p:sp>
        <p:nvSpPr>
          <p:cNvPr id="568" name="Shape 568"/>
          <p:cNvSpPr txBox="1"/>
          <p:nvPr/>
        </p:nvSpPr>
        <p:spPr>
          <a:xfrm>
            <a:off x="220325" y="0"/>
            <a:ext cx="7337100" cy="316800"/>
          </a:xfrm>
          <a:prstGeom prst="rect">
            <a:avLst/>
          </a:prstGeom>
          <a:noFill/>
          <a:ln>
            <a:noFill/>
          </a:ln>
        </p:spPr>
        <p:txBody>
          <a:bodyPr anchorCtr="0" anchor="t" bIns="91425" lIns="91425" rIns="91425" tIns="91425">
            <a:noAutofit/>
          </a:bodyPr>
          <a:lstStyle/>
          <a:p>
            <a:pPr lvl="0" rtl="0">
              <a:spcBef>
                <a:spcPts val="0"/>
              </a:spcBef>
              <a:buNone/>
            </a:pPr>
            <a:r>
              <a:rPr b="1" lang="en">
                <a:solidFill>
                  <a:srgbClr val="CC0000"/>
                </a:solidFill>
              </a:rPr>
              <a:t>Lidar to GPS</a:t>
            </a:r>
            <a:r>
              <a:rPr b="1" lang="en">
                <a:solidFill>
                  <a:srgbClr val="CC0000"/>
                </a:solidFill>
              </a:rPr>
              <a:t> </a:t>
            </a:r>
            <a:r>
              <a:rPr lang="en">
                <a:solidFill>
                  <a:srgbClr val="CC0000"/>
                </a:solidFill>
              </a:rPr>
              <a:t>| </a:t>
            </a:r>
          </a:p>
        </p:txBody>
      </p:sp>
      <p:pic>
        <p:nvPicPr>
          <p:cNvPr id="569" name="Shape 569"/>
          <p:cNvPicPr preferRelativeResize="0"/>
          <p:nvPr/>
        </p:nvPicPr>
        <p:blipFill>
          <a:blip r:embed="rId3">
            <a:alphaModFix/>
          </a:blip>
          <a:stretch>
            <a:fillRect/>
          </a:stretch>
        </p:blipFill>
        <p:spPr>
          <a:xfrm>
            <a:off x="7781111" y="4807550"/>
            <a:ext cx="1362887" cy="335949"/>
          </a:xfrm>
          <a:prstGeom prst="rect">
            <a:avLst/>
          </a:prstGeom>
          <a:noFill/>
          <a:ln>
            <a:noFill/>
          </a:ln>
        </p:spPr>
      </p:pic>
      <p:sp>
        <p:nvSpPr>
          <p:cNvPr id="570" name="Shape 570"/>
          <p:cNvSpPr txBox="1"/>
          <p:nvPr/>
        </p:nvSpPr>
        <p:spPr>
          <a:xfrm>
            <a:off x="254875" y="4773025"/>
            <a:ext cx="4930200" cy="316800"/>
          </a:xfrm>
          <a:prstGeom prst="rect">
            <a:avLst/>
          </a:prstGeom>
          <a:noFill/>
          <a:ln>
            <a:noFill/>
          </a:ln>
        </p:spPr>
        <p:txBody>
          <a:bodyPr anchorCtr="0" anchor="t" bIns="91425" lIns="91425" rIns="91425" tIns="91425">
            <a:noAutofit/>
          </a:bodyPr>
          <a:lstStyle/>
          <a:p>
            <a:pPr lvl="0" rtl="0">
              <a:spcBef>
                <a:spcPts val="0"/>
              </a:spcBef>
              <a:buNone/>
            </a:pPr>
            <a:r>
              <a:rPr b="1" lang="en">
                <a:solidFill>
                  <a:srgbClr val="CC0000"/>
                </a:solidFill>
              </a:rPr>
              <a:t>Jason Rebello  </a:t>
            </a:r>
            <a:r>
              <a:rPr lang="en">
                <a:solidFill>
                  <a:srgbClr val="CC0000"/>
                </a:solidFill>
              </a:rPr>
              <a:t>| </a:t>
            </a:r>
            <a:r>
              <a:rPr b="1" lang="en">
                <a:solidFill>
                  <a:srgbClr val="CC0000"/>
                </a:solidFill>
              </a:rPr>
              <a:t> </a:t>
            </a:r>
            <a:r>
              <a:rPr lang="en">
                <a:solidFill>
                  <a:srgbClr val="CC0000"/>
                </a:solidFill>
              </a:rPr>
              <a:t>Waterloo Autonomous Vehicles Lab</a:t>
            </a:r>
          </a:p>
        </p:txBody>
      </p:sp>
      <p:pic>
        <p:nvPicPr>
          <p:cNvPr id="571" name="Shape 571"/>
          <p:cNvPicPr preferRelativeResize="0"/>
          <p:nvPr/>
        </p:nvPicPr>
        <p:blipFill>
          <a:blip r:embed="rId4">
            <a:alphaModFix/>
          </a:blip>
          <a:stretch>
            <a:fillRect/>
          </a:stretch>
        </p:blipFill>
        <p:spPr>
          <a:xfrm>
            <a:off x="582182" y="676842"/>
            <a:ext cx="3237167" cy="2176392"/>
          </a:xfrm>
          <a:prstGeom prst="rect">
            <a:avLst/>
          </a:prstGeom>
          <a:noFill/>
          <a:ln>
            <a:noFill/>
          </a:ln>
        </p:spPr>
      </p:pic>
      <p:sp>
        <p:nvSpPr>
          <p:cNvPr id="572" name="Shape 572"/>
          <p:cNvSpPr/>
          <p:nvPr/>
        </p:nvSpPr>
        <p:spPr>
          <a:xfrm>
            <a:off x="2146743" y="773866"/>
            <a:ext cx="296700" cy="301199"/>
          </a:xfrm>
          <a:prstGeom prst="ellipse">
            <a:avLst/>
          </a:prstGeom>
          <a:noFill/>
          <a:ln cap="flat" cmpd="sng" w="28575">
            <a:solidFill>
              <a:srgbClr val="FF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573" name="Shape 573"/>
          <p:cNvSpPr/>
          <p:nvPr/>
        </p:nvSpPr>
        <p:spPr>
          <a:xfrm>
            <a:off x="1925280" y="1151431"/>
            <a:ext cx="296700" cy="301200"/>
          </a:xfrm>
          <a:prstGeom prst="ellipse">
            <a:avLst/>
          </a:prstGeom>
          <a:noFill/>
          <a:ln cap="flat" cmpd="sng" w="28575">
            <a:solidFill>
              <a:srgbClr val="FF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cxnSp>
        <p:nvCxnSpPr>
          <p:cNvPr id="574" name="Shape 574"/>
          <p:cNvCxnSpPr>
            <a:stCxn id="573" idx="6"/>
            <a:endCxn id="572" idx="5"/>
          </p:cNvCxnSpPr>
          <p:nvPr/>
        </p:nvCxnSpPr>
        <p:spPr>
          <a:xfrm flipH="1" rot="10800000">
            <a:off x="2221980" y="1030831"/>
            <a:ext cx="177900" cy="271200"/>
          </a:xfrm>
          <a:prstGeom prst="curvedConnector2">
            <a:avLst/>
          </a:prstGeom>
          <a:noFill/>
          <a:ln cap="flat" cmpd="sng" w="28575">
            <a:solidFill>
              <a:srgbClr val="000000"/>
            </a:solidFill>
            <a:prstDash val="solid"/>
            <a:round/>
            <a:headEnd len="lg" w="lg" type="triangle"/>
            <a:tailEnd len="lg" w="lg" type="none"/>
          </a:ln>
        </p:spPr>
      </p:cxnSp>
      <p:pic>
        <p:nvPicPr>
          <p:cNvPr descr="handeye.png" id="575" name="Shape 575"/>
          <p:cNvPicPr preferRelativeResize="0"/>
          <p:nvPr/>
        </p:nvPicPr>
        <p:blipFill>
          <a:blip r:embed="rId5">
            <a:alphaModFix/>
          </a:blip>
          <a:stretch>
            <a:fillRect/>
          </a:stretch>
        </p:blipFill>
        <p:spPr>
          <a:xfrm>
            <a:off x="4743350" y="774000"/>
            <a:ext cx="3819350" cy="3438075"/>
          </a:xfrm>
          <a:prstGeom prst="rect">
            <a:avLst/>
          </a:prstGeom>
          <a:noFill/>
          <a:ln>
            <a:noFill/>
          </a:ln>
        </p:spPr>
      </p:pic>
      <p:pic>
        <p:nvPicPr>
          <p:cNvPr descr="lidargps.png" id="576" name="Shape 576"/>
          <p:cNvPicPr preferRelativeResize="0"/>
          <p:nvPr/>
        </p:nvPicPr>
        <p:blipFill>
          <a:blip r:embed="rId6">
            <a:alphaModFix/>
          </a:blip>
          <a:stretch>
            <a:fillRect/>
          </a:stretch>
        </p:blipFill>
        <p:spPr>
          <a:xfrm>
            <a:off x="1096300" y="2902175"/>
            <a:ext cx="2461066" cy="1718450"/>
          </a:xfrm>
          <a:prstGeom prst="rect">
            <a:avLst/>
          </a:prstGeom>
          <a:noFill/>
          <a:ln>
            <a:noFill/>
          </a:ln>
        </p:spPr>
      </p:pic>
      <p:sp>
        <p:nvSpPr>
          <p:cNvPr id="577" name="Shape 577"/>
          <p:cNvSpPr txBox="1"/>
          <p:nvPr/>
        </p:nvSpPr>
        <p:spPr>
          <a:xfrm>
            <a:off x="0" y="0"/>
            <a:ext cx="3220800" cy="3112800"/>
          </a:xfrm>
          <a:prstGeom prst="rect">
            <a:avLst/>
          </a:prstGeom>
          <a:noFill/>
          <a:ln>
            <a:noFill/>
          </a:ln>
        </p:spPr>
        <p:txBody>
          <a:bodyPr anchorCtr="0" anchor="ctr" bIns="91425" lIns="91425" rIns="91425" tIns="91425">
            <a:noAutofit/>
          </a:bodyPr>
          <a:lstStyle/>
          <a:p>
            <a:pPr lvl="0" rtl="0">
              <a:spcBef>
                <a:spcPts val="0"/>
              </a:spcBef>
              <a:buNone/>
            </a:pPr>
            <a:r>
              <a:rPr lang="en"/>
              <a:t>￼</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cxnSp>
        <p:nvCxnSpPr>
          <p:cNvPr id="101" name="Shape 101"/>
          <p:cNvCxnSpPr/>
          <p:nvPr/>
        </p:nvCxnSpPr>
        <p:spPr>
          <a:xfrm>
            <a:off x="220325" y="364475"/>
            <a:ext cx="8634600" cy="0"/>
          </a:xfrm>
          <a:prstGeom prst="straightConnector1">
            <a:avLst/>
          </a:prstGeom>
          <a:noFill/>
          <a:ln cap="flat" cmpd="sng" w="9525">
            <a:solidFill>
              <a:srgbClr val="595959"/>
            </a:solidFill>
            <a:prstDash val="solid"/>
            <a:round/>
            <a:headEnd len="lg" w="lg" type="none"/>
            <a:tailEnd len="lg" w="lg" type="none"/>
          </a:ln>
        </p:spPr>
      </p:cxnSp>
      <p:cxnSp>
        <p:nvCxnSpPr>
          <p:cNvPr id="102" name="Shape 102"/>
          <p:cNvCxnSpPr/>
          <p:nvPr/>
        </p:nvCxnSpPr>
        <p:spPr>
          <a:xfrm>
            <a:off x="220325" y="4773025"/>
            <a:ext cx="8634600" cy="0"/>
          </a:xfrm>
          <a:prstGeom prst="straightConnector1">
            <a:avLst/>
          </a:prstGeom>
          <a:noFill/>
          <a:ln cap="flat" cmpd="sng" w="9525">
            <a:solidFill>
              <a:srgbClr val="595959"/>
            </a:solidFill>
            <a:prstDash val="solid"/>
            <a:round/>
            <a:headEnd len="lg" w="lg" type="none"/>
            <a:tailEnd len="lg" w="lg" type="none"/>
          </a:ln>
        </p:spPr>
      </p:cxnSp>
      <p:sp>
        <p:nvSpPr>
          <p:cNvPr id="103" name="Shape 103"/>
          <p:cNvSpPr txBox="1"/>
          <p:nvPr/>
        </p:nvSpPr>
        <p:spPr>
          <a:xfrm>
            <a:off x="220325" y="0"/>
            <a:ext cx="7337100" cy="316800"/>
          </a:xfrm>
          <a:prstGeom prst="rect">
            <a:avLst/>
          </a:prstGeom>
          <a:noFill/>
          <a:ln>
            <a:noFill/>
          </a:ln>
        </p:spPr>
        <p:txBody>
          <a:bodyPr anchorCtr="0" anchor="t" bIns="91425" lIns="91425" rIns="91425" tIns="91425">
            <a:noAutofit/>
          </a:bodyPr>
          <a:lstStyle/>
          <a:p>
            <a:pPr lvl="0" rtl="0">
              <a:spcBef>
                <a:spcPts val="0"/>
              </a:spcBef>
              <a:buNone/>
            </a:pPr>
            <a:r>
              <a:rPr b="1" lang="en">
                <a:solidFill>
                  <a:srgbClr val="CC0000"/>
                </a:solidFill>
              </a:rPr>
              <a:t>Calibration </a:t>
            </a:r>
            <a:r>
              <a:rPr lang="en">
                <a:solidFill>
                  <a:srgbClr val="CC0000"/>
                </a:solidFill>
              </a:rPr>
              <a:t>| </a:t>
            </a:r>
          </a:p>
        </p:txBody>
      </p:sp>
      <p:pic>
        <p:nvPicPr>
          <p:cNvPr id="104" name="Shape 104"/>
          <p:cNvPicPr preferRelativeResize="0"/>
          <p:nvPr/>
        </p:nvPicPr>
        <p:blipFill>
          <a:blip r:embed="rId3">
            <a:alphaModFix/>
          </a:blip>
          <a:stretch>
            <a:fillRect/>
          </a:stretch>
        </p:blipFill>
        <p:spPr>
          <a:xfrm>
            <a:off x="7781111" y="4807550"/>
            <a:ext cx="1362887" cy="335949"/>
          </a:xfrm>
          <a:prstGeom prst="rect">
            <a:avLst/>
          </a:prstGeom>
          <a:noFill/>
          <a:ln>
            <a:noFill/>
          </a:ln>
        </p:spPr>
      </p:pic>
      <p:sp>
        <p:nvSpPr>
          <p:cNvPr id="105" name="Shape 105"/>
          <p:cNvSpPr txBox="1"/>
          <p:nvPr/>
        </p:nvSpPr>
        <p:spPr>
          <a:xfrm>
            <a:off x="254875" y="4773025"/>
            <a:ext cx="4930200" cy="316800"/>
          </a:xfrm>
          <a:prstGeom prst="rect">
            <a:avLst/>
          </a:prstGeom>
          <a:noFill/>
          <a:ln>
            <a:noFill/>
          </a:ln>
        </p:spPr>
        <p:txBody>
          <a:bodyPr anchorCtr="0" anchor="t" bIns="91425" lIns="91425" rIns="91425" tIns="91425">
            <a:noAutofit/>
          </a:bodyPr>
          <a:lstStyle/>
          <a:p>
            <a:pPr lvl="0" rtl="0">
              <a:spcBef>
                <a:spcPts val="0"/>
              </a:spcBef>
              <a:buNone/>
            </a:pPr>
            <a:r>
              <a:rPr b="1" lang="en">
                <a:solidFill>
                  <a:srgbClr val="CC0000"/>
                </a:solidFill>
              </a:rPr>
              <a:t>Jason Rebello  </a:t>
            </a:r>
            <a:r>
              <a:rPr lang="en">
                <a:solidFill>
                  <a:srgbClr val="CC0000"/>
                </a:solidFill>
              </a:rPr>
              <a:t>| </a:t>
            </a:r>
            <a:r>
              <a:rPr b="1" lang="en">
                <a:solidFill>
                  <a:srgbClr val="CC0000"/>
                </a:solidFill>
              </a:rPr>
              <a:t> </a:t>
            </a:r>
            <a:r>
              <a:rPr lang="en">
                <a:solidFill>
                  <a:srgbClr val="CC0000"/>
                </a:solidFill>
              </a:rPr>
              <a:t>Waterloo Autonomous Vehicles Lab</a:t>
            </a:r>
          </a:p>
        </p:txBody>
      </p:sp>
      <p:sp>
        <p:nvSpPr>
          <p:cNvPr id="106" name="Shape 106"/>
          <p:cNvSpPr txBox="1"/>
          <p:nvPr/>
        </p:nvSpPr>
        <p:spPr>
          <a:xfrm>
            <a:off x="215950" y="4474525"/>
            <a:ext cx="2594400" cy="222300"/>
          </a:xfrm>
          <a:prstGeom prst="rect">
            <a:avLst/>
          </a:prstGeom>
          <a:noFill/>
          <a:ln>
            <a:noFill/>
          </a:ln>
        </p:spPr>
        <p:txBody>
          <a:bodyPr anchorCtr="0" anchor="t" bIns="91425" lIns="91425" rIns="91425" tIns="91425">
            <a:noAutofit/>
          </a:bodyPr>
          <a:lstStyle/>
          <a:p>
            <a:pPr lvl="0" rtl="0">
              <a:spcBef>
                <a:spcPts val="0"/>
              </a:spcBef>
              <a:buNone/>
            </a:pPr>
            <a:r>
              <a:rPr lang="en"/>
              <a:t>Source: Arun Das</a:t>
            </a:r>
          </a:p>
        </p:txBody>
      </p:sp>
      <p:sp>
        <p:nvSpPr>
          <p:cNvPr id="107" name="Shape 107"/>
          <p:cNvSpPr txBox="1"/>
          <p:nvPr>
            <p:ph idx="4294967295"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a:t>Required Calibrations</a:t>
            </a:r>
          </a:p>
        </p:txBody>
      </p:sp>
      <p:sp>
        <p:nvSpPr>
          <p:cNvPr id="108" name="Shape 108"/>
          <p:cNvSpPr txBox="1"/>
          <p:nvPr>
            <p:ph idx="4294967295" type="body"/>
          </p:nvPr>
        </p:nvSpPr>
        <p:spPr>
          <a:xfrm>
            <a:off x="311700" y="1152475"/>
            <a:ext cx="8520600" cy="3416400"/>
          </a:xfrm>
          <a:prstGeom prst="rect">
            <a:avLst/>
          </a:prstGeom>
        </p:spPr>
        <p:txBody>
          <a:bodyPr anchorCtr="0" anchor="t" bIns="91425" lIns="91425" rIns="91425" tIns="91425">
            <a:noAutofit/>
          </a:bodyPr>
          <a:lstStyle/>
          <a:p>
            <a:pPr indent="-342900" lvl="0" marL="457200" marR="0" rtl="0" algn="l">
              <a:lnSpc>
                <a:spcPct val="115000"/>
              </a:lnSpc>
              <a:spcBef>
                <a:spcPts val="0"/>
              </a:spcBef>
              <a:spcAft>
                <a:spcPts val="1600"/>
              </a:spcAft>
              <a:buClr>
                <a:srgbClr val="EFEFEF"/>
              </a:buClr>
              <a:buSzPct val="100000"/>
              <a:buFont typeface="Arial"/>
            </a:pPr>
            <a:r>
              <a:rPr lang="en">
                <a:solidFill>
                  <a:srgbClr val="EFEFEF"/>
                </a:solidFill>
              </a:rPr>
              <a:t>Camera intrinsic and extrinsic</a:t>
            </a:r>
          </a:p>
          <a:p>
            <a:pPr indent="-228600" lvl="0" marL="457200" marR="0" rtl="0" algn="l">
              <a:lnSpc>
                <a:spcPct val="115000"/>
              </a:lnSpc>
              <a:spcBef>
                <a:spcPts val="0"/>
              </a:spcBef>
              <a:spcAft>
                <a:spcPts val="1600"/>
              </a:spcAft>
              <a:buClr>
                <a:srgbClr val="434343"/>
              </a:buClr>
            </a:pPr>
            <a:r>
              <a:rPr lang="en">
                <a:solidFill>
                  <a:srgbClr val="434343"/>
                </a:solidFill>
              </a:rPr>
              <a:t>IMU to Camera</a:t>
            </a:r>
          </a:p>
          <a:p>
            <a:pPr indent="-228600" lvl="0" marL="457200" marR="0" rtl="0" algn="l">
              <a:lnSpc>
                <a:spcPct val="115000"/>
              </a:lnSpc>
              <a:spcBef>
                <a:spcPts val="0"/>
              </a:spcBef>
              <a:spcAft>
                <a:spcPts val="1600"/>
              </a:spcAft>
              <a:buClr>
                <a:srgbClr val="EFEFEF"/>
              </a:buClr>
            </a:pPr>
            <a:r>
              <a:rPr lang="en">
                <a:solidFill>
                  <a:srgbClr val="EFEFEF"/>
                </a:solidFill>
              </a:rPr>
              <a:t>Lidar to GPS</a:t>
            </a:r>
          </a:p>
          <a:p>
            <a:pPr indent="-228600" lvl="0" marL="457200" marR="0" rtl="0" algn="l">
              <a:lnSpc>
                <a:spcPct val="115000"/>
              </a:lnSpc>
              <a:spcBef>
                <a:spcPts val="0"/>
              </a:spcBef>
              <a:spcAft>
                <a:spcPts val="1600"/>
              </a:spcAft>
              <a:buClr>
                <a:srgbClr val="EFEFEF"/>
              </a:buClr>
            </a:pPr>
            <a:r>
              <a:rPr lang="en">
                <a:solidFill>
                  <a:srgbClr val="EFEFEF"/>
                </a:solidFill>
              </a:rPr>
              <a:t>Lidar to Camera</a:t>
            </a:r>
          </a:p>
        </p:txBody>
      </p:sp>
      <p:pic>
        <p:nvPicPr>
          <p:cNvPr id="109" name="Shape 109"/>
          <p:cNvPicPr preferRelativeResize="0"/>
          <p:nvPr/>
        </p:nvPicPr>
        <p:blipFill>
          <a:blip r:embed="rId4">
            <a:alphaModFix/>
          </a:blip>
          <a:stretch>
            <a:fillRect/>
          </a:stretch>
        </p:blipFill>
        <p:spPr>
          <a:xfrm>
            <a:off x="3895049" y="1261899"/>
            <a:ext cx="4997600" cy="3306974"/>
          </a:xfrm>
          <a:prstGeom prst="rect">
            <a:avLst/>
          </a:prstGeom>
          <a:noFill/>
          <a:ln>
            <a:noFill/>
          </a:ln>
        </p:spPr>
      </p:pic>
      <p:sp>
        <p:nvSpPr>
          <p:cNvPr id="110" name="Shape 110"/>
          <p:cNvSpPr/>
          <p:nvPr/>
        </p:nvSpPr>
        <p:spPr>
          <a:xfrm>
            <a:off x="5978325" y="1570900"/>
            <a:ext cx="457800" cy="457800"/>
          </a:xfrm>
          <a:prstGeom prst="ellipse">
            <a:avLst/>
          </a:prstGeom>
          <a:noFill/>
          <a:ln cap="flat" cmpd="sng" w="28575">
            <a:solidFill>
              <a:srgbClr val="FF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11" name="Shape 111"/>
          <p:cNvSpPr/>
          <p:nvPr/>
        </p:nvSpPr>
        <p:spPr>
          <a:xfrm>
            <a:off x="5079875" y="2593425"/>
            <a:ext cx="457800" cy="457800"/>
          </a:xfrm>
          <a:prstGeom prst="ellipse">
            <a:avLst/>
          </a:prstGeom>
          <a:noFill/>
          <a:ln cap="flat" cmpd="sng" w="28575">
            <a:solidFill>
              <a:srgbClr val="FF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cxnSp>
        <p:nvCxnSpPr>
          <p:cNvPr id="112" name="Shape 112"/>
          <p:cNvCxnSpPr>
            <a:stCxn id="111" idx="7"/>
            <a:endCxn id="110" idx="1"/>
          </p:cNvCxnSpPr>
          <p:nvPr/>
        </p:nvCxnSpPr>
        <p:spPr>
          <a:xfrm rot="-5400000">
            <a:off x="5246831" y="1861868"/>
            <a:ext cx="1022400" cy="574800"/>
          </a:xfrm>
          <a:prstGeom prst="curvedConnector3">
            <a:avLst>
              <a:gd fmla="val 129860" name="adj1"/>
            </a:avLst>
          </a:prstGeom>
          <a:noFill/>
          <a:ln cap="flat" cmpd="sng" w="28575">
            <a:solidFill>
              <a:srgbClr val="000000"/>
            </a:solidFill>
            <a:prstDash val="solid"/>
            <a:round/>
            <a:headEnd len="lg" w="lg" type="none"/>
            <a:tailEnd len="lg" w="lg" type="triangle"/>
          </a:ln>
        </p:spPr>
      </p:cxn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1" name="Shape 581"/>
        <p:cNvGrpSpPr/>
        <p:nvPr/>
      </p:nvGrpSpPr>
      <p:grpSpPr>
        <a:xfrm>
          <a:off x="0" y="0"/>
          <a:ext cx="0" cy="0"/>
          <a:chOff x="0" y="0"/>
          <a:chExt cx="0" cy="0"/>
        </a:xfrm>
      </p:grpSpPr>
      <p:cxnSp>
        <p:nvCxnSpPr>
          <p:cNvPr id="582" name="Shape 582"/>
          <p:cNvCxnSpPr/>
          <p:nvPr/>
        </p:nvCxnSpPr>
        <p:spPr>
          <a:xfrm>
            <a:off x="220325" y="364475"/>
            <a:ext cx="8634600" cy="0"/>
          </a:xfrm>
          <a:prstGeom prst="straightConnector1">
            <a:avLst/>
          </a:prstGeom>
          <a:noFill/>
          <a:ln cap="flat" cmpd="sng" w="9525">
            <a:solidFill>
              <a:srgbClr val="595959"/>
            </a:solidFill>
            <a:prstDash val="solid"/>
            <a:round/>
            <a:headEnd len="lg" w="lg" type="none"/>
            <a:tailEnd len="lg" w="lg" type="none"/>
          </a:ln>
        </p:spPr>
      </p:cxnSp>
      <p:cxnSp>
        <p:nvCxnSpPr>
          <p:cNvPr id="583" name="Shape 583"/>
          <p:cNvCxnSpPr/>
          <p:nvPr/>
        </p:nvCxnSpPr>
        <p:spPr>
          <a:xfrm>
            <a:off x="220325" y="4773025"/>
            <a:ext cx="8634600" cy="0"/>
          </a:xfrm>
          <a:prstGeom prst="straightConnector1">
            <a:avLst/>
          </a:prstGeom>
          <a:noFill/>
          <a:ln cap="flat" cmpd="sng" w="9525">
            <a:solidFill>
              <a:srgbClr val="595959"/>
            </a:solidFill>
            <a:prstDash val="solid"/>
            <a:round/>
            <a:headEnd len="lg" w="lg" type="none"/>
            <a:tailEnd len="lg" w="lg" type="none"/>
          </a:ln>
        </p:spPr>
      </p:cxnSp>
      <p:sp>
        <p:nvSpPr>
          <p:cNvPr id="584" name="Shape 584"/>
          <p:cNvSpPr txBox="1"/>
          <p:nvPr/>
        </p:nvSpPr>
        <p:spPr>
          <a:xfrm>
            <a:off x="220325" y="0"/>
            <a:ext cx="7337100" cy="316800"/>
          </a:xfrm>
          <a:prstGeom prst="rect">
            <a:avLst/>
          </a:prstGeom>
          <a:noFill/>
          <a:ln>
            <a:noFill/>
          </a:ln>
        </p:spPr>
        <p:txBody>
          <a:bodyPr anchorCtr="0" anchor="t" bIns="91425" lIns="91425" rIns="91425" tIns="91425">
            <a:noAutofit/>
          </a:bodyPr>
          <a:lstStyle/>
          <a:p>
            <a:pPr lvl="0" rtl="0">
              <a:spcBef>
                <a:spcPts val="0"/>
              </a:spcBef>
              <a:buNone/>
            </a:pPr>
            <a:r>
              <a:rPr b="1" lang="en">
                <a:solidFill>
                  <a:srgbClr val="CC0000"/>
                </a:solidFill>
              </a:rPr>
              <a:t>Hand-Eye Calibration</a:t>
            </a:r>
            <a:r>
              <a:rPr b="1" lang="en">
                <a:solidFill>
                  <a:srgbClr val="CC0000"/>
                </a:solidFill>
              </a:rPr>
              <a:t> </a:t>
            </a:r>
            <a:r>
              <a:rPr lang="en">
                <a:solidFill>
                  <a:srgbClr val="CC0000"/>
                </a:solidFill>
              </a:rPr>
              <a:t>| </a:t>
            </a:r>
          </a:p>
        </p:txBody>
      </p:sp>
      <p:pic>
        <p:nvPicPr>
          <p:cNvPr id="585" name="Shape 585"/>
          <p:cNvPicPr preferRelativeResize="0"/>
          <p:nvPr/>
        </p:nvPicPr>
        <p:blipFill>
          <a:blip r:embed="rId3">
            <a:alphaModFix/>
          </a:blip>
          <a:stretch>
            <a:fillRect/>
          </a:stretch>
        </p:blipFill>
        <p:spPr>
          <a:xfrm>
            <a:off x="7781111" y="4807550"/>
            <a:ext cx="1362887" cy="335949"/>
          </a:xfrm>
          <a:prstGeom prst="rect">
            <a:avLst/>
          </a:prstGeom>
          <a:noFill/>
          <a:ln>
            <a:noFill/>
          </a:ln>
        </p:spPr>
      </p:pic>
      <p:sp>
        <p:nvSpPr>
          <p:cNvPr id="586" name="Shape 586"/>
          <p:cNvSpPr txBox="1"/>
          <p:nvPr/>
        </p:nvSpPr>
        <p:spPr>
          <a:xfrm>
            <a:off x="254875" y="4773025"/>
            <a:ext cx="4930200" cy="316800"/>
          </a:xfrm>
          <a:prstGeom prst="rect">
            <a:avLst/>
          </a:prstGeom>
          <a:noFill/>
          <a:ln>
            <a:noFill/>
          </a:ln>
        </p:spPr>
        <p:txBody>
          <a:bodyPr anchorCtr="0" anchor="t" bIns="91425" lIns="91425" rIns="91425" tIns="91425">
            <a:noAutofit/>
          </a:bodyPr>
          <a:lstStyle/>
          <a:p>
            <a:pPr lvl="0" rtl="0">
              <a:spcBef>
                <a:spcPts val="0"/>
              </a:spcBef>
              <a:buNone/>
            </a:pPr>
            <a:r>
              <a:rPr b="1" lang="en">
                <a:solidFill>
                  <a:srgbClr val="CC0000"/>
                </a:solidFill>
              </a:rPr>
              <a:t>Jason Rebello  </a:t>
            </a:r>
            <a:r>
              <a:rPr lang="en">
                <a:solidFill>
                  <a:srgbClr val="CC0000"/>
                </a:solidFill>
              </a:rPr>
              <a:t>| </a:t>
            </a:r>
            <a:r>
              <a:rPr b="1" lang="en">
                <a:solidFill>
                  <a:srgbClr val="CC0000"/>
                </a:solidFill>
              </a:rPr>
              <a:t> </a:t>
            </a:r>
            <a:r>
              <a:rPr lang="en">
                <a:solidFill>
                  <a:srgbClr val="CC0000"/>
                </a:solidFill>
              </a:rPr>
              <a:t>Waterloo Autonomous Vehicles Lab</a:t>
            </a:r>
          </a:p>
        </p:txBody>
      </p:sp>
      <p:pic>
        <p:nvPicPr>
          <p:cNvPr descr="Hand-Eye-Calibration similar.jpg" id="587" name="Shape 587"/>
          <p:cNvPicPr preferRelativeResize="0"/>
          <p:nvPr/>
        </p:nvPicPr>
        <p:blipFill>
          <a:blip r:embed="rId4">
            <a:alphaModFix/>
          </a:blip>
          <a:stretch>
            <a:fillRect/>
          </a:stretch>
        </p:blipFill>
        <p:spPr>
          <a:xfrm>
            <a:off x="152400" y="850200"/>
            <a:ext cx="8402206" cy="3593800"/>
          </a:xfrm>
          <a:prstGeom prst="rect">
            <a:avLst/>
          </a:prstGeom>
          <a:noFill/>
          <a:ln>
            <a:noFill/>
          </a:ln>
        </p:spPr>
      </p:pic>
      <p:sp>
        <p:nvSpPr>
          <p:cNvPr id="588" name="Shape 588"/>
          <p:cNvSpPr txBox="1"/>
          <p:nvPr/>
        </p:nvSpPr>
        <p:spPr>
          <a:xfrm>
            <a:off x="6351775" y="2324800"/>
            <a:ext cx="696900" cy="313800"/>
          </a:xfrm>
          <a:prstGeom prst="rect">
            <a:avLst/>
          </a:prstGeom>
          <a:noFill/>
          <a:ln>
            <a:noFill/>
          </a:ln>
        </p:spPr>
        <p:txBody>
          <a:bodyPr anchorCtr="0" anchor="t" bIns="91425" lIns="91425" rIns="91425" tIns="91425">
            <a:noAutofit/>
          </a:bodyPr>
          <a:lstStyle/>
          <a:p>
            <a:pPr lvl="0">
              <a:spcBef>
                <a:spcPts val="0"/>
              </a:spcBef>
              <a:buNone/>
            </a:pPr>
            <a:r>
              <a:rPr lang="en"/>
              <a:t>Static</a:t>
            </a:r>
          </a:p>
        </p:txBody>
      </p:sp>
      <p:sp>
        <p:nvSpPr>
          <p:cNvPr id="589" name="Shape 589"/>
          <p:cNvSpPr txBox="1"/>
          <p:nvPr/>
        </p:nvSpPr>
        <p:spPr>
          <a:xfrm>
            <a:off x="8157948" y="2324800"/>
            <a:ext cx="696900" cy="313800"/>
          </a:xfrm>
          <a:prstGeom prst="rect">
            <a:avLst/>
          </a:prstGeom>
          <a:noFill/>
          <a:ln>
            <a:noFill/>
          </a:ln>
        </p:spPr>
        <p:txBody>
          <a:bodyPr anchorCtr="0" anchor="t" bIns="91425" lIns="91425" rIns="91425" tIns="91425">
            <a:noAutofit/>
          </a:bodyPr>
          <a:lstStyle/>
          <a:p>
            <a:pPr lvl="0" rtl="0">
              <a:spcBef>
                <a:spcPts val="0"/>
              </a:spcBef>
              <a:buNone/>
            </a:pPr>
            <a:r>
              <a:rPr lang="en"/>
              <a:t>Static</a:t>
            </a:r>
          </a:p>
        </p:txBody>
      </p:sp>
      <p:sp>
        <p:nvSpPr>
          <p:cNvPr id="590" name="Shape 590"/>
          <p:cNvSpPr txBox="1"/>
          <p:nvPr/>
        </p:nvSpPr>
        <p:spPr>
          <a:xfrm>
            <a:off x="5423675" y="363158"/>
            <a:ext cx="1065300" cy="562800"/>
          </a:xfrm>
          <a:prstGeom prst="rect">
            <a:avLst/>
          </a:prstGeom>
          <a:noFill/>
          <a:ln>
            <a:noFill/>
          </a:ln>
        </p:spPr>
        <p:txBody>
          <a:bodyPr anchorCtr="0" anchor="t" bIns="91425" lIns="91425" rIns="91425" tIns="91425">
            <a:noAutofit/>
          </a:bodyPr>
          <a:lstStyle/>
          <a:p>
            <a:pPr lvl="0">
              <a:spcBef>
                <a:spcPts val="0"/>
              </a:spcBef>
              <a:buNone/>
            </a:pPr>
            <a:r>
              <a:rPr lang="en">
                <a:solidFill>
                  <a:srgbClr val="0000FF"/>
                </a:solidFill>
              </a:rPr>
              <a:t>Motion Capture System</a:t>
            </a:r>
          </a:p>
        </p:txBody>
      </p:sp>
      <p:sp>
        <p:nvSpPr>
          <p:cNvPr id="591" name="Shape 591"/>
          <p:cNvSpPr txBox="1"/>
          <p:nvPr/>
        </p:nvSpPr>
        <p:spPr>
          <a:xfrm>
            <a:off x="3823475" y="3715958"/>
            <a:ext cx="1065300" cy="562800"/>
          </a:xfrm>
          <a:prstGeom prst="rect">
            <a:avLst/>
          </a:prstGeom>
          <a:noFill/>
          <a:ln>
            <a:noFill/>
          </a:ln>
        </p:spPr>
        <p:txBody>
          <a:bodyPr anchorCtr="0" anchor="t" bIns="91425" lIns="91425" rIns="91425" tIns="91425">
            <a:noAutofit/>
          </a:bodyPr>
          <a:lstStyle/>
          <a:p>
            <a:pPr lvl="0" rtl="0">
              <a:spcBef>
                <a:spcPts val="0"/>
              </a:spcBef>
              <a:buNone/>
            </a:pPr>
            <a:r>
              <a:rPr lang="en">
                <a:solidFill>
                  <a:srgbClr val="0000FF"/>
                </a:solidFill>
              </a:rPr>
              <a:t>Fiducial Target</a:t>
            </a:r>
          </a:p>
        </p:txBody>
      </p:sp>
      <p:sp>
        <p:nvSpPr>
          <p:cNvPr id="592" name="Shape 592"/>
          <p:cNvSpPr txBox="1"/>
          <p:nvPr/>
        </p:nvSpPr>
        <p:spPr>
          <a:xfrm>
            <a:off x="709300" y="1434608"/>
            <a:ext cx="1065300" cy="562800"/>
          </a:xfrm>
          <a:prstGeom prst="rect">
            <a:avLst/>
          </a:prstGeom>
          <a:noFill/>
          <a:ln>
            <a:noFill/>
          </a:ln>
        </p:spPr>
        <p:txBody>
          <a:bodyPr anchorCtr="0" anchor="t" bIns="91425" lIns="91425" rIns="91425" tIns="91425">
            <a:noAutofit/>
          </a:bodyPr>
          <a:lstStyle/>
          <a:p>
            <a:pPr lvl="0" rtl="0">
              <a:spcBef>
                <a:spcPts val="0"/>
              </a:spcBef>
              <a:buNone/>
            </a:pPr>
            <a:r>
              <a:rPr lang="en">
                <a:solidFill>
                  <a:srgbClr val="0000FF"/>
                </a:solidFill>
              </a:rPr>
              <a:t>Reflective Marker</a:t>
            </a:r>
          </a:p>
        </p:txBody>
      </p:sp>
      <p:sp>
        <p:nvSpPr>
          <p:cNvPr id="593" name="Shape 593"/>
          <p:cNvSpPr txBox="1"/>
          <p:nvPr/>
        </p:nvSpPr>
        <p:spPr>
          <a:xfrm>
            <a:off x="699275" y="2496752"/>
            <a:ext cx="1065300" cy="387300"/>
          </a:xfrm>
          <a:prstGeom prst="rect">
            <a:avLst/>
          </a:prstGeom>
          <a:noFill/>
          <a:ln>
            <a:noFill/>
          </a:ln>
        </p:spPr>
        <p:txBody>
          <a:bodyPr anchorCtr="0" anchor="t" bIns="91425" lIns="91425" rIns="91425" tIns="91425">
            <a:noAutofit/>
          </a:bodyPr>
          <a:lstStyle/>
          <a:p>
            <a:pPr lvl="0" rtl="0">
              <a:spcBef>
                <a:spcPts val="0"/>
              </a:spcBef>
              <a:buNone/>
            </a:pPr>
            <a:r>
              <a:rPr lang="en">
                <a:solidFill>
                  <a:srgbClr val="0000FF"/>
                </a:solidFill>
              </a:rPr>
              <a:t>Camera </a:t>
            </a:r>
          </a:p>
        </p:txBody>
      </p:sp>
      <p:sp>
        <p:nvSpPr>
          <p:cNvPr id="594" name="Shape 594"/>
          <p:cNvSpPr txBox="1"/>
          <p:nvPr/>
        </p:nvSpPr>
        <p:spPr>
          <a:xfrm>
            <a:off x="3559300" y="1933950"/>
            <a:ext cx="951900" cy="336000"/>
          </a:xfrm>
          <a:prstGeom prst="rect">
            <a:avLst/>
          </a:prstGeom>
          <a:noFill/>
          <a:ln>
            <a:noFill/>
          </a:ln>
        </p:spPr>
        <p:txBody>
          <a:bodyPr anchorCtr="0" anchor="t" bIns="91425" lIns="91425" rIns="91425" tIns="91425">
            <a:noAutofit/>
          </a:bodyPr>
          <a:lstStyle/>
          <a:p>
            <a:pPr lvl="0" rtl="0">
              <a:spcBef>
                <a:spcPts val="0"/>
              </a:spcBef>
              <a:buNone/>
            </a:pPr>
            <a:r>
              <a:rPr lang="en">
                <a:solidFill>
                  <a:srgbClr val="FF0000"/>
                </a:solidFill>
              </a:rPr>
              <a:t>Estimate</a:t>
            </a:r>
          </a:p>
        </p:txBody>
      </p:sp>
      <p:sp>
        <p:nvSpPr>
          <p:cNvPr id="595" name="Shape 595"/>
          <p:cNvSpPr txBox="1"/>
          <p:nvPr/>
        </p:nvSpPr>
        <p:spPr>
          <a:xfrm>
            <a:off x="5235700" y="3076950"/>
            <a:ext cx="951900" cy="336000"/>
          </a:xfrm>
          <a:prstGeom prst="rect">
            <a:avLst/>
          </a:prstGeom>
          <a:noFill/>
          <a:ln>
            <a:noFill/>
          </a:ln>
        </p:spPr>
        <p:txBody>
          <a:bodyPr anchorCtr="0" anchor="t" bIns="91425" lIns="91425" rIns="91425" tIns="91425">
            <a:noAutofit/>
          </a:bodyPr>
          <a:lstStyle/>
          <a:p>
            <a:pPr lvl="0" rtl="0">
              <a:spcBef>
                <a:spcPts val="0"/>
              </a:spcBef>
              <a:buNone/>
            </a:pPr>
            <a:r>
              <a:rPr lang="en">
                <a:solidFill>
                  <a:srgbClr val="FF0000"/>
                </a:solidFill>
              </a:rPr>
              <a:t>Estimate</a:t>
            </a: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9" name="Shape 599"/>
        <p:cNvGrpSpPr/>
        <p:nvPr/>
      </p:nvGrpSpPr>
      <p:grpSpPr>
        <a:xfrm>
          <a:off x="0" y="0"/>
          <a:ext cx="0" cy="0"/>
          <a:chOff x="0" y="0"/>
          <a:chExt cx="0" cy="0"/>
        </a:xfrm>
      </p:grpSpPr>
      <p:cxnSp>
        <p:nvCxnSpPr>
          <p:cNvPr id="600" name="Shape 600"/>
          <p:cNvCxnSpPr/>
          <p:nvPr/>
        </p:nvCxnSpPr>
        <p:spPr>
          <a:xfrm>
            <a:off x="220325" y="364475"/>
            <a:ext cx="8634600" cy="0"/>
          </a:xfrm>
          <a:prstGeom prst="straightConnector1">
            <a:avLst/>
          </a:prstGeom>
          <a:noFill/>
          <a:ln cap="flat" cmpd="sng" w="9525">
            <a:solidFill>
              <a:srgbClr val="595959"/>
            </a:solidFill>
            <a:prstDash val="solid"/>
            <a:round/>
            <a:headEnd len="lg" w="lg" type="none"/>
            <a:tailEnd len="lg" w="lg" type="none"/>
          </a:ln>
        </p:spPr>
      </p:cxnSp>
      <p:cxnSp>
        <p:nvCxnSpPr>
          <p:cNvPr id="601" name="Shape 601"/>
          <p:cNvCxnSpPr/>
          <p:nvPr/>
        </p:nvCxnSpPr>
        <p:spPr>
          <a:xfrm>
            <a:off x="220325" y="4773025"/>
            <a:ext cx="8634600" cy="0"/>
          </a:xfrm>
          <a:prstGeom prst="straightConnector1">
            <a:avLst/>
          </a:prstGeom>
          <a:noFill/>
          <a:ln cap="flat" cmpd="sng" w="9525">
            <a:solidFill>
              <a:srgbClr val="595959"/>
            </a:solidFill>
            <a:prstDash val="solid"/>
            <a:round/>
            <a:headEnd len="lg" w="lg" type="none"/>
            <a:tailEnd len="lg" w="lg" type="none"/>
          </a:ln>
        </p:spPr>
      </p:cxnSp>
      <p:sp>
        <p:nvSpPr>
          <p:cNvPr id="602" name="Shape 602"/>
          <p:cNvSpPr txBox="1"/>
          <p:nvPr/>
        </p:nvSpPr>
        <p:spPr>
          <a:xfrm>
            <a:off x="220325" y="0"/>
            <a:ext cx="7337100" cy="316800"/>
          </a:xfrm>
          <a:prstGeom prst="rect">
            <a:avLst/>
          </a:prstGeom>
          <a:noFill/>
          <a:ln>
            <a:noFill/>
          </a:ln>
        </p:spPr>
        <p:txBody>
          <a:bodyPr anchorCtr="0" anchor="t" bIns="91425" lIns="91425" rIns="91425" tIns="91425">
            <a:noAutofit/>
          </a:bodyPr>
          <a:lstStyle/>
          <a:p>
            <a:pPr lvl="0" rtl="0">
              <a:spcBef>
                <a:spcPts val="0"/>
              </a:spcBef>
              <a:buNone/>
            </a:pPr>
            <a:r>
              <a:rPr b="1" lang="en">
                <a:solidFill>
                  <a:srgbClr val="CC0000"/>
                </a:solidFill>
              </a:rPr>
              <a:t>Hand-Eye Calibration</a:t>
            </a:r>
            <a:r>
              <a:rPr b="1" lang="en">
                <a:solidFill>
                  <a:srgbClr val="CC0000"/>
                </a:solidFill>
              </a:rPr>
              <a:t> </a:t>
            </a:r>
            <a:r>
              <a:rPr lang="en">
                <a:solidFill>
                  <a:srgbClr val="CC0000"/>
                </a:solidFill>
              </a:rPr>
              <a:t>| </a:t>
            </a:r>
          </a:p>
        </p:txBody>
      </p:sp>
      <p:pic>
        <p:nvPicPr>
          <p:cNvPr id="603" name="Shape 603"/>
          <p:cNvPicPr preferRelativeResize="0"/>
          <p:nvPr/>
        </p:nvPicPr>
        <p:blipFill>
          <a:blip r:embed="rId3">
            <a:alphaModFix/>
          </a:blip>
          <a:stretch>
            <a:fillRect/>
          </a:stretch>
        </p:blipFill>
        <p:spPr>
          <a:xfrm>
            <a:off x="7781111" y="4807550"/>
            <a:ext cx="1362887" cy="335949"/>
          </a:xfrm>
          <a:prstGeom prst="rect">
            <a:avLst/>
          </a:prstGeom>
          <a:noFill/>
          <a:ln>
            <a:noFill/>
          </a:ln>
        </p:spPr>
      </p:pic>
      <p:sp>
        <p:nvSpPr>
          <p:cNvPr id="604" name="Shape 604"/>
          <p:cNvSpPr txBox="1"/>
          <p:nvPr/>
        </p:nvSpPr>
        <p:spPr>
          <a:xfrm>
            <a:off x="254875" y="4773025"/>
            <a:ext cx="4930200" cy="316800"/>
          </a:xfrm>
          <a:prstGeom prst="rect">
            <a:avLst/>
          </a:prstGeom>
          <a:noFill/>
          <a:ln>
            <a:noFill/>
          </a:ln>
        </p:spPr>
        <p:txBody>
          <a:bodyPr anchorCtr="0" anchor="t" bIns="91425" lIns="91425" rIns="91425" tIns="91425">
            <a:noAutofit/>
          </a:bodyPr>
          <a:lstStyle/>
          <a:p>
            <a:pPr lvl="0" rtl="0">
              <a:spcBef>
                <a:spcPts val="0"/>
              </a:spcBef>
              <a:buNone/>
            </a:pPr>
            <a:r>
              <a:rPr b="1" lang="en">
                <a:solidFill>
                  <a:srgbClr val="CC0000"/>
                </a:solidFill>
              </a:rPr>
              <a:t>Jason Rebello  </a:t>
            </a:r>
            <a:r>
              <a:rPr lang="en">
                <a:solidFill>
                  <a:srgbClr val="CC0000"/>
                </a:solidFill>
              </a:rPr>
              <a:t>| </a:t>
            </a:r>
            <a:r>
              <a:rPr b="1" lang="en">
                <a:solidFill>
                  <a:srgbClr val="CC0000"/>
                </a:solidFill>
              </a:rPr>
              <a:t> </a:t>
            </a:r>
            <a:r>
              <a:rPr lang="en">
                <a:solidFill>
                  <a:srgbClr val="CC0000"/>
                </a:solidFill>
              </a:rPr>
              <a:t>Waterloo Autonomous Vehicles Lab</a:t>
            </a:r>
          </a:p>
        </p:txBody>
      </p:sp>
      <p:sp>
        <p:nvSpPr>
          <p:cNvPr id="605" name="Shape 605" title="vicon-target calibration.ogv"/>
          <p:cNvSpPr/>
          <p:nvPr/>
        </p:nvSpPr>
        <p:spPr>
          <a:xfrm>
            <a:off x="4219700" y="871512"/>
            <a:ext cx="4572000" cy="3429000"/>
          </a:xfrm>
          <a:prstGeom prst="rect">
            <a:avLst/>
          </a:prstGeom>
          <a:noFill/>
          <a:ln>
            <a:noFill/>
          </a:ln>
        </p:spPr>
      </p:sp>
      <p:sp>
        <p:nvSpPr>
          <p:cNvPr id="606" name="Shape 606"/>
          <p:cNvSpPr txBox="1"/>
          <p:nvPr/>
        </p:nvSpPr>
        <p:spPr>
          <a:xfrm>
            <a:off x="119425" y="756250"/>
            <a:ext cx="3927000" cy="3650700"/>
          </a:xfrm>
          <a:prstGeom prst="rect">
            <a:avLst/>
          </a:prstGeom>
          <a:noFill/>
          <a:ln>
            <a:noFill/>
          </a:ln>
        </p:spPr>
        <p:txBody>
          <a:bodyPr anchorCtr="0" anchor="t" bIns="91425" lIns="91425" rIns="91425" tIns="91425">
            <a:noAutofit/>
          </a:bodyPr>
          <a:lstStyle/>
          <a:p>
            <a:pPr indent="-342900" lvl="0" marL="457200" rtl="0">
              <a:spcBef>
                <a:spcPts val="0"/>
              </a:spcBef>
              <a:buSzPct val="100000"/>
              <a:buChar char="-"/>
            </a:pPr>
            <a:r>
              <a:rPr lang="en" sz="1800"/>
              <a:t>T</a:t>
            </a:r>
            <a:r>
              <a:rPr baseline="-25000" lang="en" sz="1800"/>
              <a:t>VM</a:t>
            </a:r>
            <a:r>
              <a:rPr lang="en" sz="1800"/>
              <a:t> : Marker to Vicon Motion Tracking</a:t>
            </a:r>
          </a:p>
          <a:p>
            <a:pPr lvl="0" rtl="0">
              <a:spcBef>
                <a:spcPts val="0"/>
              </a:spcBef>
              <a:buNone/>
            </a:pPr>
            <a:r>
              <a:t/>
            </a:r>
            <a:endParaRPr sz="1800"/>
          </a:p>
          <a:p>
            <a:pPr indent="-342900" lvl="0" marL="457200" rtl="0">
              <a:spcBef>
                <a:spcPts val="0"/>
              </a:spcBef>
              <a:buSzPct val="100000"/>
              <a:buChar char="-"/>
            </a:pPr>
            <a:r>
              <a:rPr lang="en" sz="1800">
                <a:solidFill>
                  <a:srgbClr val="FF0000"/>
                </a:solidFill>
              </a:rPr>
              <a:t>T</a:t>
            </a:r>
            <a:r>
              <a:rPr baseline="-25000" lang="en" sz="1800">
                <a:solidFill>
                  <a:srgbClr val="FF0000"/>
                </a:solidFill>
              </a:rPr>
              <a:t>MC</a:t>
            </a:r>
            <a:r>
              <a:rPr lang="en" sz="1800">
                <a:solidFill>
                  <a:srgbClr val="FF0000"/>
                </a:solidFill>
              </a:rPr>
              <a:t> </a:t>
            </a:r>
            <a:r>
              <a:rPr lang="en" sz="1800">
                <a:solidFill>
                  <a:schemeClr val="dk1"/>
                </a:solidFill>
              </a:rPr>
              <a:t>: Camera to Marker</a:t>
            </a:r>
          </a:p>
          <a:p>
            <a:pPr lvl="0" rtl="0">
              <a:spcBef>
                <a:spcPts val="0"/>
              </a:spcBef>
              <a:buNone/>
            </a:pPr>
            <a:r>
              <a:t/>
            </a:r>
            <a:endParaRPr sz="1800">
              <a:solidFill>
                <a:schemeClr val="dk1"/>
              </a:solidFill>
            </a:endParaRPr>
          </a:p>
          <a:p>
            <a:pPr indent="-342900" lvl="0" marL="457200" rtl="0">
              <a:spcBef>
                <a:spcPts val="0"/>
              </a:spcBef>
              <a:buClr>
                <a:schemeClr val="dk1"/>
              </a:buClr>
              <a:buSzPct val="100000"/>
              <a:buChar char="-"/>
            </a:pPr>
            <a:r>
              <a:rPr lang="en" sz="1800">
                <a:solidFill>
                  <a:srgbClr val="FF0000"/>
                </a:solidFill>
              </a:rPr>
              <a:t>T</a:t>
            </a:r>
            <a:r>
              <a:rPr baseline="-25000" lang="en" sz="1800">
                <a:solidFill>
                  <a:srgbClr val="FF0000"/>
                </a:solidFill>
              </a:rPr>
              <a:t>VF</a:t>
            </a:r>
            <a:r>
              <a:rPr lang="en" sz="1800">
                <a:solidFill>
                  <a:srgbClr val="FF0000"/>
                </a:solidFill>
              </a:rPr>
              <a:t> </a:t>
            </a:r>
            <a:r>
              <a:rPr lang="en" sz="1800">
                <a:solidFill>
                  <a:schemeClr val="dk1"/>
                </a:solidFill>
              </a:rPr>
              <a:t> : Fiducial Target to Vicon</a:t>
            </a:r>
          </a:p>
          <a:p>
            <a:pPr lvl="0" rtl="0">
              <a:spcBef>
                <a:spcPts val="0"/>
              </a:spcBef>
              <a:buNone/>
            </a:pPr>
            <a:r>
              <a:t/>
            </a:r>
            <a:endParaRPr sz="1800">
              <a:solidFill>
                <a:schemeClr val="dk1"/>
              </a:solidFill>
            </a:endParaRPr>
          </a:p>
          <a:p>
            <a:pPr indent="-342900" lvl="0" marL="457200" rtl="0">
              <a:spcBef>
                <a:spcPts val="0"/>
              </a:spcBef>
              <a:buClr>
                <a:schemeClr val="dk1"/>
              </a:buClr>
              <a:buSzPct val="100000"/>
              <a:buChar char="-"/>
            </a:pPr>
            <a:r>
              <a:rPr lang="en" sz="1800">
                <a:solidFill>
                  <a:schemeClr val="dk1"/>
                </a:solidFill>
              </a:rPr>
              <a:t>T</a:t>
            </a:r>
            <a:r>
              <a:rPr baseline="-25000" lang="en" sz="1800">
                <a:solidFill>
                  <a:schemeClr val="dk1"/>
                </a:solidFill>
              </a:rPr>
              <a:t>FC</a:t>
            </a:r>
            <a:r>
              <a:rPr lang="en" sz="1800">
                <a:solidFill>
                  <a:schemeClr val="dk1"/>
                </a:solidFill>
              </a:rPr>
              <a:t> : Camera to Fiducial Target</a:t>
            </a:r>
          </a:p>
          <a:p>
            <a:pPr lvl="0" rtl="0">
              <a:spcBef>
                <a:spcPts val="0"/>
              </a:spcBef>
              <a:buNone/>
            </a:pPr>
            <a:r>
              <a:t/>
            </a:r>
            <a:endParaRPr>
              <a:solidFill>
                <a:schemeClr val="dk1"/>
              </a:solidFill>
            </a:endParaRPr>
          </a:p>
          <a:p>
            <a:pPr lvl="0" rtl="0">
              <a:spcBef>
                <a:spcPts val="0"/>
              </a:spcBef>
              <a:buNone/>
            </a:pPr>
            <a:r>
              <a:t/>
            </a:r>
            <a:endParaRPr>
              <a:solidFill>
                <a:schemeClr val="dk1"/>
              </a:solidFill>
            </a:endParaRPr>
          </a:p>
          <a:p>
            <a:pPr lvl="0" rtl="0">
              <a:spcBef>
                <a:spcPts val="0"/>
              </a:spcBef>
              <a:buClr>
                <a:schemeClr val="dk1"/>
              </a:buClr>
              <a:buFont typeface="Arial"/>
              <a:buNone/>
            </a:pPr>
            <a:r>
              <a:t/>
            </a:r>
            <a:endParaRPr>
              <a:solidFill>
                <a:schemeClr val="dk1"/>
              </a:solidFill>
            </a:endParaRPr>
          </a:p>
        </p:txBody>
      </p:sp>
      <p:pic>
        <p:nvPicPr>
          <p:cNvPr descr="HandEye cost.gif" id="607" name="Shape 607"/>
          <p:cNvPicPr preferRelativeResize="0"/>
          <p:nvPr/>
        </p:nvPicPr>
        <p:blipFill>
          <a:blip r:embed="rId4">
            <a:alphaModFix/>
          </a:blip>
          <a:stretch>
            <a:fillRect/>
          </a:stretch>
        </p:blipFill>
        <p:spPr>
          <a:xfrm>
            <a:off x="955500" y="3489601"/>
            <a:ext cx="2097300" cy="684474"/>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1" name="Shape 611"/>
        <p:cNvGrpSpPr/>
        <p:nvPr/>
      </p:nvGrpSpPr>
      <p:grpSpPr>
        <a:xfrm>
          <a:off x="0" y="0"/>
          <a:ext cx="0" cy="0"/>
          <a:chOff x="0" y="0"/>
          <a:chExt cx="0" cy="0"/>
        </a:xfrm>
      </p:grpSpPr>
      <p:cxnSp>
        <p:nvCxnSpPr>
          <p:cNvPr id="612" name="Shape 612"/>
          <p:cNvCxnSpPr/>
          <p:nvPr/>
        </p:nvCxnSpPr>
        <p:spPr>
          <a:xfrm>
            <a:off x="220325" y="364475"/>
            <a:ext cx="8634600" cy="0"/>
          </a:xfrm>
          <a:prstGeom prst="straightConnector1">
            <a:avLst/>
          </a:prstGeom>
          <a:noFill/>
          <a:ln cap="flat" cmpd="sng" w="9525">
            <a:solidFill>
              <a:srgbClr val="595959"/>
            </a:solidFill>
            <a:prstDash val="solid"/>
            <a:round/>
            <a:headEnd len="lg" w="lg" type="none"/>
            <a:tailEnd len="lg" w="lg" type="none"/>
          </a:ln>
        </p:spPr>
      </p:cxnSp>
      <p:cxnSp>
        <p:nvCxnSpPr>
          <p:cNvPr id="613" name="Shape 613"/>
          <p:cNvCxnSpPr/>
          <p:nvPr/>
        </p:nvCxnSpPr>
        <p:spPr>
          <a:xfrm>
            <a:off x="220325" y="4773025"/>
            <a:ext cx="8634600" cy="0"/>
          </a:xfrm>
          <a:prstGeom prst="straightConnector1">
            <a:avLst/>
          </a:prstGeom>
          <a:noFill/>
          <a:ln cap="flat" cmpd="sng" w="9525">
            <a:solidFill>
              <a:srgbClr val="595959"/>
            </a:solidFill>
            <a:prstDash val="solid"/>
            <a:round/>
            <a:headEnd len="lg" w="lg" type="none"/>
            <a:tailEnd len="lg" w="lg" type="none"/>
          </a:ln>
        </p:spPr>
      </p:cxnSp>
      <p:sp>
        <p:nvSpPr>
          <p:cNvPr id="614" name="Shape 614"/>
          <p:cNvSpPr txBox="1"/>
          <p:nvPr/>
        </p:nvSpPr>
        <p:spPr>
          <a:xfrm>
            <a:off x="220325" y="0"/>
            <a:ext cx="7337100" cy="316800"/>
          </a:xfrm>
          <a:prstGeom prst="rect">
            <a:avLst/>
          </a:prstGeom>
          <a:noFill/>
          <a:ln>
            <a:noFill/>
          </a:ln>
        </p:spPr>
        <p:txBody>
          <a:bodyPr anchorCtr="0" anchor="t" bIns="91425" lIns="91425" rIns="91425" tIns="91425">
            <a:noAutofit/>
          </a:bodyPr>
          <a:lstStyle/>
          <a:p>
            <a:pPr lvl="0" rtl="0">
              <a:spcBef>
                <a:spcPts val="0"/>
              </a:spcBef>
              <a:buNone/>
            </a:pPr>
            <a:r>
              <a:rPr b="1" lang="en">
                <a:solidFill>
                  <a:srgbClr val="CC0000"/>
                </a:solidFill>
              </a:rPr>
              <a:t>Hand-Eye calibration on Car</a:t>
            </a:r>
            <a:r>
              <a:rPr b="1" lang="en">
                <a:solidFill>
                  <a:srgbClr val="CC0000"/>
                </a:solidFill>
              </a:rPr>
              <a:t> </a:t>
            </a:r>
            <a:r>
              <a:rPr lang="en">
                <a:solidFill>
                  <a:srgbClr val="CC0000"/>
                </a:solidFill>
              </a:rPr>
              <a:t>| </a:t>
            </a:r>
          </a:p>
        </p:txBody>
      </p:sp>
      <p:pic>
        <p:nvPicPr>
          <p:cNvPr id="615" name="Shape 615"/>
          <p:cNvPicPr preferRelativeResize="0"/>
          <p:nvPr/>
        </p:nvPicPr>
        <p:blipFill>
          <a:blip r:embed="rId3">
            <a:alphaModFix/>
          </a:blip>
          <a:stretch>
            <a:fillRect/>
          </a:stretch>
        </p:blipFill>
        <p:spPr>
          <a:xfrm>
            <a:off x="7781111" y="4807550"/>
            <a:ext cx="1362887" cy="335949"/>
          </a:xfrm>
          <a:prstGeom prst="rect">
            <a:avLst/>
          </a:prstGeom>
          <a:noFill/>
          <a:ln>
            <a:noFill/>
          </a:ln>
        </p:spPr>
      </p:pic>
      <p:sp>
        <p:nvSpPr>
          <p:cNvPr id="616" name="Shape 616"/>
          <p:cNvSpPr txBox="1"/>
          <p:nvPr/>
        </p:nvSpPr>
        <p:spPr>
          <a:xfrm>
            <a:off x="254875" y="4773025"/>
            <a:ext cx="4930200" cy="316800"/>
          </a:xfrm>
          <a:prstGeom prst="rect">
            <a:avLst/>
          </a:prstGeom>
          <a:noFill/>
          <a:ln>
            <a:noFill/>
          </a:ln>
        </p:spPr>
        <p:txBody>
          <a:bodyPr anchorCtr="0" anchor="t" bIns="91425" lIns="91425" rIns="91425" tIns="91425">
            <a:noAutofit/>
          </a:bodyPr>
          <a:lstStyle/>
          <a:p>
            <a:pPr lvl="0" rtl="0">
              <a:spcBef>
                <a:spcPts val="0"/>
              </a:spcBef>
              <a:buNone/>
            </a:pPr>
            <a:r>
              <a:rPr b="1" lang="en">
                <a:solidFill>
                  <a:srgbClr val="CC0000"/>
                </a:solidFill>
              </a:rPr>
              <a:t>Jason Rebello  </a:t>
            </a:r>
            <a:r>
              <a:rPr lang="en">
                <a:solidFill>
                  <a:srgbClr val="CC0000"/>
                </a:solidFill>
              </a:rPr>
              <a:t>| </a:t>
            </a:r>
            <a:r>
              <a:rPr b="1" lang="en">
                <a:solidFill>
                  <a:srgbClr val="CC0000"/>
                </a:solidFill>
              </a:rPr>
              <a:t> </a:t>
            </a:r>
            <a:r>
              <a:rPr lang="en">
                <a:solidFill>
                  <a:srgbClr val="CC0000"/>
                </a:solidFill>
              </a:rPr>
              <a:t>Waterloo Autonomous Vehicles Lab</a:t>
            </a:r>
          </a:p>
        </p:txBody>
      </p:sp>
      <p:pic>
        <p:nvPicPr>
          <p:cNvPr descr="car off road.jpg" id="617" name="Shape 617"/>
          <p:cNvPicPr preferRelativeResize="0"/>
          <p:nvPr/>
        </p:nvPicPr>
        <p:blipFill>
          <a:blip r:embed="rId4">
            <a:alphaModFix/>
          </a:blip>
          <a:stretch>
            <a:fillRect/>
          </a:stretch>
        </p:blipFill>
        <p:spPr>
          <a:xfrm>
            <a:off x="3832349" y="721648"/>
            <a:ext cx="4930200" cy="3700931"/>
          </a:xfrm>
          <a:prstGeom prst="rect">
            <a:avLst/>
          </a:prstGeom>
          <a:noFill/>
          <a:ln>
            <a:noFill/>
          </a:ln>
        </p:spPr>
      </p:pic>
      <p:sp>
        <p:nvSpPr>
          <p:cNvPr id="618" name="Shape 618"/>
          <p:cNvSpPr txBox="1"/>
          <p:nvPr/>
        </p:nvSpPr>
        <p:spPr>
          <a:xfrm>
            <a:off x="59725" y="950250"/>
            <a:ext cx="3593400" cy="3281400"/>
          </a:xfrm>
          <a:prstGeom prst="rect">
            <a:avLst/>
          </a:prstGeom>
          <a:noFill/>
          <a:ln>
            <a:noFill/>
          </a:ln>
        </p:spPr>
        <p:txBody>
          <a:bodyPr anchorCtr="0" anchor="t" bIns="91425" lIns="91425" rIns="91425" tIns="91425">
            <a:noAutofit/>
          </a:bodyPr>
          <a:lstStyle/>
          <a:p>
            <a:pPr indent="-342900" lvl="0" marL="457200" rtl="0">
              <a:spcBef>
                <a:spcPts val="0"/>
              </a:spcBef>
              <a:buSzPct val="100000"/>
              <a:buChar char="-"/>
            </a:pPr>
            <a:r>
              <a:rPr lang="en" sz="1800"/>
              <a:t>Calibration with motion capture system and fiducial target similar to Lidar (SLAM) and GPS</a:t>
            </a:r>
          </a:p>
          <a:p>
            <a:pPr lvl="0" rtl="0">
              <a:spcBef>
                <a:spcPts val="0"/>
              </a:spcBef>
              <a:buNone/>
            </a:pPr>
            <a:r>
              <a:t/>
            </a:r>
            <a:endParaRPr sz="1800"/>
          </a:p>
          <a:p>
            <a:pPr indent="-342900" lvl="0" marL="457200" rtl="0">
              <a:spcBef>
                <a:spcPts val="0"/>
              </a:spcBef>
              <a:buSzPct val="100000"/>
              <a:buChar char="-"/>
            </a:pPr>
            <a:r>
              <a:rPr lang="en" sz="1800"/>
              <a:t>Planar motion leads to observability issues (Z, roll pitch)</a:t>
            </a:r>
          </a:p>
          <a:p>
            <a:pPr lvl="0" rtl="0">
              <a:spcBef>
                <a:spcPts val="0"/>
              </a:spcBef>
              <a:buNone/>
            </a:pPr>
            <a:r>
              <a:t/>
            </a:r>
            <a:endParaRPr sz="1800"/>
          </a:p>
          <a:p>
            <a:pPr indent="-342900" lvl="0" marL="457200" rtl="0">
              <a:spcBef>
                <a:spcPts val="0"/>
              </a:spcBef>
              <a:buSzPct val="100000"/>
              <a:buChar char="-"/>
            </a:pPr>
            <a:r>
              <a:rPr lang="en" sz="1800"/>
              <a:t>Need to find area that allows for sufficient excitation (car motion). </a:t>
            </a: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2" name="Shape 622"/>
        <p:cNvGrpSpPr/>
        <p:nvPr/>
      </p:nvGrpSpPr>
      <p:grpSpPr>
        <a:xfrm>
          <a:off x="0" y="0"/>
          <a:ext cx="0" cy="0"/>
          <a:chOff x="0" y="0"/>
          <a:chExt cx="0" cy="0"/>
        </a:xfrm>
      </p:grpSpPr>
      <p:cxnSp>
        <p:nvCxnSpPr>
          <p:cNvPr id="623" name="Shape 623"/>
          <p:cNvCxnSpPr/>
          <p:nvPr/>
        </p:nvCxnSpPr>
        <p:spPr>
          <a:xfrm>
            <a:off x="220325" y="364475"/>
            <a:ext cx="8634600" cy="0"/>
          </a:xfrm>
          <a:prstGeom prst="straightConnector1">
            <a:avLst/>
          </a:prstGeom>
          <a:noFill/>
          <a:ln cap="flat" cmpd="sng" w="9525">
            <a:solidFill>
              <a:srgbClr val="595959"/>
            </a:solidFill>
            <a:prstDash val="solid"/>
            <a:round/>
            <a:headEnd len="lg" w="lg" type="none"/>
            <a:tailEnd len="lg" w="lg" type="none"/>
          </a:ln>
        </p:spPr>
      </p:cxnSp>
      <p:cxnSp>
        <p:nvCxnSpPr>
          <p:cNvPr id="624" name="Shape 624"/>
          <p:cNvCxnSpPr/>
          <p:nvPr/>
        </p:nvCxnSpPr>
        <p:spPr>
          <a:xfrm>
            <a:off x="220325" y="4773025"/>
            <a:ext cx="8634600" cy="0"/>
          </a:xfrm>
          <a:prstGeom prst="straightConnector1">
            <a:avLst/>
          </a:prstGeom>
          <a:noFill/>
          <a:ln cap="flat" cmpd="sng" w="9525">
            <a:solidFill>
              <a:srgbClr val="595959"/>
            </a:solidFill>
            <a:prstDash val="solid"/>
            <a:round/>
            <a:headEnd len="lg" w="lg" type="none"/>
            <a:tailEnd len="lg" w="lg" type="none"/>
          </a:ln>
        </p:spPr>
      </p:cxnSp>
      <p:sp>
        <p:nvSpPr>
          <p:cNvPr id="625" name="Shape 625"/>
          <p:cNvSpPr txBox="1"/>
          <p:nvPr/>
        </p:nvSpPr>
        <p:spPr>
          <a:xfrm>
            <a:off x="220325" y="0"/>
            <a:ext cx="7337100" cy="316800"/>
          </a:xfrm>
          <a:prstGeom prst="rect">
            <a:avLst/>
          </a:prstGeom>
          <a:noFill/>
          <a:ln>
            <a:noFill/>
          </a:ln>
        </p:spPr>
        <p:txBody>
          <a:bodyPr anchorCtr="0" anchor="t" bIns="91425" lIns="91425" rIns="91425" tIns="91425">
            <a:noAutofit/>
          </a:bodyPr>
          <a:lstStyle/>
          <a:p>
            <a:pPr lvl="0" rtl="0">
              <a:spcBef>
                <a:spcPts val="0"/>
              </a:spcBef>
              <a:buNone/>
            </a:pPr>
            <a:r>
              <a:rPr b="1" lang="en">
                <a:solidFill>
                  <a:srgbClr val="CC0000"/>
                </a:solidFill>
              </a:rPr>
              <a:t>IMU to Camera Calibration</a:t>
            </a:r>
            <a:r>
              <a:rPr b="1" lang="en">
                <a:solidFill>
                  <a:srgbClr val="CC0000"/>
                </a:solidFill>
              </a:rPr>
              <a:t> </a:t>
            </a:r>
            <a:r>
              <a:rPr lang="en">
                <a:solidFill>
                  <a:srgbClr val="CC0000"/>
                </a:solidFill>
              </a:rPr>
              <a:t>| </a:t>
            </a:r>
          </a:p>
        </p:txBody>
      </p:sp>
      <p:pic>
        <p:nvPicPr>
          <p:cNvPr id="626" name="Shape 626"/>
          <p:cNvPicPr preferRelativeResize="0"/>
          <p:nvPr/>
        </p:nvPicPr>
        <p:blipFill>
          <a:blip r:embed="rId3">
            <a:alphaModFix/>
          </a:blip>
          <a:stretch>
            <a:fillRect/>
          </a:stretch>
        </p:blipFill>
        <p:spPr>
          <a:xfrm>
            <a:off x="7781111" y="4807550"/>
            <a:ext cx="1362887" cy="335949"/>
          </a:xfrm>
          <a:prstGeom prst="rect">
            <a:avLst/>
          </a:prstGeom>
          <a:noFill/>
          <a:ln>
            <a:noFill/>
          </a:ln>
        </p:spPr>
      </p:pic>
      <p:sp>
        <p:nvSpPr>
          <p:cNvPr id="627" name="Shape 627"/>
          <p:cNvSpPr txBox="1"/>
          <p:nvPr/>
        </p:nvSpPr>
        <p:spPr>
          <a:xfrm>
            <a:off x="254875" y="4773025"/>
            <a:ext cx="4930200" cy="316800"/>
          </a:xfrm>
          <a:prstGeom prst="rect">
            <a:avLst/>
          </a:prstGeom>
          <a:noFill/>
          <a:ln>
            <a:noFill/>
          </a:ln>
        </p:spPr>
        <p:txBody>
          <a:bodyPr anchorCtr="0" anchor="t" bIns="91425" lIns="91425" rIns="91425" tIns="91425">
            <a:noAutofit/>
          </a:bodyPr>
          <a:lstStyle/>
          <a:p>
            <a:pPr lvl="0" rtl="0">
              <a:spcBef>
                <a:spcPts val="0"/>
              </a:spcBef>
              <a:buNone/>
            </a:pPr>
            <a:r>
              <a:rPr b="1" lang="en">
                <a:solidFill>
                  <a:srgbClr val="CC0000"/>
                </a:solidFill>
              </a:rPr>
              <a:t>Jason Rebello  </a:t>
            </a:r>
            <a:r>
              <a:rPr lang="en">
                <a:solidFill>
                  <a:srgbClr val="CC0000"/>
                </a:solidFill>
              </a:rPr>
              <a:t>| </a:t>
            </a:r>
            <a:r>
              <a:rPr b="1" lang="en">
                <a:solidFill>
                  <a:srgbClr val="CC0000"/>
                </a:solidFill>
              </a:rPr>
              <a:t> </a:t>
            </a:r>
            <a:r>
              <a:rPr lang="en">
                <a:solidFill>
                  <a:srgbClr val="CC0000"/>
                </a:solidFill>
              </a:rPr>
              <a:t>Waterloo Autonomous Vehicles Lab</a:t>
            </a:r>
          </a:p>
        </p:txBody>
      </p:sp>
      <p:pic>
        <p:nvPicPr>
          <p:cNvPr id="628" name="Shape 628"/>
          <p:cNvPicPr preferRelativeResize="0"/>
          <p:nvPr/>
        </p:nvPicPr>
        <p:blipFill>
          <a:blip r:embed="rId4">
            <a:alphaModFix/>
          </a:blip>
          <a:stretch>
            <a:fillRect/>
          </a:stretch>
        </p:blipFill>
        <p:spPr>
          <a:xfrm>
            <a:off x="558549" y="597174"/>
            <a:ext cx="3081299" cy="2109099"/>
          </a:xfrm>
          <a:prstGeom prst="rect">
            <a:avLst/>
          </a:prstGeom>
          <a:noFill/>
          <a:ln>
            <a:noFill/>
          </a:ln>
        </p:spPr>
      </p:pic>
      <p:sp>
        <p:nvSpPr>
          <p:cNvPr id="629" name="Shape 629"/>
          <p:cNvSpPr/>
          <p:nvPr/>
        </p:nvSpPr>
        <p:spPr>
          <a:xfrm>
            <a:off x="1843005" y="794246"/>
            <a:ext cx="282300" cy="291900"/>
          </a:xfrm>
          <a:prstGeom prst="ellipse">
            <a:avLst/>
          </a:prstGeom>
          <a:noFill/>
          <a:ln cap="flat" cmpd="sng" w="28575">
            <a:solidFill>
              <a:srgbClr val="FF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630" name="Shape 630"/>
          <p:cNvSpPr/>
          <p:nvPr/>
        </p:nvSpPr>
        <p:spPr>
          <a:xfrm>
            <a:off x="1289060" y="1446386"/>
            <a:ext cx="282300" cy="291900"/>
          </a:xfrm>
          <a:prstGeom prst="ellipse">
            <a:avLst/>
          </a:prstGeom>
          <a:noFill/>
          <a:ln cap="flat" cmpd="sng" w="28575">
            <a:solidFill>
              <a:srgbClr val="FF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cxnSp>
        <p:nvCxnSpPr>
          <p:cNvPr id="631" name="Shape 631"/>
          <p:cNvCxnSpPr>
            <a:stCxn id="630" idx="7"/>
            <a:endCxn id="629" idx="1"/>
          </p:cNvCxnSpPr>
          <p:nvPr/>
        </p:nvCxnSpPr>
        <p:spPr>
          <a:xfrm rot="-5400000">
            <a:off x="1381069" y="985883"/>
            <a:ext cx="652200" cy="354299"/>
          </a:xfrm>
          <a:prstGeom prst="curvedConnector3">
            <a:avLst>
              <a:gd fmla="val 129860" name="adj1"/>
            </a:avLst>
          </a:prstGeom>
          <a:noFill/>
          <a:ln cap="flat" cmpd="sng" w="28575">
            <a:solidFill>
              <a:srgbClr val="000000"/>
            </a:solidFill>
            <a:prstDash val="solid"/>
            <a:round/>
            <a:headEnd len="lg" w="lg" type="none"/>
            <a:tailEnd len="lg" w="lg" type="triangle"/>
          </a:ln>
        </p:spPr>
      </p:cxnSp>
      <p:pic>
        <p:nvPicPr>
          <p:cNvPr descr="imu camera calibration.png" id="632" name="Shape 632"/>
          <p:cNvPicPr preferRelativeResize="0"/>
          <p:nvPr/>
        </p:nvPicPr>
        <p:blipFill>
          <a:blip r:embed="rId5">
            <a:alphaModFix/>
          </a:blip>
          <a:stretch>
            <a:fillRect/>
          </a:stretch>
        </p:blipFill>
        <p:spPr>
          <a:xfrm>
            <a:off x="4305224" y="1233726"/>
            <a:ext cx="4686374" cy="3385624"/>
          </a:xfrm>
          <a:prstGeom prst="rect">
            <a:avLst/>
          </a:prstGeom>
          <a:noFill/>
          <a:ln>
            <a:noFill/>
          </a:ln>
        </p:spPr>
      </p:pic>
      <p:sp>
        <p:nvSpPr>
          <p:cNvPr id="633" name="Shape 633"/>
          <p:cNvSpPr txBox="1"/>
          <p:nvPr/>
        </p:nvSpPr>
        <p:spPr>
          <a:xfrm>
            <a:off x="3373250" y="3550375"/>
            <a:ext cx="1160700" cy="417900"/>
          </a:xfrm>
          <a:prstGeom prst="rect">
            <a:avLst/>
          </a:prstGeom>
          <a:noFill/>
          <a:ln>
            <a:noFill/>
          </a:ln>
        </p:spPr>
        <p:txBody>
          <a:bodyPr anchorCtr="0" anchor="t" bIns="91425" lIns="91425" rIns="91425" tIns="91425">
            <a:noAutofit/>
          </a:bodyPr>
          <a:lstStyle/>
          <a:p>
            <a:pPr lvl="0">
              <a:spcBef>
                <a:spcPts val="0"/>
              </a:spcBef>
              <a:buNone/>
            </a:pPr>
            <a:r>
              <a:rPr lang="en" sz="1800">
                <a:solidFill>
                  <a:srgbClr val="FF0000"/>
                </a:solidFill>
              </a:rPr>
              <a:t>Camera</a:t>
            </a:r>
          </a:p>
        </p:txBody>
      </p:sp>
      <p:sp>
        <p:nvSpPr>
          <p:cNvPr id="634" name="Shape 634"/>
          <p:cNvSpPr txBox="1"/>
          <p:nvPr/>
        </p:nvSpPr>
        <p:spPr>
          <a:xfrm>
            <a:off x="5430650" y="1188175"/>
            <a:ext cx="954900" cy="417900"/>
          </a:xfrm>
          <a:prstGeom prst="rect">
            <a:avLst/>
          </a:prstGeom>
          <a:noFill/>
          <a:ln>
            <a:noFill/>
          </a:ln>
        </p:spPr>
        <p:txBody>
          <a:bodyPr anchorCtr="0" anchor="t" bIns="91425" lIns="91425" rIns="91425" tIns="91425">
            <a:noAutofit/>
          </a:bodyPr>
          <a:lstStyle/>
          <a:p>
            <a:pPr lvl="0" rtl="0">
              <a:spcBef>
                <a:spcPts val="0"/>
              </a:spcBef>
              <a:buNone/>
            </a:pPr>
            <a:r>
              <a:rPr lang="en" sz="1800">
                <a:solidFill>
                  <a:srgbClr val="FF0000"/>
                </a:solidFill>
              </a:rPr>
              <a:t>World</a:t>
            </a:r>
          </a:p>
        </p:txBody>
      </p:sp>
      <p:sp>
        <p:nvSpPr>
          <p:cNvPr id="635" name="Shape 635"/>
          <p:cNvSpPr txBox="1"/>
          <p:nvPr/>
        </p:nvSpPr>
        <p:spPr>
          <a:xfrm>
            <a:off x="7030850" y="3397975"/>
            <a:ext cx="1160700" cy="417900"/>
          </a:xfrm>
          <a:prstGeom prst="rect">
            <a:avLst/>
          </a:prstGeom>
          <a:noFill/>
          <a:ln>
            <a:noFill/>
          </a:ln>
        </p:spPr>
        <p:txBody>
          <a:bodyPr anchorCtr="0" anchor="t" bIns="91425" lIns="91425" rIns="91425" tIns="91425">
            <a:noAutofit/>
          </a:bodyPr>
          <a:lstStyle/>
          <a:p>
            <a:pPr lvl="0" rtl="0">
              <a:spcBef>
                <a:spcPts val="0"/>
              </a:spcBef>
              <a:buNone/>
            </a:pPr>
            <a:r>
              <a:rPr lang="en" sz="1800">
                <a:solidFill>
                  <a:schemeClr val="lt1"/>
                </a:solidFill>
              </a:rPr>
              <a:t>IMU</a:t>
            </a: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9" name="Shape 639"/>
        <p:cNvGrpSpPr/>
        <p:nvPr/>
      </p:nvGrpSpPr>
      <p:grpSpPr>
        <a:xfrm>
          <a:off x="0" y="0"/>
          <a:ext cx="0" cy="0"/>
          <a:chOff x="0" y="0"/>
          <a:chExt cx="0" cy="0"/>
        </a:xfrm>
      </p:grpSpPr>
      <p:cxnSp>
        <p:nvCxnSpPr>
          <p:cNvPr id="640" name="Shape 640"/>
          <p:cNvCxnSpPr/>
          <p:nvPr/>
        </p:nvCxnSpPr>
        <p:spPr>
          <a:xfrm>
            <a:off x="220325" y="364475"/>
            <a:ext cx="8634600" cy="0"/>
          </a:xfrm>
          <a:prstGeom prst="straightConnector1">
            <a:avLst/>
          </a:prstGeom>
          <a:noFill/>
          <a:ln cap="flat" cmpd="sng" w="9525">
            <a:solidFill>
              <a:srgbClr val="595959"/>
            </a:solidFill>
            <a:prstDash val="solid"/>
            <a:round/>
            <a:headEnd len="lg" w="lg" type="none"/>
            <a:tailEnd len="lg" w="lg" type="none"/>
          </a:ln>
        </p:spPr>
      </p:cxnSp>
      <p:cxnSp>
        <p:nvCxnSpPr>
          <p:cNvPr id="641" name="Shape 641"/>
          <p:cNvCxnSpPr/>
          <p:nvPr/>
        </p:nvCxnSpPr>
        <p:spPr>
          <a:xfrm>
            <a:off x="220325" y="4773025"/>
            <a:ext cx="8634600" cy="0"/>
          </a:xfrm>
          <a:prstGeom prst="straightConnector1">
            <a:avLst/>
          </a:prstGeom>
          <a:noFill/>
          <a:ln cap="flat" cmpd="sng" w="9525">
            <a:solidFill>
              <a:srgbClr val="595959"/>
            </a:solidFill>
            <a:prstDash val="solid"/>
            <a:round/>
            <a:headEnd len="lg" w="lg" type="none"/>
            <a:tailEnd len="lg" w="lg" type="none"/>
          </a:ln>
        </p:spPr>
      </p:cxnSp>
      <p:sp>
        <p:nvSpPr>
          <p:cNvPr id="642" name="Shape 642"/>
          <p:cNvSpPr txBox="1"/>
          <p:nvPr/>
        </p:nvSpPr>
        <p:spPr>
          <a:xfrm>
            <a:off x="220325" y="0"/>
            <a:ext cx="7337100" cy="316800"/>
          </a:xfrm>
          <a:prstGeom prst="rect">
            <a:avLst/>
          </a:prstGeom>
          <a:noFill/>
          <a:ln>
            <a:noFill/>
          </a:ln>
        </p:spPr>
        <p:txBody>
          <a:bodyPr anchorCtr="0" anchor="t" bIns="91425" lIns="91425" rIns="91425" tIns="91425">
            <a:noAutofit/>
          </a:bodyPr>
          <a:lstStyle/>
          <a:p>
            <a:pPr lvl="0" rtl="0">
              <a:spcBef>
                <a:spcPts val="0"/>
              </a:spcBef>
              <a:buNone/>
            </a:pPr>
            <a:r>
              <a:rPr b="1" lang="en">
                <a:solidFill>
                  <a:srgbClr val="CC0000"/>
                </a:solidFill>
              </a:rPr>
              <a:t>IMU to Camera Calibration</a:t>
            </a:r>
            <a:r>
              <a:rPr b="1" lang="en">
                <a:solidFill>
                  <a:srgbClr val="CC0000"/>
                </a:solidFill>
              </a:rPr>
              <a:t> </a:t>
            </a:r>
            <a:r>
              <a:rPr lang="en">
                <a:solidFill>
                  <a:srgbClr val="CC0000"/>
                </a:solidFill>
              </a:rPr>
              <a:t>| </a:t>
            </a:r>
          </a:p>
        </p:txBody>
      </p:sp>
      <p:pic>
        <p:nvPicPr>
          <p:cNvPr id="643" name="Shape 643"/>
          <p:cNvPicPr preferRelativeResize="0"/>
          <p:nvPr/>
        </p:nvPicPr>
        <p:blipFill>
          <a:blip r:embed="rId3">
            <a:alphaModFix/>
          </a:blip>
          <a:stretch>
            <a:fillRect/>
          </a:stretch>
        </p:blipFill>
        <p:spPr>
          <a:xfrm>
            <a:off x="7781111" y="4807550"/>
            <a:ext cx="1362887" cy="335949"/>
          </a:xfrm>
          <a:prstGeom prst="rect">
            <a:avLst/>
          </a:prstGeom>
          <a:noFill/>
          <a:ln>
            <a:noFill/>
          </a:ln>
        </p:spPr>
      </p:pic>
      <p:sp>
        <p:nvSpPr>
          <p:cNvPr id="644" name="Shape 644"/>
          <p:cNvSpPr txBox="1"/>
          <p:nvPr/>
        </p:nvSpPr>
        <p:spPr>
          <a:xfrm>
            <a:off x="254875" y="4773025"/>
            <a:ext cx="4930200" cy="316800"/>
          </a:xfrm>
          <a:prstGeom prst="rect">
            <a:avLst/>
          </a:prstGeom>
          <a:noFill/>
          <a:ln>
            <a:noFill/>
          </a:ln>
        </p:spPr>
        <p:txBody>
          <a:bodyPr anchorCtr="0" anchor="t" bIns="91425" lIns="91425" rIns="91425" tIns="91425">
            <a:noAutofit/>
          </a:bodyPr>
          <a:lstStyle/>
          <a:p>
            <a:pPr lvl="0" rtl="0">
              <a:spcBef>
                <a:spcPts val="0"/>
              </a:spcBef>
              <a:buNone/>
            </a:pPr>
            <a:r>
              <a:rPr b="1" lang="en">
                <a:solidFill>
                  <a:srgbClr val="CC0000"/>
                </a:solidFill>
              </a:rPr>
              <a:t>Jason Rebello  </a:t>
            </a:r>
            <a:r>
              <a:rPr lang="en">
                <a:solidFill>
                  <a:srgbClr val="CC0000"/>
                </a:solidFill>
              </a:rPr>
              <a:t>| </a:t>
            </a:r>
            <a:r>
              <a:rPr b="1" lang="en">
                <a:solidFill>
                  <a:srgbClr val="CC0000"/>
                </a:solidFill>
              </a:rPr>
              <a:t> </a:t>
            </a:r>
            <a:r>
              <a:rPr lang="en">
                <a:solidFill>
                  <a:srgbClr val="CC0000"/>
                </a:solidFill>
              </a:rPr>
              <a:t>Waterloo Autonomous Vehicles Lab</a:t>
            </a:r>
          </a:p>
        </p:txBody>
      </p:sp>
      <p:sp>
        <p:nvSpPr>
          <p:cNvPr id="645" name="Shape 645"/>
          <p:cNvSpPr txBox="1"/>
          <p:nvPr/>
        </p:nvSpPr>
        <p:spPr>
          <a:xfrm>
            <a:off x="158025" y="465175"/>
            <a:ext cx="5479200" cy="3891600"/>
          </a:xfrm>
          <a:prstGeom prst="rect">
            <a:avLst/>
          </a:prstGeom>
          <a:noFill/>
          <a:ln>
            <a:noFill/>
          </a:ln>
        </p:spPr>
        <p:txBody>
          <a:bodyPr anchorCtr="0" anchor="t" bIns="91425" lIns="91425" rIns="91425" tIns="91425">
            <a:noAutofit/>
          </a:bodyPr>
          <a:lstStyle/>
          <a:p>
            <a:pPr lvl="0">
              <a:spcBef>
                <a:spcPts val="0"/>
              </a:spcBef>
              <a:buNone/>
            </a:pPr>
            <a:r>
              <a:rPr lang="en" sz="1800"/>
              <a:t>Quantities Estimated:</a:t>
            </a:r>
          </a:p>
          <a:p>
            <a:pPr indent="-342900" lvl="0" marL="457200" rtl="0">
              <a:spcBef>
                <a:spcPts val="0"/>
              </a:spcBef>
              <a:buSzPct val="100000"/>
              <a:buChar char="-"/>
            </a:pPr>
            <a:r>
              <a:rPr lang="en" sz="1800"/>
              <a:t>Gravity direction expressed in World Frame</a:t>
            </a:r>
          </a:p>
          <a:p>
            <a:pPr indent="-342900" lvl="0" marL="457200" rtl="0">
              <a:spcBef>
                <a:spcPts val="0"/>
              </a:spcBef>
              <a:buSzPct val="100000"/>
              <a:buChar char="-"/>
            </a:pPr>
            <a:r>
              <a:rPr lang="en" sz="1800"/>
              <a:t>Transformation between Camera and IMU</a:t>
            </a:r>
          </a:p>
          <a:p>
            <a:pPr indent="-342900" lvl="0" marL="457200" rtl="0">
              <a:spcBef>
                <a:spcPts val="0"/>
              </a:spcBef>
              <a:buSzPct val="100000"/>
              <a:buChar char="-"/>
            </a:pPr>
            <a:r>
              <a:rPr lang="en" sz="1800"/>
              <a:t>Offset between Camera time and IMU time</a:t>
            </a:r>
          </a:p>
          <a:p>
            <a:pPr indent="-342900" lvl="0" marL="457200" rtl="0">
              <a:spcBef>
                <a:spcPts val="0"/>
              </a:spcBef>
              <a:buSzPct val="100000"/>
              <a:buChar char="-"/>
            </a:pPr>
            <a:r>
              <a:rPr lang="en" sz="1800"/>
              <a:t>Pose of IMU</a:t>
            </a:r>
          </a:p>
          <a:p>
            <a:pPr indent="-342900" lvl="0" marL="457200" rtl="0">
              <a:spcBef>
                <a:spcPts val="0"/>
              </a:spcBef>
              <a:buSzPct val="100000"/>
              <a:buChar char="-"/>
            </a:pPr>
            <a:r>
              <a:rPr lang="en" sz="1800"/>
              <a:t>Accelerometer and gyroscope biases</a:t>
            </a:r>
          </a:p>
          <a:p>
            <a:pPr lvl="0" rtl="0">
              <a:spcBef>
                <a:spcPts val="0"/>
              </a:spcBef>
              <a:buNone/>
            </a:pPr>
            <a:r>
              <a:t/>
            </a:r>
            <a:endParaRPr sz="1800"/>
          </a:p>
          <a:p>
            <a:pPr lvl="0">
              <a:spcBef>
                <a:spcPts val="0"/>
              </a:spcBef>
              <a:buNone/>
            </a:pPr>
            <a:r>
              <a:rPr lang="en" sz="1800"/>
              <a:t>Assumptions Made:</a:t>
            </a:r>
          </a:p>
          <a:p>
            <a:pPr indent="-342900" lvl="0" marL="457200" rtl="0">
              <a:spcBef>
                <a:spcPts val="0"/>
              </a:spcBef>
              <a:buSzPct val="100000"/>
              <a:buChar char="-"/>
            </a:pPr>
            <a:r>
              <a:rPr lang="en" sz="1800"/>
              <a:t>Camera Intrinsics are known</a:t>
            </a:r>
          </a:p>
          <a:p>
            <a:pPr indent="-342900" lvl="0" marL="457200" rtl="0">
              <a:spcBef>
                <a:spcPts val="0"/>
              </a:spcBef>
              <a:buSzPct val="100000"/>
              <a:buChar char="-"/>
            </a:pPr>
            <a:r>
              <a:rPr lang="en" sz="1800"/>
              <a:t>IMU noise and bias models are known</a:t>
            </a:r>
          </a:p>
          <a:p>
            <a:pPr indent="-342900" lvl="0" marL="457200" rtl="0">
              <a:spcBef>
                <a:spcPts val="0"/>
              </a:spcBef>
              <a:buSzPct val="100000"/>
              <a:buChar char="-"/>
            </a:pPr>
            <a:r>
              <a:rPr lang="en" sz="1800"/>
              <a:t>Have a guess for gravity in world frame</a:t>
            </a:r>
          </a:p>
          <a:p>
            <a:pPr indent="-342900" lvl="0" marL="457200" rtl="0">
              <a:spcBef>
                <a:spcPts val="0"/>
              </a:spcBef>
              <a:buSzPct val="100000"/>
              <a:buChar char="-"/>
            </a:pPr>
            <a:r>
              <a:rPr lang="en" sz="1800"/>
              <a:t>Have a guess for the calibration matrix</a:t>
            </a:r>
          </a:p>
          <a:p>
            <a:pPr indent="-342900" lvl="0" marL="457200" rtl="0">
              <a:spcBef>
                <a:spcPts val="0"/>
              </a:spcBef>
              <a:buSzPct val="100000"/>
              <a:buChar char="-"/>
            </a:pPr>
            <a:r>
              <a:rPr lang="en" sz="1800"/>
              <a:t>Geometry of calibration pattern is known</a:t>
            </a:r>
          </a:p>
          <a:p>
            <a:pPr indent="-342900" lvl="0" marL="457200" rtl="0">
              <a:spcBef>
                <a:spcPts val="0"/>
              </a:spcBef>
              <a:buSzPct val="100000"/>
              <a:buChar char="-"/>
            </a:pPr>
            <a:r>
              <a:rPr lang="en" sz="1800"/>
              <a:t>Data association between image point and world point known</a:t>
            </a:r>
          </a:p>
          <a:p>
            <a:pPr lvl="0">
              <a:spcBef>
                <a:spcPts val="0"/>
              </a:spcBef>
              <a:buNone/>
            </a:pPr>
            <a:r>
              <a:t/>
            </a:r>
            <a:endParaRPr/>
          </a:p>
        </p:txBody>
      </p:sp>
      <p:sp>
        <p:nvSpPr>
          <p:cNvPr id="646" name="Shape 646" title="imu camera calibration.ogv"/>
          <p:cNvSpPr/>
          <p:nvPr/>
        </p:nvSpPr>
        <p:spPr>
          <a:xfrm>
            <a:off x="5272624" y="1207075"/>
            <a:ext cx="3752049" cy="2814024"/>
          </a:xfrm>
          <a:prstGeom prst="rect">
            <a:avLst/>
          </a:prstGeom>
          <a:noFill/>
          <a:ln>
            <a:noFill/>
          </a:ln>
        </p:spPr>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0" name="Shape 650"/>
        <p:cNvGrpSpPr/>
        <p:nvPr/>
      </p:nvGrpSpPr>
      <p:grpSpPr>
        <a:xfrm>
          <a:off x="0" y="0"/>
          <a:ext cx="0" cy="0"/>
          <a:chOff x="0" y="0"/>
          <a:chExt cx="0" cy="0"/>
        </a:xfrm>
      </p:grpSpPr>
      <p:cxnSp>
        <p:nvCxnSpPr>
          <p:cNvPr id="651" name="Shape 651"/>
          <p:cNvCxnSpPr/>
          <p:nvPr/>
        </p:nvCxnSpPr>
        <p:spPr>
          <a:xfrm>
            <a:off x="220325" y="364475"/>
            <a:ext cx="8634600" cy="0"/>
          </a:xfrm>
          <a:prstGeom prst="straightConnector1">
            <a:avLst/>
          </a:prstGeom>
          <a:noFill/>
          <a:ln cap="flat" cmpd="sng" w="9525">
            <a:solidFill>
              <a:srgbClr val="595959"/>
            </a:solidFill>
            <a:prstDash val="solid"/>
            <a:round/>
            <a:headEnd len="lg" w="lg" type="none"/>
            <a:tailEnd len="lg" w="lg" type="none"/>
          </a:ln>
        </p:spPr>
      </p:cxnSp>
      <p:cxnSp>
        <p:nvCxnSpPr>
          <p:cNvPr id="652" name="Shape 652"/>
          <p:cNvCxnSpPr/>
          <p:nvPr/>
        </p:nvCxnSpPr>
        <p:spPr>
          <a:xfrm>
            <a:off x="220325" y="4773025"/>
            <a:ext cx="8634600" cy="0"/>
          </a:xfrm>
          <a:prstGeom prst="straightConnector1">
            <a:avLst/>
          </a:prstGeom>
          <a:noFill/>
          <a:ln cap="flat" cmpd="sng" w="9525">
            <a:solidFill>
              <a:srgbClr val="595959"/>
            </a:solidFill>
            <a:prstDash val="solid"/>
            <a:round/>
            <a:headEnd len="lg" w="lg" type="none"/>
            <a:tailEnd len="lg" w="lg" type="none"/>
          </a:ln>
        </p:spPr>
      </p:cxnSp>
      <p:sp>
        <p:nvSpPr>
          <p:cNvPr id="653" name="Shape 653"/>
          <p:cNvSpPr txBox="1"/>
          <p:nvPr/>
        </p:nvSpPr>
        <p:spPr>
          <a:xfrm>
            <a:off x="220325" y="0"/>
            <a:ext cx="7337100" cy="316800"/>
          </a:xfrm>
          <a:prstGeom prst="rect">
            <a:avLst/>
          </a:prstGeom>
          <a:noFill/>
          <a:ln>
            <a:noFill/>
          </a:ln>
        </p:spPr>
        <p:txBody>
          <a:bodyPr anchorCtr="0" anchor="t" bIns="91425" lIns="91425" rIns="91425" tIns="91425">
            <a:noAutofit/>
          </a:bodyPr>
          <a:lstStyle/>
          <a:p>
            <a:pPr lvl="0" rtl="0">
              <a:spcBef>
                <a:spcPts val="0"/>
              </a:spcBef>
              <a:buNone/>
            </a:pPr>
            <a:r>
              <a:rPr b="1" lang="en">
                <a:solidFill>
                  <a:srgbClr val="CC0000"/>
                </a:solidFill>
              </a:rPr>
              <a:t>Questions</a:t>
            </a:r>
            <a:r>
              <a:rPr b="1" lang="en">
                <a:solidFill>
                  <a:srgbClr val="CC0000"/>
                </a:solidFill>
              </a:rPr>
              <a:t> </a:t>
            </a:r>
            <a:r>
              <a:rPr lang="en">
                <a:solidFill>
                  <a:srgbClr val="CC0000"/>
                </a:solidFill>
              </a:rPr>
              <a:t>| </a:t>
            </a:r>
          </a:p>
        </p:txBody>
      </p:sp>
      <p:pic>
        <p:nvPicPr>
          <p:cNvPr id="654" name="Shape 654"/>
          <p:cNvPicPr preferRelativeResize="0"/>
          <p:nvPr/>
        </p:nvPicPr>
        <p:blipFill>
          <a:blip r:embed="rId3">
            <a:alphaModFix/>
          </a:blip>
          <a:stretch>
            <a:fillRect/>
          </a:stretch>
        </p:blipFill>
        <p:spPr>
          <a:xfrm>
            <a:off x="7781111" y="4807550"/>
            <a:ext cx="1362887" cy="335949"/>
          </a:xfrm>
          <a:prstGeom prst="rect">
            <a:avLst/>
          </a:prstGeom>
          <a:noFill/>
          <a:ln>
            <a:noFill/>
          </a:ln>
        </p:spPr>
      </p:pic>
      <p:sp>
        <p:nvSpPr>
          <p:cNvPr id="655" name="Shape 655"/>
          <p:cNvSpPr txBox="1"/>
          <p:nvPr/>
        </p:nvSpPr>
        <p:spPr>
          <a:xfrm>
            <a:off x="254875" y="4773025"/>
            <a:ext cx="4930200" cy="316800"/>
          </a:xfrm>
          <a:prstGeom prst="rect">
            <a:avLst/>
          </a:prstGeom>
          <a:noFill/>
          <a:ln>
            <a:noFill/>
          </a:ln>
        </p:spPr>
        <p:txBody>
          <a:bodyPr anchorCtr="0" anchor="t" bIns="91425" lIns="91425" rIns="91425" tIns="91425">
            <a:noAutofit/>
          </a:bodyPr>
          <a:lstStyle/>
          <a:p>
            <a:pPr lvl="0" rtl="0">
              <a:spcBef>
                <a:spcPts val="0"/>
              </a:spcBef>
              <a:buNone/>
            </a:pPr>
            <a:r>
              <a:rPr b="1" lang="en">
                <a:solidFill>
                  <a:srgbClr val="CC0000"/>
                </a:solidFill>
              </a:rPr>
              <a:t>Jason Rebello  </a:t>
            </a:r>
            <a:r>
              <a:rPr lang="en">
                <a:solidFill>
                  <a:srgbClr val="CC0000"/>
                </a:solidFill>
              </a:rPr>
              <a:t>| </a:t>
            </a:r>
            <a:r>
              <a:rPr b="1" lang="en">
                <a:solidFill>
                  <a:srgbClr val="CC0000"/>
                </a:solidFill>
              </a:rPr>
              <a:t> </a:t>
            </a:r>
            <a:r>
              <a:rPr lang="en">
                <a:solidFill>
                  <a:srgbClr val="CC0000"/>
                </a:solidFill>
              </a:rPr>
              <a:t>Waterloo Autonomous Vehicles Lab</a:t>
            </a:r>
          </a:p>
        </p:txBody>
      </p:sp>
      <p:pic>
        <p:nvPicPr>
          <p:cNvPr id="656" name="Shape 656"/>
          <p:cNvPicPr preferRelativeResize="0"/>
          <p:nvPr/>
        </p:nvPicPr>
        <p:blipFill>
          <a:blip r:embed="rId4">
            <a:alphaModFix/>
          </a:blip>
          <a:stretch>
            <a:fillRect/>
          </a:stretch>
        </p:blipFill>
        <p:spPr>
          <a:xfrm>
            <a:off x="386200" y="493037"/>
            <a:ext cx="8302850" cy="4151425"/>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0" name="Shape 660"/>
        <p:cNvGrpSpPr/>
        <p:nvPr/>
      </p:nvGrpSpPr>
      <p:grpSpPr>
        <a:xfrm>
          <a:off x="0" y="0"/>
          <a:ext cx="0" cy="0"/>
          <a:chOff x="0" y="0"/>
          <a:chExt cx="0" cy="0"/>
        </a:xfrm>
      </p:grpSpPr>
      <p:cxnSp>
        <p:nvCxnSpPr>
          <p:cNvPr id="661" name="Shape 661"/>
          <p:cNvCxnSpPr/>
          <p:nvPr/>
        </p:nvCxnSpPr>
        <p:spPr>
          <a:xfrm>
            <a:off x="220325" y="364475"/>
            <a:ext cx="8634600" cy="0"/>
          </a:xfrm>
          <a:prstGeom prst="straightConnector1">
            <a:avLst/>
          </a:prstGeom>
          <a:noFill/>
          <a:ln cap="flat" cmpd="sng" w="9525">
            <a:solidFill>
              <a:srgbClr val="595959"/>
            </a:solidFill>
            <a:prstDash val="solid"/>
            <a:round/>
            <a:headEnd len="lg" w="lg" type="none"/>
            <a:tailEnd len="lg" w="lg" type="none"/>
          </a:ln>
        </p:spPr>
      </p:cxnSp>
      <p:cxnSp>
        <p:nvCxnSpPr>
          <p:cNvPr id="662" name="Shape 662"/>
          <p:cNvCxnSpPr/>
          <p:nvPr/>
        </p:nvCxnSpPr>
        <p:spPr>
          <a:xfrm>
            <a:off x="220325" y="4773025"/>
            <a:ext cx="8634600" cy="0"/>
          </a:xfrm>
          <a:prstGeom prst="straightConnector1">
            <a:avLst/>
          </a:prstGeom>
          <a:noFill/>
          <a:ln cap="flat" cmpd="sng" w="9525">
            <a:solidFill>
              <a:srgbClr val="595959"/>
            </a:solidFill>
            <a:prstDash val="solid"/>
            <a:round/>
            <a:headEnd len="lg" w="lg" type="none"/>
            <a:tailEnd len="lg" w="lg" type="none"/>
          </a:ln>
        </p:spPr>
      </p:cxnSp>
      <p:sp>
        <p:nvSpPr>
          <p:cNvPr id="663" name="Shape 663"/>
          <p:cNvSpPr txBox="1"/>
          <p:nvPr/>
        </p:nvSpPr>
        <p:spPr>
          <a:xfrm>
            <a:off x="220325" y="0"/>
            <a:ext cx="7337100" cy="316800"/>
          </a:xfrm>
          <a:prstGeom prst="rect">
            <a:avLst/>
          </a:prstGeom>
          <a:noFill/>
          <a:ln>
            <a:noFill/>
          </a:ln>
        </p:spPr>
        <p:txBody>
          <a:bodyPr anchorCtr="0" anchor="t" bIns="91425" lIns="91425" rIns="91425" tIns="91425">
            <a:noAutofit/>
          </a:bodyPr>
          <a:lstStyle/>
          <a:p>
            <a:pPr lvl="0" rtl="0">
              <a:spcBef>
                <a:spcPts val="0"/>
              </a:spcBef>
              <a:buNone/>
            </a:pPr>
            <a:r>
              <a:rPr b="1" lang="en">
                <a:solidFill>
                  <a:srgbClr val="CC0000"/>
                </a:solidFill>
              </a:rPr>
              <a:t>IMU to Camera Calibration</a:t>
            </a:r>
            <a:r>
              <a:rPr b="1" lang="en">
                <a:solidFill>
                  <a:srgbClr val="CC0000"/>
                </a:solidFill>
              </a:rPr>
              <a:t> </a:t>
            </a:r>
            <a:r>
              <a:rPr lang="en">
                <a:solidFill>
                  <a:srgbClr val="CC0000"/>
                </a:solidFill>
              </a:rPr>
              <a:t>| </a:t>
            </a:r>
          </a:p>
        </p:txBody>
      </p:sp>
      <p:pic>
        <p:nvPicPr>
          <p:cNvPr id="664" name="Shape 664"/>
          <p:cNvPicPr preferRelativeResize="0"/>
          <p:nvPr/>
        </p:nvPicPr>
        <p:blipFill>
          <a:blip r:embed="rId3">
            <a:alphaModFix/>
          </a:blip>
          <a:stretch>
            <a:fillRect/>
          </a:stretch>
        </p:blipFill>
        <p:spPr>
          <a:xfrm>
            <a:off x="7781111" y="4807550"/>
            <a:ext cx="1362887" cy="335949"/>
          </a:xfrm>
          <a:prstGeom prst="rect">
            <a:avLst/>
          </a:prstGeom>
          <a:noFill/>
          <a:ln>
            <a:noFill/>
          </a:ln>
        </p:spPr>
      </p:pic>
      <p:sp>
        <p:nvSpPr>
          <p:cNvPr id="665" name="Shape 665"/>
          <p:cNvSpPr txBox="1"/>
          <p:nvPr/>
        </p:nvSpPr>
        <p:spPr>
          <a:xfrm>
            <a:off x="254875" y="4773025"/>
            <a:ext cx="4930200" cy="316800"/>
          </a:xfrm>
          <a:prstGeom prst="rect">
            <a:avLst/>
          </a:prstGeom>
          <a:noFill/>
          <a:ln>
            <a:noFill/>
          </a:ln>
        </p:spPr>
        <p:txBody>
          <a:bodyPr anchorCtr="0" anchor="t" bIns="91425" lIns="91425" rIns="91425" tIns="91425">
            <a:noAutofit/>
          </a:bodyPr>
          <a:lstStyle/>
          <a:p>
            <a:pPr lvl="0" rtl="0">
              <a:spcBef>
                <a:spcPts val="0"/>
              </a:spcBef>
              <a:buNone/>
            </a:pPr>
            <a:r>
              <a:rPr b="1" lang="en">
                <a:solidFill>
                  <a:srgbClr val="CC0000"/>
                </a:solidFill>
              </a:rPr>
              <a:t>Jason Rebello  </a:t>
            </a:r>
            <a:r>
              <a:rPr lang="en">
                <a:solidFill>
                  <a:srgbClr val="CC0000"/>
                </a:solidFill>
              </a:rPr>
              <a:t>| </a:t>
            </a:r>
            <a:r>
              <a:rPr b="1" lang="en">
                <a:solidFill>
                  <a:srgbClr val="CC0000"/>
                </a:solidFill>
              </a:rPr>
              <a:t> </a:t>
            </a:r>
            <a:r>
              <a:rPr lang="en">
                <a:solidFill>
                  <a:srgbClr val="CC0000"/>
                </a:solidFill>
              </a:rPr>
              <a:t>Waterloo Autonomous Vehicles Lab</a:t>
            </a:r>
          </a:p>
        </p:txBody>
      </p:sp>
      <p:sp>
        <p:nvSpPr>
          <p:cNvPr id="666" name="Shape 666"/>
          <p:cNvSpPr txBox="1"/>
          <p:nvPr/>
        </p:nvSpPr>
        <p:spPr>
          <a:xfrm>
            <a:off x="0" y="472450"/>
            <a:ext cx="4261800" cy="4172100"/>
          </a:xfrm>
          <a:prstGeom prst="rect">
            <a:avLst/>
          </a:prstGeom>
          <a:noFill/>
          <a:ln>
            <a:noFill/>
          </a:ln>
        </p:spPr>
        <p:txBody>
          <a:bodyPr anchorCtr="0" anchor="t" bIns="91425" lIns="91425" rIns="91425" tIns="91425">
            <a:noAutofit/>
          </a:bodyPr>
          <a:lstStyle/>
          <a:p>
            <a:pPr indent="-342900" lvl="0" marL="457200" rtl="0">
              <a:spcBef>
                <a:spcPts val="0"/>
              </a:spcBef>
              <a:buSzPct val="100000"/>
              <a:buChar char="-"/>
            </a:pPr>
            <a:r>
              <a:rPr lang="en" sz="1800"/>
              <a:t>Time varying states are represented as weighted sum of a finite number of known basis functions. phi(t) assumed to be known</a:t>
            </a:r>
          </a:p>
          <a:p>
            <a:pPr indent="-342900" lvl="0" marL="457200" rtl="0">
              <a:spcBef>
                <a:spcPts val="0"/>
              </a:spcBef>
              <a:buSzPct val="100000"/>
              <a:buChar char="-"/>
            </a:pPr>
            <a:r>
              <a:rPr lang="en" sz="1800"/>
              <a:t>y</a:t>
            </a:r>
            <a:r>
              <a:rPr baseline="-25000" lang="en" sz="1800"/>
              <a:t>j</a:t>
            </a:r>
            <a:r>
              <a:rPr lang="en" sz="1800"/>
              <a:t> is a measurement that arrived with timestamp t</a:t>
            </a:r>
            <a:r>
              <a:rPr baseline="-25000" lang="en" sz="1800"/>
              <a:t>j</a:t>
            </a:r>
            <a:r>
              <a:rPr lang="en" sz="1800"/>
              <a:t>. h(.) is a measurement model that produces a predicted measurement from x(.) and d is unknown time offset</a:t>
            </a:r>
          </a:p>
          <a:p>
            <a:pPr indent="-342900" lvl="0" marL="457200">
              <a:spcBef>
                <a:spcPts val="0"/>
              </a:spcBef>
              <a:buSzPct val="100000"/>
              <a:buChar char="-"/>
            </a:pPr>
            <a:r>
              <a:rPr lang="en" sz="1800"/>
              <a:t>The analytical Jacobian of the error term, needed for nonlinear least squares is derived by linearizing about a nominal value d, with respect to small changes in d.</a:t>
            </a:r>
          </a:p>
        </p:txBody>
      </p:sp>
      <p:pic>
        <p:nvPicPr>
          <p:cNvPr descr="time error.png" id="667" name="Shape 667"/>
          <p:cNvPicPr preferRelativeResize="0"/>
          <p:nvPr/>
        </p:nvPicPr>
        <p:blipFill>
          <a:blip r:embed="rId4">
            <a:alphaModFix/>
          </a:blip>
          <a:stretch>
            <a:fillRect/>
          </a:stretch>
        </p:blipFill>
        <p:spPr>
          <a:xfrm>
            <a:off x="4497700" y="2150425"/>
            <a:ext cx="2667000" cy="466725"/>
          </a:xfrm>
          <a:prstGeom prst="rect">
            <a:avLst/>
          </a:prstGeom>
          <a:noFill/>
          <a:ln>
            <a:noFill/>
          </a:ln>
        </p:spPr>
      </p:pic>
      <p:pic>
        <p:nvPicPr>
          <p:cNvPr descr="basis functions.png" id="668" name="Shape 668"/>
          <p:cNvPicPr preferRelativeResize="0"/>
          <p:nvPr/>
        </p:nvPicPr>
        <p:blipFill>
          <a:blip r:embed="rId5">
            <a:alphaModFix/>
          </a:blip>
          <a:stretch>
            <a:fillRect/>
          </a:stretch>
        </p:blipFill>
        <p:spPr>
          <a:xfrm>
            <a:off x="4330625" y="732612"/>
            <a:ext cx="4583906" cy="466725"/>
          </a:xfrm>
          <a:prstGeom prst="rect">
            <a:avLst/>
          </a:prstGeom>
          <a:noFill/>
          <a:ln>
            <a:noFill/>
          </a:ln>
        </p:spPr>
      </p:pic>
      <p:pic>
        <p:nvPicPr>
          <p:cNvPr descr="jacobian time.png" id="669" name="Shape 669"/>
          <p:cNvPicPr preferRelativeResize="0"/>
          <p:nvPr/>
        </p:nvPicPr>
        <p:blipFill>
          <a:blip r:embed="rId6">
            <a:alphaModFix/>
          </a:blip>
          <a:stretch>
            <a:fillRect/>
          </a:stretch>
        </p:blipFill>
        <p:spPr>
          <a:xfrm>
            <a:off x="4261800" y="3700675"/>
            <a:ext cx="4577399" cy="443266"/>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3" name="Shape 673"/>
        <p:cNvGrpSpPr/>
        <p:nvPr/>
      </p:nvGrpSpPr>
      <p:grpSpPr>
        <a:xfrm>
          <a:off x="0" y="0"/>
          <a:ext cx="0" cy="0"/>
          <a:chOff x="0" y="0"/>
          <a:chExt cx="0" cy="0"/>
        </a:xfrm>
      </p:grpSpPr>
      <p:cxnSp>
        <p:nvCxnSpPr>
          <p:cNvPr id="674" name="Shape 674"/>
          <p:cNvCxnSpPr/>
          <p:nvPr/>
        </p:nvCxnSpPr>
        <p:spPr>
          <a:xfrm>
            <a:off x="220325" y="364475"/>
            <a:ext cx="8634600" cy="0"/>
          </a:xfrm>
          <a:prstGeom prst="straightConnector1">
            <a:avLst/>
          </a:prstGeom>
          <a:noFill/>
          <a:ln cap="flat" cmpd="sng" w="9525">
            <a:solidFill>
              <a:srgbClr val="595959"/>
            </a:solidFill>
            <a:prstDash val="solid"/>
            <a:round/>
            <a:headEnd len="lg" w="lg" type="none"/>
            <a:tailEnd len="lg" w="lg" type="none"/>
          </a:ln>
        </p:spPr>
      </p:cxnSp>
      <p:cxnSp>
        <p:nvCxnSpPr>
          <p:cNvPr id="675" name="Shape 675"/>
          <p:cNvCxnSpPr/>
          <p:nvPr/>
        </p:nvCxnSpPr>
        <p:spPr>
          <a:xfrm>
            <a:off x="220325" y="4773025"/>
            <a:ext cx="8634600" cy="0"/>
          </a:xfrm>
          <a:prstGeom prst="straightConnector1">
            <a:avLst/>
          </a:prstGeom>
          <a:noFill/>
          <a:ln cap="flat" cmpd="sng" w="9525">
            <a:solidFill>
              <a:srgbClr val="595959"/>
            </a:solidFill>
            <a:prstDash val="solid"/>
            <a:round/>
            <a:headEnd len="lg" w="lg" type="none"/>
            <a:tailEnd len="lg" w="lg" type="none"/>
          </a:ln>
        </p:spPr>
      </p:cxnSp>
      <p:sp>
        <p:nvSpPr>
          <p:cNvPr id="676" name="Shape 676"/>
          <p:cNvSpPr txBox="1"/>
          <p:nvPr/>
        </p:nvSpPr>
        <p:spPr>
          <a:xfrm>
            <a:off x="220325" y="0"/>
            <a:ext cx="7337100" cy="316800"/>
          </a:xfrm>
          <a:prstGeom prst="rect">
            <a:avLst/>
          </a:prstGeom>
          <a:noFill/>
          <a:ln>
            <a:noFill/>
          </a:ln>
        </p:spPr>
        <p:txBody>
          <a:bodyPr anchorCtr="0" anchor="t" bIns="91425" lIns="91425" rIns="91425" tIns="91425">
            <a:noAutofit/>
          </a:bodyPr>
          <a:lstStyle/>
          <a:p>
            <a:pPr lvl="0" rtl="0">
              <a:spcBef>
                <a:spcPts val="0"/>
              </a:spcBef>
              <a:buNone/>
            </a:pPr>
            <a:r>
              <a:rPr b="1" lang="en">
                <a:solidFill>
                  <a:srgbClr val="CC0000"/>
                </a:solidFill>
              </a:rPr>
              <a:t>IMU Camera calibration</a:t>
            </a:r>
            <a:r>
              <a:rPr b="1" lang="en">
                <a:solidFill>
                  <a:srgbClr val="CC0000"/>
                </a:solidFill>
              </a:rPr>
              <a:t> </a:t>
            </a:r>
            <a:r>
              <a:rPr lang="en">
                <a:solidFill>
                  <a:srgbClr val="CC0000"/>
                </a:solidFill>
              </a:rPr>
              <a:t>| </a:t>
            </a:r>
          </a:p>
        </p:txBody>
      </p:sp>
      <p:pic>
        <p:nvPicPr>
          <p:cNvPr id="677" name="Shape 677"/>
          <p:cNvPicPr preferRelativeResize="0"/>
          <p:nvPr/>
        </p:nvPicPr>
        <p:blipFill>
          <a:blip r:embed="rId3">
            <a:alphaModFix/>
          </a:blip>
          <a:stretch>
            <a:fillRect/>
          </a:stretch>
        </p:blipFill>
        <p:spPr>
          <a:xfrm>
            <a:off x="7781111" y="4807550"/>
            <a:ext cx="1362887" cy="335949"/>
          </a:xfrm>
          <a:prstGeom prst="rect">
            <a:avLst/>
          </a:prstGeom>
          <a:noFill/>
          <a:ln>
            <a:noFill/>
          </a:ln>
        </p:spPr>
      </p:pic>
      <p:sp>
        <p:nvSpPr>
          <p:cNvPr id="678" name="Shape 678"/>
          <p:cNvSpPr txBox="1"/>
          <p:nvPr/>
        </p:nvSpPr>
        <p:spPr>
          <a:xfrm>
            <a:off x="254875" y="4773025"/>
            <a:ext cx="4930200" cy="316800"/>
          </a:xfrm>
          <a:prstGeom prst="rect">
            <a:avLst/>
          </a:prstGeom>
          <a:noFill/>
          <a:ln>
            <a:noFill/>
          </a:ln>
        </p:spPr>
        <p:txBody>
          <a:bodyPr anchorCtr="0" anchor="t" bIns="91425" lIns="91425" rIns="91425" tIns="91425">
            <a:noAutofit/>
          </a:bodyPr>
          <a:lstStyle/>
          <a:p>
            <a:pPr lvl="0" rtl="0">
              <a:spcBef>
                <a:spcPts val="0"/>
              </a:spcBef>
              <a:buNone/>
            </a:pPr>
            <a:r>
              <a:rPr b="1" lang="en">
                <a:solidFill>
                  <a:srgbClr val="CC0000"/>
                </a:solidFill>
              </a:rPr>
              <a:t>Jason Rebello  </a:t>
            </a:r>
            <a:r>
              <a:rPr lang="en">
                <a:solidFill>
                  <a:srgbClr val="CC0000"/>
                </a:solidFill>
              </a:rPr>
              <a:t>| </a:t>
            </a:r>
            <a:r>
              <a:rPr b="1" lang="en">
                <a:solidFill>
                  <a:srgbClr val="CC0000"/>
                </a:solidFill>
              </a:rPr>
              <a:t> </a:t>
            </a:r>
            <a:r>
              <a:rPr lang="en">
                <a:solidFill>
                  <a:srgbClr val="CC0000"/>
                </a:solidFill>
              </a:rPr>
              <a:t>Waterloo Autonomous Vehicles Lab</a:t>
            </a:r>
          </a:p>
        </p:txBody>
      </p:sp>
      <p:pic>
        <p:nvPicPr>
          <p:cNvPr descr="measurements imu.png" id="679" name="Shape 679"/>
          <p:cNvPicPr preferRelativeResize="0"/>
          <p:nvPr/>
        </p:nvPicPr>
        <p:blipFill>
          <a:blip r:embed="rId4">
            <a:alphaModFix/>
          </a:blip>
          <a:stretch>
            <a:fillRect/>
          </a:stretch>
        </p:blipFill>
        <p:spPr>
          <a:xfrm>
            <a:off x="17250" y="1250587"/>
            <a:ext cx="5581650" cy="1285875"/>
          </a:xfrm>
          <a:prstGeom prst="rect">
            <a:avLst/>
          </a:prstGeom>
          <a:noFill/>
          <a:ln>
            <a:noFill/>
          </a:ln>
        </p:spPr>
      </p:pic>
      <p:pic>
        <p:nvPicPr>
          <p:cNvPr descr="imu biases.png" id="680" name="Shape 680"/>
          <p:cNvPicPr preferRelativeResize="0"/>
          <p:nvPr/>
        </p:nvPicPr>
        <p:blipFill>
          <a:blip r:embed="rId5">
            <a:alphaModFix/>
          </a:blip>
          <a:stretch>
            <a:fillRect/>
          </a:stretch>
        </p:blipFill>
        <p:spPr>
          <a:xfrm>
            <a:off x="369662" y="2966987"/>
            <a:ext cx="5229225" cy="828675"/>
          </a:xfrm>
          <a:prstGeom prst="rect">
            <a:avLst/>
          </a:prstGeom>
          <a:noFill/>
          <a:ln>
            <a:noFill/>
          </a:ln>
        </p:spPr>
      </p:pic>
      <p:pic>
        <p:nvPicPr>
          <p:cNvPr descr="IMU cost functions.png" id="681" name="Shape 681"/>
          <p:cNvPicPr preferRelativeResize="0"/>
          <p:nvPr/>
        </p:nvPicPr>
        <p:blipFill>
          <a:blip r:embed="rId6">
            <a:alphaModFix/>
          </a:blip>
          <a:stretch>
            <a:fillRect/>
          </a:stretch>
        </p:blipFill>
        <p:spPr>
          <a:xfrm>
            <a:off x="5636204" y="534738"/>
            <a:ext cx="3457469" cy="4068000"/>
          </a:xfrm>
          <a:prstGeom prst="rect">
            <a:avLst/>
          </a:prstGeom>
          <a:noFill/>
          <a:ln>
            <a:noFill/>
          </a:ln>
        </p:spPr>
      </p:pic>
      <p:sp>
        <p:nvSpPr>
          <p:cNvPr id="682" name="Shape 682"/>
          <p:cNvSpPr txBox="1"/>
          <p:nvPr/>
        </p:nvSpPr>
        <p:spPr>
          <a:xfrm>
            <a:off x="220325" y="558825"/>
            <a:ext cx="5581800" cy="996600"/>
          </a:xfrm>
          <a:prstGeom prst="rect">
            <a:avLst/>
          </a:prstGeom>
          <a:noFill/>
          <a:ln>
            <a:noFill/>
          </a:ln>
        </p:spPr>
        <p:txBody>
          <a:bodyPr anchorCtr="0" anchor="t" bIns="91425" lIns="91425" rIns="91425" tIns="91425">
            <a:noAutofit/>
          </a:bodyPr>
          <a:lstStyle/>
          <a:p>
            <a:pPr lvl="0">
              <a:spcBef>
                <a:spcPts val="0"/>
              </a:spcBef>
              <a:buNone/>
            </a:pPr>
            <a:r>
              <a:rPr lang="en"/>
              <a:t>Accelerometer measurement, gyroscope measurement (at time k) pixel location (time t+d), h(.) projection model, n is noise. J is number of images</a:t>
            </a:r>
          </a:p>
        </p:txBody>
      </p:sp>
      <p:sp>
        <p:nvSpPr>
          <p:cNvPr id="683" name="Shape 683"/>
          <p:cNvSpPr txBox="1"/>
          <p:nvPr/>
        </p:nvSpPr>
        <p:spPr>
          <a:xfrm>
            <a:off x="254875" y="2550100"/>
            <a:ext cx="1362900" cy="513900"/>
          </a:xfrm>
          <a:prstGeom prst="rect">
            <a:avLst/>
          </a:prstGeom>
          <a:noFill/>
          <a:ln>
            <a:noFill/>
          </a:ln>
        </p:spPr>
        <p:txBody>
          <a:bodyPr anchorCtr="0" anchor="t" bIns="91425" lIns="91425" rIns="91425" tIns="91425">
            <a:noAutofit/>
          </a:bodyPr>
          <a:lstStyle/>
          <a:p>
            <a:pPr lvl="0" rtl="0">
              <a:spcBef>
                <a:spcPts val="0"/>
              </a:spcBef>
              <a:buNone/>
            </a:pPr>
            <a:r>
              <a:rPr lang="en"/>
              <a:t>IMU biases</a:t>
            </a:r>
          </a:p>
        </p:txBody>
      </p:sp>
      <p:sp>
        <p:nvSpPr>
          <p:cNvPr id="684" name="Shape 684"/>
          <p:cNvSpPr txBox="1"/>
          <p:nvPr/>
        </p:nvSpPr>
        <p:spPr>
          <a:xfrm>
            <a:off x="331075" y="3921700"/>
            <a:ext cx="5876400" cy="731700"/>
          </a:xfrm>
          <a:prstGeom prst="rect">
            <a:avLst/>
          </a:prstGeom>
          <a:noFill/>
          <a:ln>
            <a:noFill/>
          </a:ln>
        </p:spPr>
        <p:txBody>
          <a:bodyPr anchorCtr="0" anchor="t" bIns="91425" lIns="91425" rIns="91425" tIns="91425">
            <a:noAutofit/>
          </a:bodyPr>
          <a:lstStyle/>
          <a:p>
            <a:pPr lvl="0" rtl="0">
              <a:spcBef>
                <a:spcPts val="0"/>
              </a:spcBef>
              <a:buNone/>
            </a:pPr>
            <a:r>
              <a:rPr lang="en"/>
              <a:t>Error terms are associated with the measurements constructed as the difference between the measurement and the predicted measurement for current state estimate</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cxnSp>
        <p:nvCxnSpPr>
          <p:cNvPr id="117" name="Shape 117"/>
          <p:cNvCxnSpPr/>
          <p:nvPr/>
        </p:nvCxnSpPr>
        <p:spPr>
          <a:xfrm>
            <a:off x="220325" y="364475"/>
            <a:ext cx="8634600" cy="0"/>
          </a:xfrm>
          <a:prstGeom prst="straightConnector1">
            <a:avLst/>
          </a:prstGeom>
          <a:noFill/>
          <a:ln cap="flat" cmpd="sng" w="9525">
            <a:solidFill>
              <a:srgbClr val="595959"/>
            </a:solidFill>
            <a:prstDash val="solid"/>
            <a:round/>
            <a:headEnd len="lg" w="lg" type="none"/>
            <a:tailEnd len="lg" w="lg" type="none"/>
          </a:ln>
        </p:spPr>
      </p:cxnSp>
      <p:cxnSp>
        <p:nvCxnSpPr>
          <p:cNvPr id="118" name="Shape 118"/>
          <p:cNvCxnSpPr/>
          <p:nvPr/>
        </p:nvCxnSpPr>
        <p:spPr>
          <a:xfrm>
            <a:off x="220325" y="4773025"/>
            <a:ext cx="8634600" cy="0"/>
          </a:xfrm>
          <a:prstGeom prst="straightConnector1">
            <a:avLst/>
          </a:prstGeom>
          <a:noFill/>
          <a:ln cap="flat" cmpd="sng" w="9525">
            <a:solidFill>
              <a:srgbClr val="595959"/>
            </a:solidFill>
            <a:prstDash val="solid"/>
            <a:round/>
            <a:headEnd len="lg" w="lg" type="none"/>
            <a:tailEnd len="lg" w="lg" type="none"/>
          </a:ln>
        </p:spPr>
      </p:cxnSp>
      <p:sp>
        <p:nvSpPr>
          <p:cNvPr id="119" name="Shape 119"/>
          <p:cNvSpPr txBox="1"/>
          <p:nvPr/>
        </p:nvSpPr>
        <p:spPr>
          <a:xfrm>
            <a:off x="220325" y="0"/>
            <a:ext cx="7337100" cy="316800"/>
          </a:xfrm>
          <a:prstGeom prst="rect">
            <a:avLst/>
          </a:prstGeom>
          <a:noFill/>
          <a:ln>
            <a:noFill/>
          </a:ln>
        </p:spPr>
        <p:txBody>
          <a:bodyPr anchorCtr="0" anchor="t" bIns="91425" lIns="91425" rIns="91425" tIns="91425">
            <a:noAutofit/>
          </a:bodyPr>
          <a:lstStyle/>
          <a:p>
            <a:pPr lvl="0" rtl="0">
              <a:spcBef>
                <a:spcPts val="0"/>
              </a:spcBef>
              <a:buNone/>
            </a:pPr>
            <a:r>
              <a:rPr b="1" lang="en">
                <a:solidFill>
                  <a:srgbClr val="CC0000"/>
                </a:solidFill>
              </a:rPr>
              <a:t>Calibration </a:t>
            </a:r>
            <a:r>
              <a:rPr lang="en">
                <a:solidFill>
                  <a:srgbClr val="CC0000"/>
                </a:solidFill>
              </a:rPr>
              <a:t>| </a:t>
            </a:r>
          </a:p>
        </p:txBody>
      </p:sp>
      <p:pic>
        <p:nvPicPr>
          <p:cNvPr id="120" name="Shape 120"/>
          <p:cNvPicPr preferRelativeResize="0"/>
          <p:nvPr/>
        </p:nvPicPr>
        <p:blipFill>
          <a:blip r:embed="rId3">
            <a:alphaModFix/>
          </a:blip>
          <a:stretch>
            <a:fillRect/>
          </a:stretch>
        </p:blipFill>
        <p:spPr>
          <a:xfrm>
            <a:off x="7781111" y="4807550"/>
            <a:ext cx="1362887" cy="335949"/>
          </a:xfrm>
          <a:prstGeom prst="rect">
            <a:avLst/>
          </a:prstGeom>
          <a:noFill/>
          <a:ln>
            <a:noFill/>
          </a:ln>
        </p:spPr>
      </p:pic>
      <p:sp>
        <p:nvSpPr>
          <p:cNvPr id="121" name="Shape 121"/>
          <p:cNvSpPr txBox="1"/>
          <p:nvPr/>
        </p:nvSpPr>
        <p:spPr>
          <a:xfrm>
            <a:off x="254875" y="4773025"/>
            <a:ext cx="4930200" cy="316800"/>
          </a:xfrm>
          <a:prstGeom prst="rect">
            <a:avLst/>
          </a:prstGeom>
          <a:noFill/>
          <a:ln>
            <a:noFill/>
          </a:ln>
        </p:spPr>
        <p:txBody>
          <a:bodyPr anchorCtr="0" anchor="t" bIns="91425" lIns="91425" rIns="91425" tIns="91425">
            <a:noAutofit/>
          </a:bodyPr>
          <a:lstStyle/>
          <a:p>
            <a:pPr lvl="0" rtl="0">
              <a:spcBef>
                <a:spcPts val="0"/>
              </a:spcBef>
              <a:buNone/>
            </a:pPr>
            <a:r>
              <a:rPr b="1" lang="en">
                <a:solidFill>
                  <a:srgbClr val="CC0000"/>
                </a:solidFill>
              </a:rPr>
              <a:t>Jason Rebello  </a:t>
            </a:r>
            <a:r>
              <a:rPr lang="en">
                <a:solidFill>
                  <a:srgbClr val="CC0000"/>
                </a:solidFill>
              </a:rPr>
              <a:t>| </a:t>
            </a:r>
            <a:r>
              <a:rPr b="1" lang="en">
                <a:solidFill>
                  <a:srgbClr val="CC0000"/>
                </a:solidFill>
              </a:rPr>
              <a:t> </a:t>
            </a:r>
            <a:r>
              <a:rPr lang="en">
                <a:solidFill>
                  <a:srgbClr val="CC0000"/>
                </a:solidFill>
              </a:rPr>
              <a:t>Waterloo Autonomous Vehicles Lab</a:t>
            </a:r>
          </a:p>
        </p:txBody>
      </p:sp>
      <p:sp>
        <p:nvSpPr>
          <p:cNvPr id="122" name="Shape 122"/>
          <p:cNvSpPr txBox="1"/>
          <p:nvPr/>
        </p:nvSpPr>
        <p:spPr>
          <a:xfrm>
            <a:off x="215950" y="4474525"/>
            <a:ext cx="2594400" cy="222300"/>
          </a:xfrm>
          <a:prstGeom prst="rect">
            <a:avLst/>
          </a:prstGeom>
          <a:noFill/>
          <a:ln>
            <a:noFill/>
          </a:ln>
        </p:spPr>
        <p:txBody>
          <a:bodyPr anchorCtr="0" anchor="t" bIns="91425" lIns="91425" rIns="91425" tIns="91425">
            <a:noAutofit/>
          </a:bodyPr>
          <a:lstStyle/>
          <a:p>
            <a:pPr lvl="0" rtl="0">
              <a:spcBef>
                <a:spcPts val="0"/>
              </a:spcBef>
              <a:buNone/>
            </a:pPr>
            <a:r>
              <a:rPr lang="en"/>
              <a:t>Source: Arun Das</a:t>
            </a:r>
          </a:p>
        </p:txBody>
      </p:sp>
      <p:sp>
        <p:nvSpPr>
          <p:cNvPr id="123" name="Shape 123"/>
          <p:cNvSpPr txBox="1"/>
          <p:nvPr>
            <p:ph idx="4294967295"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a:t>Required Calibrations</a:t>
            </a:r>
          </a:p>
        </p:txBody>
      </p:sp>
      <p:sp>
        <p:nvSpPr>
          <p:cNvPr id="124" name="Shape 124"/>
          <p:cNvSpPr txBox="1"/>
          <p:nvPr>
            <p:ph idx="4294967295" type="body"/>
          </p:nvPr>
        </p:nvSpPr>
        <p:spPr>
          <a:xfrm>
            <a:off x="311700" y="1152475"/>
            <a:ext cx="8520600" cy="3416400"/>
          </a:xfrm>
          <a:prstGeom prst="rect">
            <a:avLst/>
          </a:prstGeom>
        </p:spPr>
        <p:txBody>
          <a:bodyPr anchorCtr="0" anchor="t" bIns="91425" lIns="91425" rIns="91425" tIns="91425">
            <a:noAutofit/>
          </a:bodyPr>
          <a:lstStyle/>
          <a:p>
            <a:pPr indent="-342900" lvl="0" marL="457200" marR="0" rtl="0" algn="l">
              <a:lnSpc>
                <a:spcPct val="115000"/>
              </a:lnSpc>
              <a:spcBef>
                <a:spcPts val="0"/>
              </a:spcBef>
              <a:spcAft>
                <a:spcPts val="1600"/>
              </a:spcAft>
              <a:buClr>
                <a:srgbClr val="EFEFEF"/>
              </a:buClr>
              <a:buSzPct val="100000"/>
              <a:buFont typeface="Arial"/>
            </a:pPr>
            <a:r>
              <a:rPr lang="en">
                <a:solidFill>
                  <a:srgbClr val="EFEFEF"/>
                </a:solidFill>
              </a:rPr>
              <a:t>Camera intrinsic and extrinsic</a:t>
            </a:r>
          </a:p>
          <a:p>
            <a:pPr indent="-228600" lvl="0" marL="457200" marR="0" rtl="0" algn="l">
              <a:lnSpc>
                <a:spcPct val="115000"/>
              </a:lnSpc>
              <a:spcBef>
                <a:spcPts val="0"/>
              </a:spcBef>
              <a:spcAft>
                <a:spcPts val="1600"/>
              </a:spcAft>
              <a:buClr>
                <a:srgbClr val="EFEFEF"/>
              </a:buClr>
            </a:pPr>
            <a:r>
              <a:rPr lang="en">
                <a:solidFill>
                  <a:srgbClr val="EFEFEF"/>
                </a:solidFill>
              </a:rPr>
              <a:t>IMU to Camera</a:t>
            </a:r>
          </a:p>
          <a:p>
            <a:pPr indent="-228600" lvl="0" marL="457200" marR="0" rtl="0" algn="l">
              <a:lnSpc>
                <a:spcPct val="115000"/>
              </a:lnSpc>
              <a:spcBef>
                <a:spcPts val="0"/>
              </a:spcBef>
              <a:spcAft>
                <a:spcPts val="1600"/>
              </a:spcAft>
              <a:buClr>
                <a:srgbClr val="434343"/>
              </a:buClr>
            </a:pPr>
            <a:r>
              <a:rPr lang="en">
                <a:solidFill>
                  <a:srgbClr val="434343"/>
                </a:solidFill>
              </a:rPr>
              <a:t>Lidar to GPS</a:t>
            </a:r>
          </a:p>
          <a:p>
            <a:pPr indent="-228600" lvl="0" marL="457200" marR="0" rtl="0" algn="l">
              <a:lnSpc>
                <a:spcPct val="115000"/>
              </a:lnSpc>
              <a:spcBef>
                <a:spcPts val="0"/>
              </a:spcBef>
              <a:spcAft>
                <a:spcPts val="1600"/>
              </a:spcAft>
              <a:buClr>
                <a:srgbClr val="EFEFEF"/>
              </a:buClr>
            </a:pPr>
            <a:r>
              <a:rPr lang="en">
                <a:solidFill>
                  <a:srgbClr val="EFEFEF"/>
                </a:solidFill>
              </a:rPr>
              <a:t>Lidar to Camera</a:t>
            </a:r>
          </a:p>
        </p:txBody>
      </p:sp>
      <p:pic>
        <p:nvPicPr>
          <p:cNvPr id="125" name="Shape 125"/>
          <p:cNvPicPr preferRelativeResize="0"/>
          <p:nvPr/>
        </p:nvPicPr>
        <p:blipFill>
          <a:blip r:embed="rId4">
            <a:alphaModFix/>
          </a:blip>
          <a:stretch>
            <a:fillRect/>
          </a:stretch>
        </p:blipFill>
        <p:spPr>
          <a:xfrm>
            <a:off x="3895049" y="1261899"/>
            <a:ext cx="4997600" cy="3306974"/>
          </a:xfrm>
          <a:prstGeom prst="rect">
            <a:avLst/>
          </a:prstGeom>
          <a:noFill/>
          <a:ln>
            <a:noFill/>
          </a:ln>
        </p:spPr>
      </p:pic>
      <p:sp>
        <p:nvSpPr>
          <p:cNvPr id="126" name="Shape 126"/>
          <p:cNvSpPr/>
          <p:nvPr/>
        </p:nvSpPr>
        <p:spPr>
          <a:xfrm>
            <a:off x="6310450" y="1409325"/>
            <a:ext cx="457800" cy="457800"/>
          </a:xfrm>
          <a:prstGeom prst="ellipse">
            <a:avLst/>
          </a:prstGeom>
          <a:noFill/>
          <a:ln cap="flat" cmpd="sng" w="28575">
            <a:solidFill>
              <a:srgbClr val="FF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27" name="Shape 127"/>
          <p:cNvSpPr/>
          <p:nvPr/>
        </p:nvSpPr>
        <p:spPr>
          <a:xfrm>
            <a:off x="5968550" y="1983025"/>
            <a:ext cx="457800" cy="457800"/>
          </a:xfrm>
          <a:prstGeom prst="ellipse">
            <a:avLst/>
          </a:prstGeom>
          <a:noFill/>
          <a:ln cap="flat" cmpd="sng" w="28575">
            <a:solidFill>
              <a:srgbClr val="FF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cxnSp>
        <p:nvCxnSpPr>
          <p:cNvPr id="128" name="Shape 128"/>
          <p:cNvCxnSpPr>
            <a:stCxn id="127" idx="6"/>
            <a:endCxn id="126" idx="5"/>
          </p:cNvCxnSpPr>
          <p:nvPr/>
        </p:nvCxnSpPr>
        <p:spPr>
          <a:xfrm flipH="1" rot="10800000">
            <a:off x="6426350" y="1800025"/>
            <a:ext cx="274800" cy="411900"/>
          </a:xfrm>
          <a:prstGeom prst="curvedConnector2">
            <a:avLst/>
          </a:prstGeom>
          <a:noFill/>
          <a:ln cap="flat" cmpd="sng" w="28575">
            <a:solidFill>
              <a:srgbClr val="000000"/>
            </a:solidFill>
            <a:prstDash val="solid"/>
            <a:round/>
            <a:headEnd len="lg" w="lg" type="triangle"/>
            <a:tailEnd len="lg" w="lg" type="non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cxnSp>
        <p:nvCxnSpPr>
          <p:cNvPr id="133" name="Shape 133"/>
          <p:cNvCxnSpPr/>
          <p:nvPr/>
        </p:nvCxnSpPr>
        <p:spPr>
          <a:xfrm>
            <a:off x="220325" y="364475"/>
            <a:ext cx="8634600" cy="0"/>
          </a:xfrm>
          <a:prstGeom prst="straightConnector1">
            <a:avLst/>
          </a:prstGeom>
          <a:noFill/>
          <a:ln cap="flat" cmpd="sng" w="9525">
            <a:solidFill>
              <a:srgbClr val="595959"/>
            </a:solidFill>
            <a:prstDash val="solid"/>
            <a:round/>
            <a:headEnd len="lg" w="lg" type="none"/>
            <a:tailEnd len="lg" w="lg" type="none"/>
          </a:ln>
        </p:spPr>
      </p:cxnSp>
      <p:cxnSp>
        <p:nvCxnSpPr>
          <p:cNvPr id="134" name="Shape 134"/>
          <p:cNvCxnSpPr/>
          <p:nvPr/>
        </p:nvCxnSpPr>
        <p:spPr>
          <a:xfrm>
            <a:off x="220325" y="4773025"/>
            <a:ext cx="8634600" cy="0"/>
          </a:xfrm>
          <a:prstGeom prst="straightConnector1">
            <a:avLst/>
          </a:prstGeom>
          <a:noFill/>
          <a:ln cap="flat" cmpd="sng" w="9525">
            <a:solidFill>
              <a:srgbClr val="595959"/>
            </a:solidFill>
            <a:prstDash val="solid"/>
            <a:round/>
            <a:headEnd len="lg" w="lg" type="none"/>
            <a:tailEnd len="lg" w="lg" type="none"/>
          </a:ln>
        </p:spPr>
      </p:cxnSp>
      <p:sp>
        <p:nvSpPr>
          <p:cNvPr id="135" name="Shape 135"/>
          <p:cNvSpPr txBox="1"/>
          <p:nvPr/>
        </p:nvSpPr>
        <p:spPr>
          <a:xfrm>
            <a:off x="220325" y="0"/>
            <a:ext cx="7337100" cy="316800"/>
          </a:xfrm>
          <a:prstGeom prst="rect">
            <a:avLst/>
          </a:prstGeom>
          <a:noFill/>
          <a:ln>
            <a:noFill/>
          </a:ln>
        </p:spPr>
        <p:txBody>
          <a:bodyPr anchorCtr="0" anchor="t" bIns="91425" lIns="91425" rIns="91425" tIns="91425">
            <a:noAutofit/>
          </a:bodyPr>
          <a:lstStyle/>
          <a:p>
            <a:pPr lvl="0" rtl="0">
              <a:spcBef>
                <a:spcPts val="0"/>
              </a:spcBef>
              <a:buNone/>
            </a:pPr>
            <a:r>
              <a:rPr b="1" lang="en">
                <a:solidFill>
                  <a:srgbClr val="CC0000"/>
                </a:solidFill>
              </a:rPr>
              <a:t>Calibration </a:t>
            </a:r>
            <a:r>
              <a:rPr lang="en">
                <a:solidFill>
                  <a:srgbClr val="CC0000"/>
                </a:solidFill>
              </a:rPr>
              <a:t>| </a:t>
            </a:r>
          </a:p>
        </p:txBody>
      </p:sp>
      <p:pic>
        <p:nvPicPr>
          <p:cNvPr id="136" name="Shape 136"/>
          <p:cNvPicPr preferRelativeResize="0"/>
          <p:nvPr/>
        </p:nvPicPr>
        <p:blipFill>
          <a:blip r:embed="rId3">
            <a:alphaModFix/>
          </a:blip>
          <a:stretch>
            <a:fillRect/>
          </a:stretch>
        </p:blipFill>
        <p:spPr>
          <a:xfrm>
            <a:off x="7781111" y="4807550"/>
            <a:ext cx="1362887" cy="335949"/>
          </a:xfrm>
          <a:prstGeom prst="rect">
            <a:avLst/>
          </a:prstGeom>
          <a:noFill/>
          <a:ln>
            <a:noFill/>
          </a:ln>
        </p:spPr>
      </p:pic>
      <p:sp>
        <p:nvSpPr>
          <p:cNvPr id="137" name="Shape 137"/>
          <p:cNvSpPr txBox="1"/>
          <p:nvPr/>
        </p:nvSpPr>
        <p:spPr>
          <a:xfrm>
            <a:off x="254875" y="4773025"/>
            <a:ext cx="4930200" cy="316800"/>
          </a:xfrm>
          <a:prstGeom prst="rect">
            <a:avLst/>
          </a:prstGeom>
          <a:noFill/>
          <a:ln>
            <a:noFill/>
          </a:ln>
        </p:spPr>
        <p:txBody>
          <a:bodyPr anchorCtr="0" anchor="t" bIns="91425" lIns="91425" rIns="91425" tIns="91425">
            <a:noAutofit/>
          </a:bodyPr>
          <a:lstStyle/>
          <a:p>
            <a:pPr lvl="0" rtl="0">
              <a:spcBef>
                <a:spcPts val="0"/>
              </a:spcBef>
              <a:buNone/>
            </a:pPr>
            <a:r>
              <a:rPr b="1" lang="en">
                <a:solidFill>
                  <a:srgbClr val="CC0000"/>
                </a:solidFill>
              </a:rPr>
              <a:t>Jason Rebello  </a:t>
            </a:r>
            <a:r>
              <a:rPr lang="en">
                <a:solidFill>
                  <a:srgbClr val="CC0000"/>
                </a:solidFill>
              </a:rPr>
              <a:t>| </a:t>
            </a:r>
            <a:r>
              <a:rPr b="1" lang="en">
                <a:solidFill>
                  <a:srgbClr val="CC0000"/>
                </a:solidFill>
              </a:rPr>
              <a:t> </a:t>
            </a:r>
            <a:r>
              <a:rPr lang="en">
                <a:solidFill>
                  <a:srgbClr val="CC0000"/>
                </a:solidFill>
              </a:rPr>
              <a:t>Waterloo Autonomous Vehicles Lab</a:t>
            </a:r>
          </a:p>
        </p:txBody>
      </p:sp>
      <p:sp>
        <p:nvSpPr>
          <p:cNvPr id="138" name="Shape 138"/>
          <p:cNvSpPr txBox="1"/>
          <p:nvPr/>
        </p:nvSpPr>
        <p:spPr>
          <a:xfrm>
            <a:off x="215950" y="4474525"/>
            <a:ext cx="2594400" cy="222300"/>
          </a:xfrm>
          <a:prstGeom prst="rect">
            <a:avLst/>
          </a:prstGeom>
          <a:noFill/>
          <a:ln>
            <a:noFill/>
          </a:ln>
        </p:spPr>
        <p:txBody>
          <a:bodyPr anchorCtr="0" anchor="t" bIns="91425" lIns="91425" rIns="91425" tIns="91425">
            <a:noAutofit/>
          </a:bodyPr>
          <a:lstStyle/>
          <a:p>
            <a:pPr lvl="0" rtl="0">
              <a:spcBef>
                <a:spcPts val="0"/>
              </a:spcBef>
              <a:buNone/>
            </a:pPr>
            <a:r>
              <a:rPr lang="en"/>
              <a:t>Source: Arun Das</a:t>
            </a:r>
          </a:p>
        </p:txBody>
      </p:sp>
      <p:sp>
        <p:nvSpPr>
          <p:cNvPr id="139" name="Shape 139"/>
          <p:cNvSpPr txBox="1"/>
          <p:nvPr>
            <p:ph idx="4294967295"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a:t>Required Calibrations</a:t>
            </a:r>
          </a:p>
        </p:txBody>
      </p:sp>
      <p:sp>
        <p:nvSpPr>
          <p:cNvPr id="140" name="Shape 140"/>
          <p:cNvSpPr txBox="1"/>
          <p:nvPr>
            <p:ph idx="4294967295" type="body"/>
          </p:nvPr>
        </p:nvSpPr>
        <p:spPr>
          <a:xfrm>
            <a:off x="311700" y="1152475"/>
            <a:ext cx="8520600" cy="3416400"/>
          </a:xfrm>
          <a:prstGeom prst="rect">
            <a:avLst/>
          </a:prstGeom>
        </p:spPr>
        <p:txBody>
          <a:bodyPr anchorCtr="0" anchor="t" bIns="91425" lIns="91425" rIns="91425" tIns="91425">
            <a:noAutofit/>
          </a:bodyPr>
          <a:lstStyle/>
          <a:p>
            <a:pPr indent="-342900" lvl="0" marL="457200" marR="0" rtl="0" algn="l">
              <a:lnSpc>
                <a:spcPct val="115000"/>
              </a:lnSpc>
              <a:spcBef>
                <a:spcPts val="0"/>
              </a:spcBef>
              <a:spcAft>
                <a:spcPts val="1600"/>
              </a:spcAft>
              <a:buClr>
                <a:srgbClr val="EFEFEF"/>
              </a:buClr>
              <a:buSzPct val="100000"/>
              <a:buFont typeface="Arial"/>
            </a:pPr>
            <a:r>
              <a:rPr lang="en">
                <a:solidFill>
                  <a:srgbClr val="EFEFEF"/>
                </a:solidFill>
              </a:rPr>
              <a:t>Camera intrinsic and extrinsic</a:t>
            </a:r>
          </a:p>
          <a:p>
            <a:pPr indent="-228600" lvl="0" marL="457200" marR="0" rtl="0" algn="l">
              <a:lnSpc>
                <a:spcPct val="115000"/>
              </a:lnSpc>
              <a:spcBef>
                <a:spcPts val="0"/>
              </a:spcBef>
              <a:spcAft>
                <a:spcPts val="1600"/>
              </a:spcAft>
              <a:buClr>
                <a:srgbClr val="EFEFEF"/>
              </a:buClr>
            </a:pPr>
            <a:r>
              <a:rPr lang="en">
                <a:solidFill>
                  <a:srgbClr val="EFEFEF"/>
                </a:solidFill>
              </a:rPr>
              <a:t>IMU to Camera</a:t>
            </a:r>
          </a:p>
          <a:p>
            <a:pPr indent="-228600" lvl="0" marL="457200" marR="0" rtl="0" algn="l">
              <a:lnSpc>
                <a:spcPct val="115000"/>
              </a:lnSpc>
              <a:spcBef>
                <a:spcPts val="0"/>
              </a:spcBef>
              <a:spcAft>
                <a:spcPts val="1600"/>
              </a:spcAft>
              <a:buClr>
                <a:srgbClr val="EFEFEF"/>
              </a:buClr>
            </a:pPr>
            <a:r>
              <a:rPr lang="en">
                <a:solidFill>
                  <a:srgbClr val="EFEFEF"/>
                </a:solidFill>
              </a:rPr>
              <a:t>Lidar to GPS</a:t>
            </a:r>
          </a:p>
          <a:p>
            <a:pPr indent="-228600" lvl="0" marL="457200" marR="0" rtl="0" algn="l">
              <a:lnSpc>
                <a:spcPct val="115000"/>
              </a:lnSpc>
              <a:spcBef>
                <a:spcPts val="0"/>
              </a:spcBef>
              <a:spcAft>
                <a:spcPts val="1600"/>
              </a:spcAft>
              <a:buClr>
                <a:srgbClr val="434343"/>
              </a:buClr>
            </a:pPr>
            <a:r>
              <a:rPr lang="en">
                <a:solidFill>
                  <a:srgbClr val="434343"/>
                </a:solidFill>
              </a:rPr>
              <a:t>Lidar to Camera</a:t>
            </a:r>
          </a:p>
        </p:txBody>
      </p:sp>
      <p:pic>
        <p:nvPicPr>
          <p:cNvPr id="141" name="Shape 141"/>
          <p:cNvPicPr preferRelativeResize="0"/>
          <p:nvPr/>
        </p:nvPicPr>
        <p:blipFill>
          <a:blip r:embed="rId4">
            <a:alphaModFix/>
          </a:blip>
          <a:stretch>
            <a:fillRect/>
          </a:stretch>
        </p:blipFill>
        <p:spPr>
          <a:xfrm>
            <a:off x="3895049" y="1261899"/>
            <a:ext cx="4997600" cy="3306974"/>
          </a:xfrm>
          <a:prstGeom prst="rect">
            <a:avLst/>
          </a:prstGeom>
          <a:noFill/>
          <a:ln>
            <a:noFill/>
          </a:ln>
        </p:spPr>
      </p:pic>
      <p:sp>
        <p:nvSpPr>
          <p:cNvPr id="142" name="Shape 142"/>
          <p:cNvSpPr/>
          <p:nvPr/>
        </p:nvSpPr>
        <p:spPr>
          <a:xfrm>
            <a:off x="6310450" y="1409325"/>
            <a:ext cx="457800" cy="457800"/>
          </a:xfrm>
          <a:prstGeom prst="ellipse">
            <a:avLst/>
          </a:prstGeom>
          <a:noFill/>
          <a:ln cap="flat" cmpd="sng" w="28575">
            <a:solidFill>
              <a:srgbClr val="FF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43" name="Shape 143"/>
          <p:cNvSpPr/>
          <p:nvPr/>
        </p:nvSpPr>
        <p:spPr>
          <a:xfrm>
            <a:off x="6830275" y="2063800"/>
            <a:ext cx="457800" cy="457800"/>
          </a:xfrm>
          <a:prstGeom prst="ellipse">
            <a:avLst/>
          </a:prstGeom>
          <a:noFill/>
          <a:ln cap="flat" cmpd="sng" w="28575">
            <a:solidFill>
              <a:srgbClr val="FF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cxnSp>
        <p:nvCxnSpPr>
          <p:cNvPr id="144" name="Shape 144"/>
          <p:cNvCxnSpPr>
            <a:stCxn id="143" idx="4"/>
            <a:endCxn id="142" idx="4"/>
          </p:cNvCxnSpPr>
          <p:nvPr/>
        </p:nvCxnSpPr>
        <p:spPr>
          <a:xfrm flipH="1" rot="5400000">
            <a:off x="6471925" y="1934350"/>
            <a:ext cx="654600" cy="519900"/>
          </a:xfrm>
          <a:prstGeom prst="curvedConnector3">
            <a:avLst>
              <a:gd fmla="val -36377" name="adj1"/>
            </a:avLst>
          </a:prstGeom>
          <a:noFill/>
          <a:ln cap="flat" cmpd="sng" w="28575">
            <a:solidFill>
              <a:srgbClr val="000000"/>
            </a:solidFill>
            <a:prstDash val="solid"/>
            <a:round/>
            <a:headEnd len="lg" w="lg" type="triangle"/>
            <a:tailEnd len="lg" w="lg" type="non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cxnSp>
        <p:nvCxnSpPr>
          <p:cNvPr id="149" name="Shape 149"/>
          <p:cNvCxnSpPr/>
          <p:nvPr/>
        </p:nvCxnSpPr>
        <p:spPr>
          <a:xfrm>
            <a:off x="220325" y="364475"/>
            <a:ext cx="8634600" cy="0"/>
          </a:xfrm>
          <a:prstGeom prst="straightConnector1">
            <a:avLst/>
          </a:prstGeom>
          <a:noFill/>
          <a:ln cap="flat" cmpd="sng" w="9525">
            <a:solidFill>
              <a:srgbClr val="595959"/>
            </a:solidFill>
            <a:prstDash val="solid"/>
            <a:round/>
            <a:headEnd len="lg" w="lg" type="none"/>
            <a:tailEnd len="lg" w="lg" type="none"/>
          </a:ln>
        </p:spPr>
      </p:cxnSp>
      <p:cxnSp>
        <p:nvCxnSpPr>
          <p:cNvPr id="150" name="Shape 150"/>
          <p:cNvCxnSpPr/>
          <p:nvPr/>
        </p:nvCxnSpPr>
        <p:spPr>
          <a:xfrm>
            <a:off x="220325" y="4773025"/>
            <a:ext cx="8634600" cy="0"/>
          </a:xfrm>
          <a:prstGeom prst="straightConnector1">
            <a:avLst/>
          </a:prstGeom>
          <a:noFill/>
          <a:ln cap="flat" cmpd="sng" w="9525">
            <a:solidFill>
              <a:srgbClr val="595959"/>
            </a:solidFill>
            <a:prstDash val="solid"/>
            <a:round/>
            <a:headEnd len="lg" w="lg" type="none"/>
            <a:tailEnd len="lg" w="lg" type="none"/>
          </a:ln>
        </p:spPr>
      </p:cxnSp>
      <p:sp>
        <p:nvSpPr>
          <p:cNvPr id="151" name="Shape 151"/>
          <p:cNvSpPr txBox="1"/>
          <p:nvPr/>
        </p:nvSpPr>
        <p:spPr>
          <a:xfrm>
            <a:off x="220325" y="0"/>
            <a:ext cx="7337100" cy="316800"/>
          </a:xfrm>
          <a:prstGeom prst="rect">
            <a:avLst/>
          </a:prstGeom>
          <a:noFill/>
          <a:ln>
            <a:noFill/>
          </a:ln>
        </p:spPr>
        <p:txBody>
          <a:bodyPr anchorCtr="0" anchor="t" bIns="91425" lIns="91425" rIns="91425" tIns="91425">
            <a:noAutofit/>
          </a:bodyPr>
          <a:lstStyle/>
          <a:p>
            <a:pPr lvl="0" rtl="0">
              <a:spcBef>
                <a:spcPts val="0"/>
              </a:spcBef>
              <a:buNone/>
            </a:pPr>
            <a:r>
              <a:rPr b="1" lang="en">
                <a:solidFill>
                  <a:srgbClr val="CC0000"/>
                </a:solidFill>
              </a:rPr>
              <a:t>Calibration Camera Intrinsics </a:t>
            </a:r>
            <a:r>
              <a:rPr lang="en">
                <a:solidFill>
                  <a:srgbClr val="CC0000"/>
                </a:solidFill>
              </a:rPr>
              <a:t>| </a:t>
            </a:r>
          </a:p>
        </p:txBody>
      </p:sp>
      <p:pic>
        <p:nvPicPr>
          <p:cNvPr id="152" name="Shape 152"/>
          <p:cNvPicPr preferRelativeResize="0"/>
          <p:nvPr/>
        </p:nvPicPr>
        <p:blipFill>
          <a:blip r:embed="rId3">
            <a:alphaModFix/>
          </a:blip>
          <a:stretch>
            <a:fillRect/>
          </a:stretch>
        </p:blipFill>
        <p:spPr>
          <a:xfrm>
            <a:off x="7781111" y="4807550"/>
            <a:ext cx="1362887" cy="335949"/>
          </a:xfrm>
          <a:prstGeom prst="rect">
            <a:avLst/>
          </a:prstGeom>
          <a:noFill/>
          <a:ln>
            <a:noFill/>
          </a:ln>
        </p:spPr>
      </p:pic>
      <p:sp>
        <p:nvSpPr>
          <p:cNvPr id="153" name="Shape 153"/>
          <p:cNvSpPr txBox="1"/>
          <p:nvPr/>
        </p:nvSpPr>
        <p:spPr>
          <a:xfrm>
            <a:off x="254875" y="4773025"/>
            <a:ext cx="4930200" cy="316800"/>
          </a:xfrm>
          <a:prstGeom prst="rect">
            <a:avLst/>
          </a:prstGeom>
          <a:noFill/>
          <a:ln>
            <a:noFill/>
          </a:ln>
        </p:spPr>
        <p:txBody>
          <a:bodyPr anchorCtr="0" anchor="t" bIns="91425" lIns="91425" rIns="91425" tIns="91425">
            <a:noAutofit/>
          </a:bodyPr>
          <a:lstStyle/>
          <a:p>
            <a:pPr lvl="0" rtl="0">
              <a:spcBef>
                <a:spcPts val="0"/>
              </a:spcBef>
              <a:buNone/>
            </a:pPr>
            <a:r>
              <a:rPr b="1" lang="en">
                <a:solidFill>
                  <a:srgbClr val="CC0000"/>
                </a:solidFill>
              </a:rPr>
              <a:t>Jason Rebello  </a:t>
            </a:r>
            <a:r>
              <a:rPr lang="en">
                <a:solidFill>
                  <a:srgbClr val="CC0000"/>
                </a:solidFill>
              </a:rPr>
              <a:t>| </a:t>
            </a:r>
            <a:r>
              <a:rPr b="1" lang="en">
                <a:solidFill>
                  <a:srgbClr val="CC0000"/>
                </a:solidFill>
              </a:rPr>
              <a:t> </a:t>
            </a:r>
            <a:r>
              <a:rPr lang="en">
                <a:solidFill>
                  <a:srgbClr val="CC0000"/>
                </a:solidFill>
              </a:rPr>
              <a:t>Waterloo Autonomous Vehicles Lab</a:t>
            </a:r>
          </a:p>
        </p:txBody>
      </p:sp>
      <p:sp>
        <p:nvSpPr>
          <p:cNvPr id="154" name="Shape 154"/>
          <p:cNvSpPr txBox="1"/>
          <p:nvPr/>
        </p:nvSpPr>
        <p:spPr>
          <a:xfrm>
            <a:off x="2101600" y="1846925"/>
            <a:ext cx="5670300" cy="1117800"/>
          </a:xfrm>
          <a:prstGeom prst="rect">
            <a:avLst/>
          </a:prstGeom>
          <a:noFill/>
          <a:ln>
            <a:noFill/>
          </a:ln>
        </p:spPr>
        <p:txBody>
          <a:bodyPr anchorCtr="0" anchor="t" bIns="91425" lIns="91425" rIns="91425" tIns="91425">
            <a:noAutofit/>
          </a:bodyPr>
          <a:lstStyle/>
          <a:p>
            <a:pPr lvl="0">
              <a:spcBef>
                <a:spcPts val="0"/>
              </a:spcBef>
              <a:buNone/>
            </a:pPr>
            <a:r>
              <a:rPr lang="en" sz="4800"/>
              <a:t>Camera Intrinsics</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cxnSp>
        <p:nvCxnSpPr>
          <p:cNvPr id="159" name="Shape 159"/>
          <p:cNvCxnSpPr/>
          <p:nvPr/>
        </p:nvCxnSpPr>
        <p:spPr>
          <a:xfrm>
            <a:off x="220325" y="364475"/>
            <a:ext cx="8634600" cy="0"/>
          </a:xfrm>
          <a:prstGeom prst="straightConnector1">
            <a:avLst/>
          </a:prstGeom>
          <a:noFill/>
          <a:ln cap="flat" cmpd="sng" w="9525">
            <a:solidFill>
              <a:schemeClr val="dk2"/>
            </a:solidFill>
            <a:prstDash val="solid"/>
            <a:round/>
            <a:headEnd len="lg" w="lg" type="none"/>
            <a:tailEnd len="lg" w="lg" type="none"/>
          </a:ln>
        </p:spPr>
      </p:cxnSp>
      <p:cxnSp>
        <p:nvCxnSpPr>
          <p:cNvPr id="160" name="Shape 160"/>
          <p:cNvCxnSpPr/>
          <p:nvPr/>
        </p:nvCxnSpPr>
        <p:spPr>
          <a:xfrm>
            <a:off x="220325" y="4773025"/>
            <a:ext cx="8634600" cy="0"/>
          </a:xfrm>
          <a:prstGeom prst="straightConnector1">
            <a:avLst/>
          </a:prstGeom>
          <a:noFill/>
          <a:ln cap="flat" cmpd="sng" w="9525">
            <a:solidFill>
              <a:schemeClr val="dk2"/>
            </a:solidFill>
            <a:prstDash val="solid"/>
            <a:round/>
            <a:headEnd len="lg" w="lg" type="none"/>
            <a:tailEnd len="lg" w="lg" type="none"/>
          </a:ln>
        </p:spPr>
      </p:cxnSp>
      <p:sp>
        <p:nvSpPr>
          <p:cNvPr id="161" name="Shape 161"/>
          <p:cNvSpPr txBox="1"/>
          <p:nvPr/>
        </p:nvSpPr>
        <p:spPr>
          <a:xfrm>
            <a:off x="220325" y="0"/>
            <a:ext cx="7337100" cy="316800"/>
          </a:xfrm>
          <a:prstGeom prst="rect">
            <a:avLst/>
          </a:prstGeom>
          <a:noFill/>
          <a:ln>
            <a:noFill/>
          </a:ln>
        </p:spPr>
        <p:txBody>
          <a:bodyPr anchorCtr="0" anchor="t" bIns="91425" lIns="91425" rIns="91425" tIns="91425">
            <a:noAutofit/>
          </a:bodyPr>
          <a:lstStyle/>
          <a:p>
            <a:pPr lvl="0" rtl="0">
              <a:spcBef>
                <a:spcPts val="0"/>
              </a:spcBef>
              <a:buNone/>
            </a:pPr>
            <a:r>
              <a:rPr b="1" lang="en">
                <a:solidFill>
                  <a:srgbClr val="CC0000"/>
                </a:solidFill>
              </a:rPr>
              <a:t>Image Formation </a:t>
            </a:r>
            <a:r>
              <a:rPr lang="en">
                <a:solidFill>
                  <a:srgbClr val="CC0000"/>
                </a:solidFill>
              </a:rPr>
              <a:t>| </a:t>
            </a:r>
            <a:r>
              <a:rPr lang="en">
                <a:solidFill>
                  <a:srgbClr val="999999"/>
                </a:solidFill>
              </a:rPr>
              <a:t>Projection pipeline</a:t>
            </a:r>
          </a:p>
        </p:txBody>
      </p:sp>
      <p:pic>
        <p:nvPicPr>
          <p:cNvPr id="162" name="Shape 162"/>
          <p:cNvPicPr preferRelativeResize="0"/>
          <p:nvPr/>
        </p:nvPicPr>
        <p:blipFill>
          <a:blip r:embed="rId3">
            <a:alphaModFix/>
          </a:blip>
          <a:stretch>
            <a:fillRect/>
          </a:stretch>
        </p:blipFill>
        <p:spPr>
          <a:xfrm>
            <a:off x="7781111" y="4807550"/>
            <a:ext cx="1362887" cy="335949"/>
          </a:xfrm>
          <a:prstGeom prst="rect">
            <a:avLst/>
          </a:prstGeom>
          <a:noFill/>
          <a:ln>
            <a:noFill/>
          </a:ln>
        </p:spPr>
      </p:pic>
      <p:sp>
        <p:nvSpPr>
          <p:cNvPr id="163" name="Shape 163"/>
          <p:cNvSpPr txBox="1"/>
          <p:nvPr/>
        </p:nvSpPr>
        <p:spPr>
          <a:xfrm>
            <a:off x="254875" y="4773025"/>
            <a:ext cx="4930200" cy="316800"/>
          </a:xfrm>
          <a:prstGeom prst="rect">
            <a:avLst/>
          </a:prstGeom>
          <a:noFill/>
          <a:ln>
            <a:noFill/>
          </a:ln>
        </p:spPr>
        <p:txBody>
          <a:bodyPr anchorCtr="0" anchor="t" bIns="91425" lIns="91425" rIns="91425" tIns="91425">
            <a:noAutofit/>
          </a:bodyPr>
          <a:lstStyle/>
          <a:p>
            <a:pPr lvl="0" rtl="0">
              <a:spcBef>
                <a:spcPts val="0"/>
              </a:spcBef>
              <a:buNone/>
            </a:pPr>
            <a:r>
              <a:rPr b="1" lang="en">
                <a:solidFill>
                  <a:srgbClr val="CC0000"/>
                </a:solidFill>
              </a:rPr>
              <a:t>Jason Rebello  </a:t>
            </a:r>
            <a:r>
              <a:rPr lang="en">
                <a:solidFill>
                  <a:srgbClr val="CC0000"/>
                </a:solidFill>
              </a:rPr>
              <a:t>| </a:t>
            </a:r>
            <a:r>
              <a:rPr b="1" lang="en">
                <a:solidFill>
                  <a:srgbClr val="CC0000"/>
                </a:solidFill>
              </a:rPr>
              <a:t> </a:t>
            </a:r>
            <a:r>
              <a:rPr lang="en">
                <a:solidFill>
                  <a:srgbClr val="CC0000"/>
                </a:solidFill>
              </a:rPr>
              <a:t>Waterloo Autonomous Vehicles Lab</a:t>
            </a:r>
          </a:p>
        </p:txBody>
      </p:sp>
      <p:sp>
        <p:nvSpPr>
          <p:cNvPr id="164" name="Shape 164"/>
          <p:cNvSpPr txBox="1"/>
          <p:nvPr/>
        </p:nvSpPr>
        <p:spPr>
          <a:xfrm>
            <a:off x="459875" y="509325"/>
            <a:ext cx="2371500" cy="397800"/>
          </a:xfrm>
          <a:prstGeom prst="rect">
            <a:avLst/>
          </a:prstGeom>
          <a:noFill/>
          <a:ln>
            <a:noFill/>
          </a:ln>
        </p:spPr>
        <p:txBody>
          <a:bodyPr anchorCtr="0" anchor="t" bIns="91425" lIns="91425" rIns="91425" tIns="91425">
            <a:noAutofit/>
          </a:bodyPr>
          <a:lstStyle/>
          <a:p>
            <a:pPr lvl="0" rtl="0">
              <a:spcBef>
                <a:spcPts val="0"/>
              </a:spcBef>
              <a:buNone/>
            </a:pPr>
            <a:r>
              <a:rPr b="1" lang="en">
                <a:solidFill>
                  <a:srgbClr val="0000FF"/>
                </a:solidFill>
              </a:rPr>
              <a:t>Forward Projection</a:t>
            </a:r>
          </a:p>
        </p:txBody>
      </p:sp>
      <p:pic>
        <p:nvPicPr>
          <p:cNvPr descr="Projection.png" id="165" name="Shape 165"/>
          <p:cNvPicPr preferRelativeResize="0"/>
          <p:nvPr/>
        </p:nvPicPr>
        <p:blipFill>
          <a:blip r:embed="rId4">
            <a:alphaModFix/>
          </a:blip>
          <a:stretch>
            <a:fillRect/>
          </a:stretch>
        </p:blipFill>
        <p:spPr>
          <a:xfrm>
            <a:off x="398450" y="975776"/>
            <a:ext cx="4218605" cy="2957099"/>
          </a:xfrm>
          <a:prstGeom prst="rect">
            <a:avLst/>
          </a:prstGeom>
          <a:noFill/>
          <a:ln>
            <a:noFill/>
          </a:ln>
        </p:spPr>
      </p:pic>
      <p:sp>
        <p:nvSpPr>
          <p:cNvPr id="166" name="Shape 166"/>
          <p:cNvSpPr txBox="1"/>
          <p:nvPr/>
        </p:nvSpPr>
        <p:spPr>
          <a:xfrm>
            <a:off x="220325" y="4456225"/>
            <a:ext cx="1969800" cy="316800"/>
          </a:xfrm>
          <a:prstGeom prst="rect">
            <a:avLst/>
          </a:prstGeom>
          <a:noFill/>
          <a:ln>
            <a:noFill/>
          </a:ln>
        </p:spPr>
        <p:txBody>
          <a:bodyPr anchorCtr="0" anchor="t" bIns="91425" lIns="91425" rIns="91425" tIns="91425">
            <a:noAutofit/>
          </a:bodyPr>
          <a:lstStyle/>
          <a:p>
            <a:pPr lvl="0" rtl="0">
              <a:spcBef>
                <a:spcPts val="0"/>
              </a:spcBef>
              <a:buNone/>
            </a:pPr>
            <a:r>
              <a:rPr lang="en" sz="1000"/>
              <a:t>Source: Robert Collins, CSE486</a:t>
            </a:r>
          </a:p>
        </p:txBody>
      </p:sp>
      <p:pic>
        <p:nvPicPr>
          <p:cNvPr descr="Forward Projection.png" id="167" name="Shape 167"/>
          <p:cNvPicPr preferRelativeResize="0"/>
          <p:nvPr/>
        </p:nvPicPr>
        <p:blipFill>
          <a:blip r:embed="rId5">
            <a:alphaModFix/>
          </a:blip>
          <a:stretch>
            <a:fillRect/>
          </a:stretch>
        </p:blipFill>
        <p:spPr>
          <a:xfrm>
            <a:off x="4024100" y="2812125"/>
            <a:ext cx="5011749" cy="1625097"/>
          </a:xfrm>
          <a:prstGeom prst="rect">
            <a:avLst/>
          </a:prstGeom>
          <a:noFill/>
          <a:ln>
            <a:noFill/>
          </a:ln>
        </p:spPr>
      </p:pic>
      <p:sp>
        <p:nvSpPr>
          <p:cNvPr id="168" name="Shape 168"/>
          <p:cNvSpPr txBox="1"/>
          <p:nvPr/>
        </p:nvSpPr>
        <p:spPr>
          <a:xfrm>
            <a:off x="4802552" y="4085277"/>
            <a:ext cx="430500" cy="397800"/>
          </a:xfrm>
          <a:prstGeom prst="rect">
            <a:avLst/>
          </a:prstGeom>
          <a:noFill/>
          <a:ln>
            <a:noFill/>
          </a:ln>
        </p:spPr>
        <p:txBody>
          <a:bodyPr anchorCtr="0" anchor="t" bIns="91425" lIns="91425" rIns="91425" tIns="91425">
            <a:noAutofit/>
          </a:bodyPr>
          <a:lstStyle/>
          <a:p>
            <a:pPr lvl="0" rtl="0">
              <a:spcBef>
                <a:spcPts val="0"/>
              </a:spcBef>
              <a:buNone/>
            </a:pPr>
            <a:r>
              <a:rPr lang="en"/>
              <a:t>(a)</a:t>
            </a:r>
          </a:p>
        </p:txBody>
      </p:sp>
      <p:sp>
        <p:nvSpPr>
          <p:cNvPr id="169" name="Shape 169"/>
          <p:cNvSpPr txBox="1"/>
          <p:nvPr/>
        </p:nvSpPr>
        <p:spPr>
          <a:xfrm>
            <a:off x="6233799" y="4085275"/>
            <a:ext cx="430500" cy="397800"/>
          </a:xfrm>
          <a:prstGeom prst="rect">
            <a:avLst/>
          </a:prstGeom>
          <a:noFill/>
          <a:ln>
            <a:noFill/>
          </a:ln>
        </p:spPr>
        <p:txBody>
          <a:bodyPr anchorCtr="0" anchor="t" bIns="91425" lIns="91425" rIns="91425" tIns="91425">
            <a:noAutofit/>
          </a:bodyPr>
          <a:lstStyle/>
          <a:p>
            <a:pPr lvl="0" rtl="0">
              <a:spcBef>
                <a:spcPts val="0"/>
              </a:spcBef>
              <a:buNone/>
            </a:pPr>
            <a:r>
              <a:rPr lang="en"/>
              <a:t>(b)</a:t>
            </a:r>
          </a:p>
        </p:txBody>
      </p:sp>
      <p:sp>
        <p:nvSpPr>
          <p:cNvPr id="170" name="Shape 170"/>
          <p:cNvSpPr txBox="1"/>
          <p:nvPr/>
        </p:nvSpPr>
        <p:spPr>
          <a:xfrm>
            <a:off x="7606900" y="4085275"/>
            <a:ext cx="430500" cy="336000"/>
          </a:xfrm>
          <a:prstGeom prst="rect">
            <a:avLst/>
          </a:prstGeom>
          <a:noFill/>
          <a:ln>
            <a:noFill/>
          </a:ln>
        </p:spPr>
        <p:txBody>
          <a:bodyPr anchorCtr="0" anchor="t" bIns="91425" lIns="91425" rIns="91425" tIns="91425">
            <a:noAutofit/>
          </a:bodyPr>
          <a:lstStyle/>
          <a:p>
            <a:pPr lvl="0" rtl="0">
              <a:spcBef>
                <a:spcPts val="0"/>
              </a:spcBef>
              <a:buNone/>
            </a:pPr>
            <a:r>
              <a:rPr lang="en"/>
              <a:t>(c)</a:t>
            </a:r>
          </a:p>
        </p:txBody>
      </p:sp>
      <p:pic>
        <p:nvPicPr>
          <p:cNvPr descr="sc image plane.png" id="171" name="Shape 171"/>
          <p:cNvPicPr preferRelativeResize="0"/>
          <p:nvPr/>
        </p:nvPicPr>
        <p:blipFill>
          <a:blip r:embed="rId6">
            <a:alphaModFix/>
          </a:blip>
          <a:stretch>
            <a:fillRect/>
          </a:stretch>
        </p:blipFill>
        <p:spPr>
          <a:xfrm>
            <a:off x="5760050" y="469200"/>
            <a:ext cx="2525224" cy="1955425"/>
          </a:xfrm>
          <a:prstGeom prst="rect">
            <a:avLst/>
          </a:prstGeom>
          <a:noFill/>
          <a:ln>
            <a:noFill/>
          </a:ln>
        </p:spPr>
      </p:pic>
      <p:sp>
        <p:nvSpPr>
          <p:cNvPr id="172" name="Shape 172"/>
          <p:cNvSpPr txBox="1"/>
          <p:nvPr/>
        </p:nvSpPr>
        <p:spPr>
          <a:xfrm>
            <a:off x="5946275" y="2261925"/>
            <a:ext cx="2659800" cy="397800"/>
          </a:xfrm>
          <a:prstGeom prst="rect">
            <a:avLst/>
          </a:prstGeom>
          <a:noFill/>
          <a:ln>
            <a:noFill/>
          </a:ln>
        </p:spPr>
        <p:txBody>
          <a:bodyPr anchorCtr="0" anchor="t" bIns="91425" lIns="91425" rIns="91425" tIns="91425">
            <a:noAutofit/>
          </a:bodyPr>
          <a:lstStyle/>
          <a:p>
            <a:pPr lvl="0" rtl="0">
              <a:spcBef>
                <a:spcPts val="0"/>
              </a:spcBef>
              <a:buNone/>
            </a:pPr>
            <a:r>
              <a:rPr b="1" lang="en">
                <a:solidFill>
                  <a:srgbClr val="0000FF"/>
                </a:solidFill>
              </a:rPr>
              <a:t>Image to Pixel Coordinates</a:t>
            </a:r>
          </a:p>
        </p:txBody>
      </p:sp>
      <p:sp>
        <p:nvSpPr>
          <p:cNvPr id="173" name="Shape 173"/>
          <p:cNvSpPr txBox="1"/>
          <p:nvPr/>
        </p:nvSpPr>
        <p:spPr>
          <a:xfrm>
            <a:off x="4449650" y="2558800"/>
            <a:ext cx="1310400" cy="397800"/>
          </a:xfrm>
          <a:prstGeom prst="rect">
            <a:avLst/>
          </a:prstGeom>
          <a:noFill/>
          <a:ln>
            <a:noFill/>
          </a:ln>
        </p:spPr>
        <p:txBody>
          <a:bodyPr anchorCtr="0" anchor="t" bIns="91425" lIns="91425" rIns="91425" tIns="91425">
            <a:noAutofit/>
          </a:bodyPr>
          <a:lstStyle/>
          <a:p>
            <a:pPr lvl="0">
              <a:spcBef>
                <a:spcPts val="0"/>
              </a:spcBef>
              <a:buNone/>
            </a:pPr>
            <a:r>
              <a:rPr lang="en">
                <a:solidFill>
                  <a:srgbClr val="6AA84F"/>
                </a:solidFill>
              </a:rPr>
              <a:t>Extrinsics R,t</a:t>
            </a:r>
          </a:p>
        </p:txBody>
      </p:sp>
      <p:sp>
        <p:nvSpPr>
          <p:cNvPr id="174" name="Shape 174"/>
          <p:cNvSpPr txBox="1"/>
          <p:nvPr/>
        </p:nvSpPr>
        <p:spPr>
          <a:xfrm>
            <a:off x="6049850" y="2558800"/>
            <a:ext cx="2659800" cy="397800"/>
          </a:xfrm>
          <a:prstGeom prst="rect">
            <a:avLst/>
          </a:prstGeom>
          <a:noFill/>
          <a:ln>
            <a:noFill/>
          </a:ln>
        </p:spPr>
        <p:txBody>
          <a:bodyPr anchorCtr="0" anchor="t" bIns="91425" lIns="91425" rIns="91425" tIns="91425">
            <a:noAutofit/>
          </a:bodyPr>
          <a:lstStyle/>
          <a:p>
            <a:pPr lvl="0" rtl="0">
              <a:spcBef>
                <a:spcPts val="0"/>
              </a:spcBef>
              <a:buNone/>
            </a:pPr>
            <a:r>
              <a:rPr lang="en">
                <a:solidFill>
                  <a:srgbClr val="FF0000"/>
                </a:solidFill>
              </a:rPr>
              <a:t>Intrinsics</a:t>
            </a:r>
            <a:r>
              <a:rPr lang="en">
                <a:solidFill>
                  <a:srgbClr val="FF0000"/>
                </a:solidFill>
              </a:rPr>
              <a:t> focal length, ox, oy</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8" name="Shape 178"/>
        <p:cNvGrpSpPr/>
        <p:nvPr/>
      </p:nvGrpSpPr>
      <p:grpSpPr>
        <a:xfrm>
          <a:off x="0" y="0"/>
          <a:ext cx="0" cy="0"/>
          <a:chOff x="0" y="0"/>
          <a:chExt cx="0" cy="0"/>
        </a:xfrm>
      </p:grpSpPr>
      <p:cxnSp>
        <p:nvCxnSpPr>
          <p:cNvPr id="179" name="Shape 179"/>
          <p:cNvCxnSpPr/>
          <p:nvPr/>
        </p:nvCxnSpPr>
        <p:spPr>
          <a:xfrm>
            <a:off x="220325" y="364475"/>
            <a:ext cx="8634600" cy="0"/>
          </a:xfrm>
          <a:prstGeom prst="straightConnector1">
            <a:avLst/>
          </a:prstGeom>
          <a:noFill/>
          <a:ln cap="flat" cmpd="sng" w="9525">
            <a:solidFill>
              <a:schemeClr val="dk2"/>
            </a:solidFill>
            <a:prstDash val="solid"/>
            <a:round/>
            <a:headEnd len="lg" w="lg" type="none"/>
            <a:tailEnd len="lg" w="lg" type="none"/>
          </a:ln>
        </p:spPr>
      </p:cxnSp>
      <p:cxnSp>
        <p:nvCxnSpPr>
          <p:cNvPr id="180" name="Shape 180"/>
          <p:cNvCxnSpPr/>
          <p:nvPr/>
        </p:nvCxnSpPr>
        <p:spPr>
          <a:xfrm>
            <a:off x="220325" y="4773025"/>
            <a:ext cx="8634600" cy="0"/>
          </a:xfrm>
          <a:prstGeom prst="straightConnector1">
            <a:avLst/>
          </a:prstGeom>
          <a:noFill/>
          <a:ln cap="flat" cmpd="sng" w="9525">
            <a:solidFill>
              <a:schemeClr val="dk2"/>
            </a:solidFill>
            <a:prstDash val="solid"/>
            <a:round/>
            <a:headEnd len="lg" w="lg" type="none"/>
            <a:tailEnd len="lg" w="lg" type="none"/>
          </a:ln>
        </p:spPr>
      </p:cxnSp>
      <p:sp>
        <p:nvSpPr>
          <p:cNvPr id="181" name="Shape 181"/>
          <p:cNvSpPr txBox="1"/>
          <p:nvPr/>
        </p:nvSpPr>
        <p:spPr>
          <a:xfrm>
            <a:off x="220325" y="0"/>
            <a:ext cx="7337100" cy="316800"/>
          </a:xfrm>
          <a:prstGeom prst="rect">
            <a:avLst/>
          </a:prstGeom>
          <a:noFill/>
          <a:ln>
            <a:noFill/>
          </a:ln>
        </p:spPr>
        <p:txBody>
          <a:bodyPr anchorCtr="0" anchor="t" bIns="91425" lIns="91425" rIns="91425" tIns="91425">
            <a:noAutofit/>
          </a:bodyPr>
          <a:lstStyle/>
          <a:p>
            <a:pPr lvl="0" rtl="0">
              <a:spcBef>
                <a:spcPts val="0"/>
              </a:spcBef>
              <a:buNone/>
            </a:pPr>
            <a:r>
              <a:rPr b="1" lang="en">
                <a:solidFill>
                  <a:srgbClr val="CC0000"/>
                </a:solidFill>
              </a:rPr>
              <a:t>Image Formation </a:t>
            </a:r>
            <a:r>
              <a:rPr lang="en">
                <a:solidFill>
                  <a:srgbClr val="CC0000"/>
                </a:solidFill>
              </a:rPr>
              <a:t>| </a:t>
            </a:r>
            <a:r>
              <a:rPr lang="en">
                <a:solidFill>
                  <a:srgbClr val="999999"/>
                </a:solidFill>
              </a:rPr>
              <a:t>Camera Parameters</a:t>
            </a:r>
          </a:p>
        </p:txBody>
      </p:sp>
      <p:pic>
        <p:nvPicPr>
          <p:cNvPr id="182" name="Shape 182"/>
          <p:cNvPicPr preferRelativeResize="0"/>
          <p:nvPr/>
        </p:nvPicPr>
        <p:blipFill>
          <a:blip r:embed="rId3">
            <a:alphaModFix/>
          </a:blip>
          <a:stretch>
            <a:fillRect/>
          </a:stretch>
        </p:blipFill>
        <p:spPr>
          <a:xfrm>
            <a:off x="7781111" y="4807550"/>
            <a:ext cx="1362887" cy="335949"/>
          </a:xfrm>
          <a:prstGeom prst="rect">
            <a:avLst/>
          </a:prstGeom>
          <a:noFill/>
          <a:ln>
            <a:noFill/>
          </a:ln>
        </p:spPr>
      </p:pic>
      <p:sp>
        <p:nvSpPr>
          <p:cNvPr id="183" name="Shape 183"/>
          <p:cNvSpPr txBox="1"/>
          <p:nvPr/>
        </p:nvSpPr>
        <p:spPr>
          <a:xfrm>
            <a:off x="254875" y="4773025"/>
            <a:ext cx="4930200" cy="316800"/>
          </a:xfrm>
          <a:prstGeom prst="rect">
            <a:avLst/>
          </a:prstGeom>
          <a:noFill/>
          <a:ln>
            <a:noFill/>
          </a:ln>
        </p:spPr>
        <p:txBody>
          <a:bodyPr anchorCtr="0" anchor="t" bIns="91425" lIns="91425" rIns="91425" tIns="91425">
            <a:noAutofit/>
          </a:bodyPr>
          <a:lstStyle/>
          <a:p>
            <a:pPr lvl="0" rtl="0">
              <a:spcBef>
                <a:spcPts val="0"/>
              </a:spcBef>
              <a:buNone/>
            </a:pPr>
            <a:r>
              <a:rPr b="1" lang="en">
                <a:solidFill>
                  <a:srgbClr val="CC0000"/>
                </a:solidFill>
              </a:rPr>
              <a:t>Jason Rebello  </a:t>
            </a:r>
            <a:r>
              <a:rPr lang="en">
                <a:solidFill>
                  <a:srgbClr val="CC0000"/>
                </a:solidFill>
              </a:rPr>
              <a:t>| </a:t>
            </a:r>
            <a:r>
              <a:rPr b="1" lang="en">
                <a:solidFill>
                  <a:srgbClr val="CC0000"/>
                </a:solidFill>
              </a:rPr>
              <a:t> </a:t>
            </a:r>
            <a:r>
              <a:rPr lang="en">
                <a:solidFill>
                  <a:srgbClr val="CC0000"/>
                </a:solidFill>
              </a:rPr>
              <a:t>Waterloo Autonomous Vehicles Lab</a:t>
            </a:r>
          </a:p>
        </p:txBody>
      </p:sp>
      <p:sp>
        <p:nvSpPr>
          <p:cNvPr id="184" name="Shape 184"/>
          <p:cNvSpPr txBox="1"/>
          <p:nvPr/>
        </p:nvSpPr>
        <p:spPr>
          <a:xfrm>
            <a:off x="440675" y="377325"/>
            <a:ext cx="7337100" cy="454500"/>
          </a:xfrm>
          <a:prstGeom prst="rect">
            <a:avLst/>
          </a:prstGeom>
          <a:noFill/>
          <a:ln>
            <a:noFill/>
          </a:ln>
        </p:spPr>
        <p:txBody>
          <a:bodyPr anchorCtr="0" anchor="t" bIns="91425" lIns="91425" rIns="91425" tIns="91425">
            <a:noAutofit/>
          </a:bodyPr>
          <a:lstStyle/>
          <a:p>
            <a:pPr indent="-228600" lvl="0" marL="457200" rtl="0">
              <a:spcBef>
                <a:spcPts val="0"/>
              </a:spcBef>
              <a:buClr>
                <a:srgbClr val="0000FF"/>
              </a:buClr>
              <a:buAutoNum type="alphaLcParenBoth"/>
            </a:pPr>
            <a:r>
              <a:rPr lang="en">
                <a:solidFill>
                  <a:srgbClr val="0000FF"/>
                </a:solidFill>
              </a:rPr>
              <a:t>Extrinsic Transformation (Rotation + Translation)</a:t>
            </a:r>
          </a:p>
        </p:txBody>
      </p:sp>
      <p:pic>
        <p:nvPicPr>
          <p:cNvPr descr="extrinsic.png" id="185" name="Shape 185"/>
          <p:cNvPicPr preferRelativeResize="0"/>
          <p:nvPr/>
        </p:nvPicPr>
        <p:blipFill>
          <a:blip r:embed="rId4">
            <a:alphaModFix/>
          </a:blip>
          <a:stretch>
            <a:fillRect/>
          </a:stretch>
        </p:blipFill>
        <p:spPr>
          <a:xfrm>
            <a:off x="4785900" y="735425"/>
            <a:ext cx="1590675" cy="1409700"/>
          </a:xfrm>
          <a:prstGeom prst="rect">
            <a:avLst/>
          </a:prstGeom>
          <a:noFill/>
          <a:ln>
            <a:noFill/>
          </a:ln>
        </p:spPr>
      </p:pic>
      <p:pic>
        <p:nvPicPr>
          <p:cNvPr descr="worldcoord.png" id="186" name="Shape 186"/>
          <p:cNvPicPr preferRelativeResize="0"/>
          <p:nvPr/>
        </p:nvPicPr>
        <p:blipFill>
          <a:blip r:embed="rId5">
            <a:alphaModFix/>
          </a:blip>
          <a:stretch>
            <a:fillRect/>
          </a:stretch>
        </p:blipFill>
        <p:spPr>
          <a:xfrm>
            <a:off x="6376575" y="663975"/>
            <a:ext cx="495300" cy="1400175"/>
          </a:xfrm>
          <a:prstGeom prst="rect">
            <a:avLst/>
          </a:prstGeom>
          <a:noFill/>
          <a:ln>
            <a:noFill/>
          </a:ln>
        </p:spPr>
      </p:pic>
      <p:pic>
        <p:nvPicPr>
          <p:cNvPr descr="cameracoord.png" id="187" name="Shape 187"/>
          <p:cNvPicPr preferRelativeResize="0"/>
          <p:nvPr/>
        </p:nvPicPr>
        <p:blipFill>
          <a:blip r:embed="rId6">
            <a:alphaModFix/>
          </a:blip>
          <a:stretch>
            <a:fillRect/>
          </a:stretch>
        </p:blipFill>
        <p:spPr>
          <a:xfrm>
            <a:off x="3995325" y="660362"/>
            <a:ext cx="790575" cy="1438275"/>
          </a:xfrm>
          <a:prstGeom prst="rect">
            <a:avLst/>
          </a:prstGeom>
          <a:noFill/>
          <a:ln>
            <a:noFill/>
          </a:ln>
        </p:spPr>
      </p:pic>
      <p:sp>
        <p:nvSpPr>
          <p:cNvPr id="188" name="Shape 188"/>
          <p:cNvSpPr txBox="1"/>
          <p:nvPr/>
        </p:nvSpPr>
        <p:spPr>
          <a:xfrm>
            <a:off x="619700" y="740225"/>
            <a:ext cx="3167400" cy="1400100"/>
          </a:xfrm>
          <a:prstGeom prst="rect">
            <a:avLst/>
          </a:prstGeom>
          <a:noFill/>
          <a:ln>
            <a:noFill/>
          </a:ln>
        </p:spPr>
        <p:txBody>
          <a:bodyPr anchorCtr="0" anchor="t" bIns="91425" lIns="91425" rIns="91425" tIns="91425">
            <a:noAutofit/>
          </a:bodyPr>
          <a:lstStyle/>
          <a:p>
            <a:pPr indent="-228600" lvl="0" marL="457200" rtl="0">
              <a:spcBef>
                <a:spcPts val="0"/>
              </a:spcBef>
              <a:buChar char="-"/>
            </a:pPr>
            <a:r>
              <a:rPr lang="en"/>
              <a:t>Transforms points from </a:t>
            </a:r>
          </a:p>
          <a:p>
            <a:pPr lvl="0" rtl="0">
              <a:spcBef>
                <a:spcPts val="0"/>
              </a:spcBef>
              <a:buNone/>
            </a:pPr>
            <a:r>
              <a:rPr lang="en"/>
              <a:t>   World to Camera coordinate </a:t>
            </a:r>
          </a:p>
          <a:p>
            <a:pPr lvl="0" rtl="0">
              <a:spcBef>
                <a:spcPts val="0"/>
              </a:spcBef>
              <a:buNone/>
            </a:pPr>
            <a:r>
              <a:rPr lang="en"/>
              <a:t>   Frame</a:t>
            </a:r>
          </a:p>
          <a:p>
            <a:pPr indent="-228600" lvl="0" marL="457200" rtl="0">
              <a:spcBef>
                <a:spcPts val="0"/>
              </a:spcBef>
              <a:buChar char="-"/>
            </a:pPr>
            <a:r>
              <a:rPr lang="en"/>
              <a:t>Homogeneous coordinates</a:t>
            </a:r>
          </a:p>
          <a:p>
            <a:pPr lvl="0" rtl="0">
              <a:spcBef>
                <a:spcPts val="0"/>
              </a:spcBef>
              <a:buNone/>
            </a:pPr>
            <a:r>
              <a:rPr lang="en"/>
              <a:t>   allow for easy matrix multiplication </a:t>
            </a:r>
          </a:p>
        </p:txBody>
      </p:sp>
      <p:sp>
        <p:nvSpPr>
          <p:cNvPr id="189" name="Shape 189"/>
          <p:cNvSpPr txBox="1"/>
          <p:nvPr/>
        </p:nvSpPr>
        <p:spPr>
          <a:xfrm>
            <a:off x="440675" y="2003675"/>
            <a:ext cx="7337100" cy="454500"/>
          </a:xfrm>
          <a:prstGeom prst="rect">
            <a:avLst/>
          </a:prstGeom>
          <a:noFill/>
          <a:ln>
            <a:noFill/>
          </a:ln>
        </p:spPr>
        <p:txBody>
          <a:bodyPr anchorCtr="0" anchor="t" bIns="91425" lIns="91425" rIns="91425" tIns="91425">
            <a:noAutofit/>
          </a:bodyPr>
          <a:lstStyle/>
          <a:p>
            <a:pPr lvl="0" rtl="0">
              <a:spcBef>
                <a:spcPts val="0"/>
              </a:spcBef>
              <a:buNone/>
            </a:pPr>
            <a:r>
              <a:rPr lang="en">
                <a:solidFill>
                  <a:srgbClr val="0000FF"/>
                </a:solidFill>
              </a:rPr>
              <a:t>(b),(c)    Perspective Projection</a:t>
            </a:r>
          </a:p>
        </p:txBody>
      </p:sp>
      <p:pic>
        <p:nvPicPr>
          <p:cNvPr descr="perspective projection.png" id="190" name="Shape 190"/>
          <p:cNvPicPr preferRelativeResize="0"/>
          <p:nvPr/>
        </p:nvPicPr>
        <p:blipFill>
          <a:blip r:embed="rId7">
            <a:alphaModFix/>
          </a:blip>
          <a:stretch>
            <a:fillRect/>
          </a:stretch>
        </p:blipFill>
        <p:spPr>
          <a:xfrm>
            <a:off x="258725" y="2474902"/>
            <a:ext cx="2846303" cy="2069525"/>
          </a:xfrm>
          <a:prstGeom prst="rect">
            <a:avLst/>
          </a:prstGeom>
          <a:noFill/>
          <a:ln>
            <a:noFill/>
          </a:ln>
        </p:spPr>
      </p:pic>
      <p:pic>
        <p:nvPicPr>
          <p:cNvPr descr="pixel coord.png" id="191" name="Shape 191"/>
          <p:cNvPicPr preferRelativeResize="0"/>
          <p:nvPr/>
        </p:nvPicPr>
        <p:blipFill>
          <a:blip r:embed="rId8">
            <a:alphaModFix/>
          </a:blip>
          <a:stretch>
            <a:fillRect/>
          </a:stretch>
        </p:blipFill>
        <p:spPr>
          <a:xfrm>
            <a:off x="7557428" y="3020950"/>
            <a:ext cx="800100" cy="1181100"/>
          </a:xfrm>
          <a:prstGeom prst="rect">
            <a:avLst/>
          </a:prstGeom>
          <a:noFill/>
          <a:ln>
            <a:noFill/>
          </a:ln>
        </p:spPr>
      </p:pic>
      <p:pic>
        <p:nvPicPr>
          <p:cNvPr descr="intrinsic matrix.png" id="192" name="Shape 192"/>
          <p:cNvPicPr preferRelativeResize="0"/>
          <p:nvPr/>
        </p:nvPicPr>
        <p:blipFill>
          <a:blip r:embed="rId9">
            <a:alphaModFix/>
          </a:blip>
          <a:stretch>
            <a:fillRect/>
          </a:stretch>
        </p:blipFill>
        <p:spPr>
          <a:xfrm>
            <a:off x="3516828" y="2868550"/>
            <a:ext cx="3495675" cy="1485900"/>
          </a:xfrm>
          <a:prstGeom prst="rect">
            <a:avLst/>
          </a:prstGeom>
          <a:noFill/>
          <a:ln>
            <a:noFill/>
          </a:ln>
        </p:spPr>
      </p:pic>
      <p:sp>
        <p:nvSpPr>
          <p:cNvPr id="193" name="Shape 193"/>
          <p:cNvSpPr/>
          <p:nvPr/>
        </p:nvSpPr>
        <p:spPr>
          <a:xfrm>
            <a:off x="3707325" y="2766975"/>
            <a:ext cx="410700" cy="237900"/>
          </a:xfrm>
          <a:prstGeom prst="rect">
            <a:avLst/>
          </a:prstGeom>
          <a:solidFill>
            <a:schemeClr val="lt1"/>
          </a:solidFill>
          <a:ln cap="flat" cmpd="sng" w="9525">
            <a:solidFill>
              <a:schemeClr val="lt1"/>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solidFill>
                <a:schemeClr val="lt1"/>
              </a:solidFill>
            </a:endParaRPr>
          </a:p>
        </p:txBody>
      </p:sp>
      <p:sp>
        <p:nvSpPr>
          <p:cNvPr id="194" name="Shape 194"/>
          <p:cNvSpPr/>
          <p:nvPr/>
        </p:nvSpPr>
        <p:spPr>
          <a:xfrm>
            <a:off x="3372250" y="2615650"/>
            <a:ext cx="2648100" cy="405300"/>
          </a:xfrm>
          <a:prstGeom prst="rect">
            <a:avLst/>
          </a:prstGeom>
          <a:solidFill>
            <a:schemeClr val="lt1"/>
          </a:solidFill>
          <a:ln cap="flat" cmpd="sng" w="9525">
            <a:solidFill>
              <a:schemeClr val="lt1"/>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95" name="Shape 195"/>
          <p:cNvSpPr txBox="1"/>
          <p:nvPr/>
        </p:nvSpPr>
        <p:spPr>
          <a:xfrm>
            <a:off x="3584625" y="4275375"/>
            <a:ext cx="1902300" cy="405300"/>
          </a:xfrm>
          <a:prstGeom prst="rect">
            <a:avLst/>
          </a:prstGeom>
          <a:noFill/>
          <a:ln>
            <a:noFill/>
          </a:ln>
        </p:spPr>
        <p:txBody>
          <a:bodyPr anchorCtr="0" anchor="t" bIns="91425" lIns="91425" rIns="91425" tIns="91425">
            <a:noAutofit/>
          </a:bodyPr>
          <a:lstStyle/>
          <a:p>
            <a:pPr lvl="0" rtl="0">
              <a:spcBef>
                <a:spcPts val="0"/>
              </a:spcBef>
              <a:buNone/>
            </a:pPr>
            <a:r>
              <a:rPr lang="en"/>
              <a:t>Camera Coordinates</a:t>
            </a:r>
          </a:p>
        </p:txBody>
      </p:sp>
      <p:sp>
        <p:nvSpPr>
          <p:cNvPr id="196" name="Shape 196"/>
          <p:cNvSpPr txBox="1"/>
          <p:nvPr/>
        </p:nvSpPr>
        <p:spPr>
          <a:xfrm>
            <a:off x="7242225" y="4275375"/>
            <a:ext cx="1902300" cy="405300"/>
          </a:xfrm>
          <a:prstGeom prst="rect">
            <a:avLst/>
          </a:prstGeom>
          <a:noFill/>
          <a:ln>
            <a:noFill/>
          </a:ln>
        </p:spPr>
        <p:txBody>
          <a:bodyPr anchorCtr="0" anchor="t" bIns="91425" lIns="91425" rIns="91425" tIns="91425">
            <a:noAutofit/>
          </a:bodyPr>
          <a:lstStyle/>
          <a:p>
            <a:pPr lvl="0" rtl="0">
              <a:spcBef>
                <a:spcPts val="0"/>
              </a:spcBef>
              <a:buNone/>
            </a:pPr>
            <a:r>
              <a:rPr lang="en"/>
              <a:t>Pixel Coordinates</a:t>
            </a:r>
          </a:p>
        </p:txBody>
      </p:sp>
      <p:sp>
        <p:nvSpPr>
          <p:cNvPr id="197" name="Shape 197"/>
          <p:cNvSpPr txBox="1"/>
          <p:nvPr/>
        </p:nvSpPr>
        <p:spPr>
          <a:xfrm>
            <a:off x="220325" y="4532425"/>
            <a:ext cx="1969800" cy="316800"/>
          </a:xfrm>
          <a:prstGeom prst="rect">
            <a:avLst/>
          </a:prstGeom>
          <a:noFill/>
          <a:ln>
            <a:noFill/>
          </a:ln>
        </p:spPr>
        <p:txBody>
          <a:bodyPr anchorCtr="0" anchor="t" bIns="91425" lIns="91425" rIns="91425" tIns="91425">
            <a:noAutofit/>
          </a:bodyPr>
          <a:lstStyle/>
          <a:p>
            <a:pPr lvl="0" rtl="0">
              <a:spcBef>
                <a:spcPts val="0"/>
              </a:spcBef>
              <a:buNone/>
            </a:pPr>
            <a:r>
              <a:rPr lang="en" sz="1000"/>
              <a:t>Source: Robert Collins, CSE486</a:t>
            </a:r>
          </a:p>
        </p:txBody>
      </p:sp>
    </p:spTree>
  </p:cSld>
  <p:clrMapOvr>
    <a:masterClrMapping/>
  </p:clrMapOvr>
</p:sld>
</file>

<file path=ppt/theme/theme1.xml><?xml version="1.0" encoding="utf-8"?>
<a:theme xmlns:a="http://schemas.openxmlformats.org/drawingml/2006/main" xmlns:r="http://schemas.openxmlformats.org/officeDocument/2006/relationships"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