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73" r:id="rId3"/>
    <p:sldMasterId id="2147483684" r:id="rId4"/>
    <p:sldMasterId id="2147483686" r:id="rId5"/>
    <p:sldMasterId id="2147483697" r:id="rId6"/>
    <p:sldMasterId id="2147483699" r:id="rId7"/>
    <p:sldMasterId id="2147483710" r:id="rId8"/>
    <p:sldMasterId id="2147483723" r:id="rId9"/>
  </p:sldMasterIdLst>
  <p:notesMasterIdLst>
    <p:notesMasterId r:id="rId60"/>
  </p:notesMasterIdLst>
  <p:sldIdLst>
    <p:sldId id="256" r:id="rId10"/>
    <p:sldId id="257" r:id="rId11"/>
    <p:sldId id="259" r:id="rId12"/>
    <p:sldId id="262" r:id="rId13"/>
    <p:sldId id="260" r:id="rId14"/>
    <p:sldId id="280" r:id="rId15"/>
    <p:sldId id="281" r:id="rId16"/>
    <p:sldId id="271" r:id="rId17"/>
    <p:sldId id="284" r:id="rId18"/>
    <p:sldId id="304" r:id="rId19"/>
    <p:sldId id="276" r:id="rId20"/>
    <p:sldId id="277" r:id="rId21"/>
    <p:sldId id="275" r:id="rId22"/>
    <p:sldId id="286" r:id="rId23"/>
    <p:sldId id="289" r:id="rId24"/>
    <p:sldId id="303" r:id="rId25"/>
    <p:sldId id="287" r:id="rId26"/>
    <p:sldId id="279" r:id="rId27"/>
    <p:sldId id="291" r:id="rId28"/>
    <p:sldId id="305" r:id="rId29"/>
    <p:sldId id="306" r:id="rId30"/>
    <p:sldId id="307" r:id="rId31"/>
    <p:sldId id="308" r:id="rId32"/>
    <p:sldId id="309" r:id="rId33"/>
    <p:sldId id="310" r:id="rId34"/>
    <p:sldId id="278" r:id="rId35"/>
    <p:sldId id="288" r:id="rId36"/>
    <p:sldId id="311" r:id="rId37"/>
    <p:sldId id="266" r:id="rId38"/>
    <p:sldId id="312" r:id="rId39"/>
    <p:sldId id="267" r:id="rId40"/>
    <p:sldId id="313" r:id="rId41"/>
    <p:sldId id="273" r:id="rId42"/>
    <p:sldId id="314" r:id="rId43"/>
    <p:sldId id="264" r:id="rId44"/>
    <p:sldId id="294" r:id="rId45"/>
    <p:sldId id="292" r:id="rId46"/>
    <p:sldId id="295" r:id="rId47"/>
    <p:sldId id="298" r:id="rId48"/>
    <p:sldId id="297" r:id="rId49"/>
    <p:sldId id="300" r:id="rId50"/>
    <p:sldId id="301" r:id="rId51"/>
    <p:sldId id="318" r:id="rId52"/>
    <p:sldId id="302" r:id="rId53"/>
    <p:sldId id="296" r:id="rId54"/>
    <p:sldId id="315" r:id="rId55"/>
    <p:sldId id="316" r:id="rId56"/>
    <p:sldId id="317" r:id="rId57"/>
    <p:sldId id="270" r:id="rId58"/>
    <p:sldId id="290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94089" autoAdjust="0"/>
  </p:normalViewPr>
  <p:slideViewPr>
    <p:cSldViewPr snapToGrid="0">
      <p:cViewPr varScale="1">
        <p:scale>
          <a:sx n="79" d="100"/>
          <a:sy n="79" d="100"/>
        </p:scale>
        <p:origin x="84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8E36A-3290-472C-84EC-ACC6A11CCF93}" type="datetimeFigureOut">
              <a:rPr lang="en-CA" smtClean="0"/>
              <a:t>2017-06-26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7A7AA-D71C-43C1-BF66-72F4B687CD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699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7A7AA-D71C-43C1-BF66-72F4B687CDB2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8964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7A7AA-D71C-43C1-BF66-72F4B687CDB2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4757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7A7AA-D71C-43C1-BF66-72F4B687CDB2}" type="slidenum">
              <a:rPr lang="en-CA" smtClean="0"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2451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7A7AA-D71C-43C1-BF66-72F4B687CDB2}" type="slidenum">
              <a:rPr lang="en-CA" smtClean="0"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3423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7A7AA-D71C-43C1-BF66-72F4B687CDB2}" type="slidenum">
              <a:rPr lang="en-CA" smtClean="0"/>
              <a:t>45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9235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76600"/>
            <a:ext cx="8534400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457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2575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862013"/>
            <a:ext cx="8555567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017" y="1689100"/>
            <a:ext cx="10668000" cy="3568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81600" y="63404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r>
              <a:rPr lang="en-US"/>
              <a:t>Carbon Dioxide Capture in Power Plants and Fuel Production Facilities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F0D47-50BD-4E72-8DE0-5392BD947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93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76600"/>
            <a:ext cx="8534400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120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8882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15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1989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6702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6754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8012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981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999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6660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2731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862013"/>
            <a:ext cx="8555567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017" y="1689100"/>
            <a:ext cx="10668000" cy="3568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81600" y="63404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r>
              <a:rPr lang="en-US"/>
              <a:t>Carbon Dioxide Capture in Power Plants and Fuel Production Facilities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F0D47-50BD-4E72-8DE0-5392BD947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766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76600"/>
            <a:ext cx="8534400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679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4490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1497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0990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8739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0714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503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2079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42509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86716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1988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862013"/>
            <a:ext cx="8555567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017" y="1689100"/>
            <a:ext cx="10668000" cy="3568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81600" y="63404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r>
              <a:rPr lang="en-US"/>
              <a:t>Carbon Dioxide Capture in Power Plants and Fuel Production Facilities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F0D47-50BD-4E72-8DE0-5392BD947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28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76600"/>
            <a:ext cx="8534400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2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7808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4822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157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63067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28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194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62121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58441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81508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75136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862013"/>
            <a:ext cx="8555567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017" y="1689100"/>
            <a:ext cx="10668000" cy="3568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81600" y="63404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r>
              <a:rPr lang="en-US"/>
              <a:t>Carbon Dioxide Capture in Power Plants and Fuel Production Facilities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F0D47-50BD-4E72-8DE0-5392BD947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827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76600"/>
            <a:ext cx="8534400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644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6608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6365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2717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052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77044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09635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76843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03255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04475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889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822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212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2820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623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 bwMode="auto">
          <a:xfrm>
            <a:off x="367507" y="48295"/>
            <a:ext cx="608853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6017" y="1371600"/>
            <a:ext cx="10668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10464800" y="6381328"/>
            <a:ext cx="1117600" cy="365125"/>
          </a:xfrm>
          <a:prstGeom prst="rect">
            <a:avLst/>
          </a:prstGeom>
        </p:spPr>
        <p:txBody>
          <a:bodyPr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0DC3D2F-8387-4AAF-910A-0E47EA4B5F72}" type="slidenum">
              <a:rPr lang="en-US" sz="1600" b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‹#›</a:t>
            </a:fld>
            <a:endParaRPr lang="en-US" sz="16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14401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9438" y="6335609"/>
            <a:ext cx="12192000" cy="45719"/>
          </a:xfrm>
          <a:prstGeom prst="rect">
            <a:avLst/>
          </a:prstGeom>
          <a:gradFill flip="none" rotWithShape="1">
            <a:gsLst>
              <a:gs pos="34000">
                <a:srgbClr val="7030A0"/>
              </a:gs>
              <a:gs pos="100000">
                <a:schemeClr val="tx1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-224271"/>
            <a:ext cx="3593463" cy="14339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4199" y="6416386"/>
            <a:ext cx="39719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7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 cap="small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171450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4800" y="6356351"/>
            <a:ext cx="1117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39639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15680AD-1BA4-411F-BDFB-AB3733FCDF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15988"/>
            <a:ext cx="1219200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758767" y="304801"/>
            <a:ext cx="3048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39639D">
                    <a:lumMod val="75000"/>
                  </a:srgbClr>
                </a:solidFill>
                <a:latin typeface="Calibri"/>
                <a:ea typeface="ＭＳ Ｐゴシック" pitchFamily="-107" charset="-128"/>
                <a:cs typeface="+mn-cs"/>
              </a:rPr>
              <a:t>Center for Clean Water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39639D">
                    <a:lumMod val="75000"/>
                  </a:srgbClr>
                </a:solidFill>
                <a:latin typeface="Calibri"/>
                <a:ea typeface="ＭＳ Ｐゴシック" pitchFamily="-107" charset="-128"/>
                <a:cs typeface="+mn-cs"/>
              </a:rPr>
              <a:t>And Clean Energy at MIT &amp; KFUPM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rgbClr val="39639D">
                  <a:lumMod val="75000"/>
                </a:srgbClr>
              </a:solidFill>
              <a:latin typeface="Calibri"/>
              <a:ea typeface="ＭＳ Ｐゴシック" pitchFamily="-107" charset="-128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rgbClr val="39639D">
                  <a:lumMod val="75000"/>
                </a:srgbClr>
              </a:solidFill>
              <a:latin typeface="Calibri"/>
              <a:ea typeface="ＭＳ Ｐゴシック" pitchFamily="-10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53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600" b="1" kern="1200">
          <a:solidFill>
            <a:srgbClr val="2B4A76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171450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2B4A76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 bwMode="auto">
          <a:xfrm>
            <a:off x="367507" y="48295"/>
            <a:ext cx="608853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6017" y="1371600"/>
            <a:ext cx="10668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914401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9438" y="6335609"/>
            <a:ext cx="12192000" cy="45719"/>
          </a:xfrm>
          <a:prstGeom prst="rect">
            <a:avLst/>
          </a:prstGeom>
          <a:gradFill flip="none" rotWithShape="1">
            <a:gsLst>
              <a:gs pos="34000">
                <a:srgbClr val="7030A0"/>
              </a:gs>
              <a:gs pos="100000">
                <a:schemeClr val="tx1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-224271"/>
            <a:ext cx="3593463" cy="14339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4199" y="6416386"/>
            <a:ext cx="39719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9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 cap="small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171450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4800" y="6356351"/>
            <a:ext cx="1117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39639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15680AD-1BA4-411F-BDFB-AB3733FCDF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15988"/>
            <a:ext cx="1219200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758767" y="304801"/>
            <a:ext cx="3048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39639D">
                    <a:lumMod val="75000"/>
                  </a:srgbClr>
                </a:solidFill>
                <a:latin typeface="Calibri"/>
                <a:ea typeface="ＭＳ Ｐゴシック" pitchFamily="-107" charset="-128"/>
                <a:cs typeface="+mn-cs"/>
              </a:rPr>
              <a:t>Center for Clean Water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39639D">
                    <a:lumMod val="75000"/>
                  </a:srgbClr>
                </a:solidFill>
                <a:latin typeface="Calibri"/>
                <a:ea typeface="ＭＳ Ｐゴシック" pitchFamily="-107" charset="-128"/>
                <a:cs typeface="+mn-cs"/>
              </a:rPr>
              <a:t>And Clean Energy at MIT &amp; KFUPM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rgbClr val="39639D">
                  <a:lumMod val="75000"/>
                </a:srgbClr>
              </a:solidFill>
              <a:latin typeface="Calibri"/>
              <a:ea typeface="ＭＳ Ｐゴシック" pitchFamily="-107" charset="-128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rgbClr val="39639D">
                  <a:lumMod val="75000"/>
                </a:srgbClr>
              </a:solidFill>
              <a:latin typeface="Calibri"/>
              <a:ea typeface="ＭＳ Ｐゴシック" pitchFamily="-10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02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600" b="1" kern="1200">
          <a:solidFill>
            <a:srgbClr val="2B4A76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171450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2B4A76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 bwMode="auto">
          <a:xfrm>
            <a:off x="367507" y="48295"/>
            <a:ext cx="608853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6017" y="1371600"/>
            <a:ext cx="10668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914401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0" y="6335609"/>
            <a:ext cx="12192000" cy="45719"/>
          </a:xfrm>
          <a:prstGeom prst="rect">
            <a:avLst/>
          </a:prstGeom>
          <a:gradFill flip="none" rotWithShape="1">
            <a:gsLst>
              <a:gs pos="34000">
                <a:srgbClr val="7030A0"/>
              </a:gs>
              <a:gs pos="100000">
                <a:schemeClr val="tx1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-224271"/>
            <a:ext cx="3593463" cy="14339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4199" y="6416386"/>
            <a:ext cx="39719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4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 cap="small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171450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4800" y="6356351"/>
            <a:ext cx="1117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39639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15680AD-1BA4-411F-BDFB-AB3733FCDF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15988"/>
            <a:ext cx="1219200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758767" y="304801"/>
            <a:ext cx="3048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39639D">
                    <a:lumMod val="75000"/>
                  </a:srgbClr>
                </a:solidFill>
                <a:latin typeface="Calibri"/>
                <a:ea typeface="ＭＳ Ｐゴシック" pitchFamily="-107" charset="-128"/>
                <a:cs typeface="+mn-cs"/>
              </a:rPr>
              <a:t>Center for Clean Water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39639D">
                    <a:lumMod val="75000"/>
                  </a:srgbClr>
                </a:solidFill>
                <a:latin typeface="Calibri"/>
                <a:ea typeface="ＭＳ Ｐゴシック" pitchFamily="-107" charset="-128"/>
                <a:cs typeface="+mn-cs"/>
              </a:rPr>
              <a:t>And Clean Energy at MIT &amp; KFUPM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rgbClr val="39639D">
                  <a:lumMod val="75000"/>
                </a:srgbClr>
              </a:solidFill>
              <a:latin typeface="Calibri"/>
              <a:ea typeface="ＭＳ Ｐゴシック" pitchFamily="-107" charset="-128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rgbClr val="39639D">
                  <a:lumMod val="75000"/>
                </a:srgbClr>
              </a:solidFill>
              <a:latin typeface="Calibri"/>
              <a:ea typeface="ＭＳ Ｐゴシック" pitchFamily="-10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96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600" b="1" kern="1200">
          <a:solidFill>
            <a:srgbClr val="2B4A76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171450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2B4A76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 bwMode="auto">
          <a:xfrm>
            <a:off x="367507" y="48295"/>
            <a:ext cx="608853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6017" y="1371600"/>
            <a:ext cx="10668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914401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0" y="6335609"/>
            <a:ext cx="12192000" cy="45719"/>
          </a:xfrm>
          <a:prstGeom prst="rect">
            <a:avLst/>
          </a:prstGeom>
          <a:gradFill flip="none" rotWithShape="1">
            <a:gsLst>
              <a:gs pos="13000">
                <a:srgbClr val="7030A0"/>
              </a:gs>
              <a:gs pos="100000">
                <a:schemeClr val="tx1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-224271"/>
            <a:ext cx="3593463" cy="14339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4199" y="6416386"/>
            <a:ext cx="39719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4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 cap="small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171450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4800" y="6356351"/>
            <a:ext cx="1117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39639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15680AD-1BA4-411F-BDFB-AB3733FCDF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15988"/>
            <a:ext cx="1219200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758767" y="304801"/>
            <a:ext cx="3048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39639D">
                    <a:lumMod val="75000"/>
                  </a:srgbClr>
                </a:solidFill>
                <a:latin typeface="Calibri"/>
                <a:ea typeface="ＭＳ Ｐゴシック" pitchFamily="-107" charset="-128"/>
                <a:cs typeface="+mn-cs"/>
              </a:rPr>
              <a:t>Center for Clean Water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39639D">
                    <a:lumMod val="75000"/>
                  </a:srgbClr>
                </a:solidFill>
                <a:latin typeface="Calibri"/>
                <a:ea typeface="ＭＳ Ｐゴシック" pitchFamily="-107" charset="-128"/>
                <a:cs typeface="+mn-cs"/>
              </a:rPr>
              <a:t>And Clean Energy at MIT &amp; KFUPM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rgbClr val="39639D">
                  <a:lumMod val="75000"/>
                </a:srgbClr>
              </a:solidFill>
              <a:latin typeface="Calibri"/>
              <a:ea typeface="ＭＳ Ｐゴシック" pitchFamily="-107" charset="-128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rgbClr val="39639D">
                  <a:lumMod val="75000"/>
                </a:srgbClr>
              </a:solidFill>
              <a:latin typeface="Calibri"/>
              <a:ea typeface="ＭＳ Ｐゴシック" pitchFamily="-10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20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600" b="1" kern="1200">
          <a:solidFill>
            <a:srgbClr val="2B4A76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171450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2B4A76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 bwMode="auto">
          <a:xfrm>
            <a:off x="367507" y="48295"/>
            <a:ext cx="608853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6017" y="1371600"/>
            <a:ext cx="10668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914401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0" y="6335609"/>
            <a:ext cx="12192000" cy="45719"/>
          </a:xfrm>
          <a:prstGeom prst="rect">
            <a:avLst/>
          </a:prstGeom>
          <a:gradFill flip="none" rotWithShape="1">
            <a:gsLst>
              <a:gs pos="13000">
                <a:srgbClr val="7030A0"/>
              </a:gs>
              <a:gs pos="100000">
                <a:schemeClr val="tx1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-224271"/>
            <a:ext cx="3593463" cy="14339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4199" y="6381328"/>
            <a:ext cx="39719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0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 cap="small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171450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Layout" Target="../slideLayouts/slideLayout46.xml"/><Relationship Id="rId1" Type="http://schemas.openxmlformats.org/officeDocument/2006/relationships/video" Target="https://www.youtube.com/embed/2YnIMfw6bJY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Layout" Target="../slideLayouts/slideLayout46.xml"/><Relationship Id="rId1" Type="http://schemas.openxmlformats.org/officeDocument/2006/relationships/video" Target="https://www.youtube.com/embed/hR8uq1RTUfA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amera_obscura" TargetMode="External"/><Relationship Id="rId3" Type="http://schemas.openxmlformats.org/officeDocument/2006/relationships/hyperlink" Target="http://www.red.com/learn/red-101/global-rolling-shutter" TargetMode="External"/><Relationship Id="rId7" Type="http://schemas.openxmlformats.org/officeDocument/2006/relationships/hyperlink" Target="http://www.cc.gatech.edu/~afb/classes/CS4495-Fall2013/slides/CS4495-05-CameraModel.pdf" TargetMode="External"/><Relationship Id="rId2" Type="http://schemas.openxmlformats.org/officeDocument/2006/relationships/hyperlink" Target="https://i.stack.imgur.com/SitTF.png" TargetMode="External"/><Relationship Id="rId1" Type="http://schemas.openxmlformats.org/officeDocument/2006/relationships/slideLayout" Target="../slideLayouts/slideLayout46.xml"/><Relationship Id="rId6" Type="http://schemas.openxmlformats.org/officeDocument/2006/relationships/hyperlink" Target="https://en.wikipedia.org/wiki/Distortion_(optics)" TargetMode="External"/><Relationship Id="rId5" Type="http://schemas.openxmlformats.org/officeDocument/2006/relationships/hyperlink" Target="https://en.wikipedia.org/wiki/Euclidean_space" TargetMode="External"/><Relationship Id="rId4" Type="http://schemas.openxmlformats.org/officeDocument/2006/relationships/hyperlink" Target="https://en.wikipedia.org/wiki/Errors_and_residual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4345" y="1929384"/>
            <a:ext cx="9051690" cy="1527048"/>
          </a:xfrm>
        </p:spPr>
        <p:txBody>
          <a:bodyPr/>
          <a:lstStyle/>
          <a:p>
            <a:pPr algn="ctr"/>
            <a:r>
              <a:rPr lang="en-CA" sz="3600" dirty="0" smtClean="0"/>
              <a:t>Modelling Camera Residual Terms</a:t>
            </a:r>
            <a:br>
              <a:rPr lang="en-CA" sz="3600" dirty="0" smtClean="0"/>
            </a:br>
            <a:r>
              <a:rPr lang="en-CA" dirty="0" smtClean="0"/>
              <a:t>Using </a:t>
            </a:r>
            <a:r>
              <a:rPr lang="en-CA" dirty="0" err="1" smtClean="0"/>
              <a:t>Reprojection</a:t>
            </a:r>
            <a:r>
              <a:rPr lang="en-CA" dirty="0" smtClean="0"/>
              <a:t> Error and Photometric Error</a:t>
            </a:r>
            <a:endParaRPr lang="en-C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0167" y="3925895"/>
            <a:ext cx="4720047" cy="1331905"/>
          </a:xfrm>
        </p:spPr>
        <p:txBody>
          <a:bodyPr/>
          <a:lstStyle/>
          <a:p>
            <a:r>
              <a:rPr lang="en-CA" b="1" i="1" dirty="0" smtClean="0">
                <a:solidFill>
                  <a:schemeClr val="tx1"/>
                </a:solidFill>
                <a:latin typeface="+mj-lt"/>
              </a:rPr>
              <a:t>June 26 2017</a:t>
            </a:r>
          </a:p>
          <a:p>
            <a:r>
              <a:rPr lang="en-CA" b="1" i="1" dirty="0" smtClean="0"/>
              <a:t>Pran</a:t>
            </a:r>
            <a:r>
              <a:rPr lang="en-CA" b="1" i="1" dirty="0" smtClean="0">
                <a:solidFill>
                  <a:schemeClr val="tx1"/>
                </a:solidFill>
                <a:latin typeface="+mj-lt"/>
              </a:rPr>
              <a:t>av Ganti</a:t>
            </a:r>
            <a:endParaRPr lang="en-CA" b="1" i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824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21"/>
    </mc:Choice>
    <mc:Fallback xmlns="">
      <p:transition spd="slow" advTm="612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84" y="1614792"/>
            <a:ext cx="6383919" cy="32684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Cameras, Part 1 | </a:t>
            </a:r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Pinhole Camera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018" y="1371600"/>
            <a:ext cx="4935480" cy="4267200"/>
          </a:xfrm>
        </p:spPr>
        <p:txBody>
          <a:bodyPr/>
          <a:lstStyle/>
          <a:p>
            <a:r>
              <a:rPr lang="en-CA" dirty="0" smtClean="0"/>
              <a:t>Also known as “camera </a:t>
            </a:r>
            <a:r>
              <a:rPr lang="en-CA" dirty="0" err="1" smtClean="0"/>
              <a:t>obscura</a:t>
            </a:r>
            <a:r>
              <a:rPr lang="en-CA" dirty="0" smtClean="0"/>
              <a:t>”</a:t>
            </a:r>
          </a:p>
          <a:p>
            <a:endParaRPr lang="en-CA" dirty="0"/>
          </a:p>
          <a:p>
            <a:r>
              <a:rPr lang="en-CA" dirty="0" smtClean="0"/>
              <a:t>First type of camera</a:t>
            </a:r>
            <a:endParaRPr lang="en-CA" dirty="0"/>
          </a:p>
          <a:p>
            <a:endParaRPr lang="en-CA" dirty="0" smtClean="0"/>
          </a:p>
          <a:p>
            <a:r>
              <a:rPr lang="en-CA" dirty="0" smtClean="0"/>
              <a:t>Light passes through an opening</a:t>
            </a:r>
          </a:p>
          <a:p>
            <a:pPr lvl="1"/>
            <a:r>
              <a:rPr lang="en-CA" sz="2800" dirty="0" smtClean="0"/>
              <a:t>Image is reflected on the other side</a:t>
            </a:r>
          </a:p>
        </p:txBody>
      </p:sp>
    </p:spTree>
    <p:extLst>
      <p:ext uri="{BB962C8B-B14F-4D97-AF65-F5344CB8AC3E}">
        <p14:creationId xmlns:p14="http://schemas.microsoft.com/office/powerpoint/2010/main" val="412889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Cameras, Part 1 |</a:t>
            </a:r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 Central Projection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016" y="1371600"/>
            <a:ext cx="11100223" cy="4267200"/>
          </a:xfrm>
        </p:spPr>
        <p:txBody>
          <a:bodyPr/>
          <a:lstStyle/>
          <a:p>
            <a:r>
              <a:rPr lang="en-CA" dirty="0" smtClean="0"/>
              <a:t>Cameras are a map between the 3D world and 2D image</a:t>
            </a:r>
          </a:p>
          <a:p>
            <a:pPr lvl="1"/>
            <a:r>
              <a:rPr lang="en-CA" sz="2800" dirty="0" smtClean="0"/>
              <a:t>Projection: lose 1 dimension</a:t>
            </a:r>
          </a:p>
          <a:p>
            <a:pPr lvl="1"/>
            <a:endParaRPr lang="en-CA" sz="2800" dirty="0"/>
          </a:p>
          <a:p>
            <a:r>
              <a:rPr lang="en-CA" dirty="0" smtClean="0"/>
              <a:t>Can be mapped via </a:t>
            </a:r>
            <a:r>
              <a:rPr lang="en-CA" b="1" dirty="0" smtClean="0"/>
              <a:t>central projection</a:t>
            </a:r>
          </a:p>
          <a:p>
            <a:pPr lvl="1"/>
            <a:r>
              <a:rPr lang="en-CA" sz="2800" dirty="0" smtClean="0"/>
              <a:t>Ray from 3D point passes through camera center of projection (COP)</a:t>
            </a:r>
          </a:p>
          <a:p>
            <a:pPr lvl="1"/>
            <a:r>
              <a:rPr lang="en-CA" sz="2800" dirty="0" smtClean="0"/>
              <a:t>Intersects image plane</a:t>
            </a:r>
          </a:p>
          <a:p>
            <a:pPr lvl="2"/>
            <a:endParaRPr lang="en-CA" sz="2800" dirty="0"/>
          </a:p>
          <a:p>
            <a:r>
              <a:rPr lang="en-CA" dirty="0" smtClean="0"/>
              <a:t>If 3D structure is planar, then there is no drop in dimension</a:t>
            </a:r>
          </a:p>
          <a:p>
            <a:endParaRPr lang="en-CA" sz="3200" dirty="0" smtClean="0"/>
          </a:p>
          <a:p>
            <a:endParaRPr lang="en-CA" sz="3200" dirty="0" smtClean="0"/>
          </a:p>
        </p:txBody>
      </p:sp>
    </p:spTree>
    <p:extLst>
      <p:ext uri="{BB962C8B-B14F-4D97-AF65-F5344CB8AC3E}">
        <p14:creationId xmlns:p14="http://schemas.microsoft.com/office/powerpoint/2010/main" val="194654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5079" y="1267160"/>
            <a:ext cx="6942500" cy="450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Cameras, Part 1 | </a:t>
            </a:r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Central Projection</a:t>
            </a:r>
            <a:endParaRPr lang="en-CA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174" y="1158240"/>
            <a:ext cx="5234358" cy="471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687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Cameras, Part 1 | </a:t>
            </a:r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Central Projection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6100439" y="1569720"/>
            <a:ext cx="1488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latin typeface="+mn-lt"/>
                <a:ea typeface="ＭＳ Ｐゴシック" pitchFamily="-107" charset="-128"/>
              </a:rPr>
              <a:t>Image Plane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190694" y="1667362"/>
            <a:ext cx="10344785" cy="4654529"/>
            <a:chOff x="928047" y="1278255"/>
            <a:chExt cx="10344785" cy="465452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8047" y="1278255"/>
              <a:ext cx="10344785" cy="465452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264920" y="1569720"/>
              <a:ext cx="3322320" cy="399288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944624" y="5054804"/>
              <a:ext cx="5327904" cy="407105"/>
              <a:chOff x="1944624" y="5054804"/>
              <a:chExt cx="5327904" cy="407105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944624" y="5054804"/>
                <a:ext cx="2596896" cy="406206"/>
                <a:chOff x="1975104" y="4946082"/>
                <a:chExt cx="2542032" cy="406206"/>
              </a:xfrm>
            </p:grpSpPr>
            <p:cxnSp>
              <p:nvCxnSpPr>
                <p:cNvPr id="4" name="Straight Arrow Connector 3"/>
                <p:cNvCxnSpPr/>
                <p:nvPr/>
              </p:nvCxnSpPr>
              <p:spPr>
                <a:xfrm flipV="1">
                  <a:off x="1975104" y="5346192"/>
                  <a:ext cx="2542032" cy="6096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headEnd type="triangl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Box 9"/>
                    <p:cNvSpPr txBox="1"/>
                    <p:nvPr/>
                  </p:nvSpPr>
                  <p:spPr>
                    <a:xfrm>
                      <a:off x="3052798" y="4946082"/>
                      <a:ext cx="38664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CA" sz="2000" b="1" i="1" smtClean="0">
                                <a:latin typeface="Cambria Math" panose="02040503050406030204" pitchFamily="18" charset="0"/>
                                <a:ea typeface="ＭＳ Ｐゴシック" pitchFamily="-107" charset="-128"/>
                              </a:rPr>
                              <m:t>𝒇</m:t>
                            </m:r>
                          </m:oMath>
                        </m:oMathPara>
                      </a14:m>
                      <a:endParaRPr lang="en-CA" sz="2000" b="1" i="1" dirty="0" smtClean="0">
                        <a:latin typeface="+mn-lt"/>
                        <a:ea typeface="ＭＳ Ｐゴシック" pitchFamily="-107" charset="-128"/>
                      </a:endParaRPr>
                    </a:p>
                  </p:txBody>
                </p:sp>
              </mc:Choice>
              <mc:Fallback xmlns="">
                <p:sp>
                  <p:nvSpPr>
                    <p:cNvPr id="10" name="TextBox 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52798" y="4946082"/>
                      <a:ext cx="386644" cy="40011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b="-1363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C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" name="Group 5"/>
              <p:cNvGrpSpPr/>
              <p:nvPr/>
            </p:nvGrpSpPr>
            <p:grpSpPr>
              <a:xfrm>
                <a:off x="4645152" y="5054804"/>
                <a:ext cx="2627376" cy="407105"/>
                <a:chOff x="4645152" y="5054804"/>
                <a:chExt cx="2627376" cy="407105"/>
              </a:xfrm>
            </p:grpSpPr>
            <p:cxnSp>
              <p:nvCxnSpPr>
                <p:cNvPr id="12" name="Straight Arrow Connector 11"/>
                <p:cNvCxnSpPr/>
                <p:nvPr/>
              </p:nvCxnSpPr>
              <p:spPr>
                <a:xfrm flipV="1">
                  <a:off x="4645152" y="5448711"/>
                  <a:ext cx="2627376" cy="6203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headEnd type="triangl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/>
                    <p:cNvSpPr txBox="1"/>
                    <p:nvPr/>
                  </p:nvSpPr>
                  <p:spPr>
                    <a:xfrm>
                      <a:off x="5759027" y="5054804"/>
                      <a:ext cx="399625" cy="4071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CA" sz="2000" b="1" i="1" smtClean="0">
                                <a:latin typeface="Cambria Math" panose="02040503050406030204" pitchFamily="18" charset="0"/>
                                <a:ea typeface="ＭＳ Ｐゴシック" pitchFamily="-107" charset="-128"/>
                              </a:rPr>
                              <m:t>𝒇</m:t>
                            </m:r>
                          </m:oMath>
                        </m:oMathPara>
                      </a14:m>
                      <a:endParaRPr lang="en-CA" sz="2000" b="1" i="1" dirty="0" smtClean="0">
                        <a:latin typeface="+mn-lt"/>
                        <a:ea typeface="ＭＳ Ｐゴシック" pitchFamily="-107" charset="-128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59027" y="5054804"/>
                      <a:ext cx="399625" cy="40710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194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C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766439" y="1170615"/>
            <a:ext cx="10668000" cy="4267200"/>
          </a:xfrm>
        </p:spPr>
        <p:txBody>
          <a:bodyPr/>
          <a:lstStyle/>
          <a:p>
            <a:r>
              <a:rPr lang="en-CA" dirty="0" smtClean="0"/>
              <a:t>For convenience: can place image plane </a:t>
            </a:r>
            <a:r>
              <a:rPr lang="en-CA" b="1" dirty="0" smtClean="0"/>
              <a:t>in front</a:t>
            </a:r>
            <a:r>
              <a:rPr lang="en-CA" dirty="0" smtClean="0"/>
              <a:t> of COP</a:t>
            </a:r>
          </a:p>
          <a:p>
            <a:pPr lvl="1"/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38393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Cameras, Part </a:t>
            </a:r>
            <a:r>
              <a:rPr lang="en-CA" dirty="0"/>
              <a:t>1</a:t>
            </a:r>
            <a:r>
              <a:rPr lang="en-CA" dirty="0" smtClean="0"/>
              <a:t> | </a:t>
            </a:r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Central Projection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 smtClean="0"/>
                  <a:t>In essence, central projection is just mapping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</a:rPr>
                      <m:t>	</m:t>
                    </m:r>
                  </m:oMath>
                </a14:m>
                <a:endParaRPr lang="en-CA" dirty="0" smtClean="0"/>
              </a:p>
              <a:p>
                <a:pPr lvl="1"/>
                <a:r>
                  <a:rPr lang="en-CA" sz="2800" dirty="0" smtClean="0"/>
                  <a:t>The camera matrix P is a 3x4 matrix of rank 3</a:t>
                </a:r>
              </a:p>
              <a:p>
                <a:pPr lvl="1"/>
                <a:endParaRPr lang="en-CA" sz="2800" dirty="0"/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CA" sz="3600" b="0" i="1" smtClean="0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sSup>
                            <m:sSupPr>
                              <m:ctrlPr>
                                <a:rPr lang="en-CA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CA" sz="3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3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CA" sz="36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CA" sz="3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CA" sz="36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CA" sz="36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</m:e>
                            <m:sup>
                              <m:r>
                                <a:rPr lang="en-CA" sz="3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𝑃</m:t>
                          </m:r>
                          <m:sSup>
                            <m:sSupPr>
                              <m:ctrlPr>
                                <a:rPr lang="en-CA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CA" sz="3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36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CA" sz="36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CA" sz="36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CA" sz="36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CA" sz="36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  <m:r>
                                    <a:rPr lang="en-CA" sz="36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CA" sz="3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CA" sz="3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borderBox>
                    </m:oMath>
                  </m:oMathPara>
                </a14:m>
                <a:endParaRPr lang="en-CA" sz="2800" dirty="0" smtClean="0"/>
              </a:p>
              <a:p>
                <a:pPr marL="457200" lvl="1" indent="0" algn="ctr">
                  <a:buNone/>
                </a:pPr>
                <a:endParaRPr lang="en-CA" sz="28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CA" dirty="0" smtClean="0"/>
                  <a:t> are homogeneous coordinates of image space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A" dirty="0" smtClean="0"/>
                  <a:t>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CA" dirty="0" smtClean="0"/>
                  <a:t> are homogeneous coordinates of 3D world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CA" dirty="0" smtClean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29" t="-12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469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Cameras, Part 1 </a:t>
            </a:r>
            <a:r>
              <a:rPr lang="en-CA" dirty="0" smtClean="0"/>
              <a:t>| </a:t>
            </a:r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Rays and Points</a:t>
            </a:r>
            <a:endParaRPr lang="en-CA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017" y="1371600"/>
            <a:ext cx="10668000" cy="4883285"/>
          </a:xfrm>
        </p:spPr>
        <p:txBody>
          <a:bodyPr/>
          <a:lstStyle/>
          <a:p>
            <a:r>
              <a:rPr lang="en-CA" dirty="0" smtClean="0"/>
              <a:t>Ray passing through COP is a projected point in the image.</a:t>
            </a:r>
          </a:p>
          <a:p>
            <a:pPr lvl="1"/>
            <a:r>
              <a:rPr lang="en-CA" sz="2800" dirty="0" smtClean="0"/>
              <a:t>Therefore, </a:t>
            </a:r>
            <a:r>
              <a:rPr lang="en-CA" sz="2800" b="1" dirty="0" smtClean="0"/>
              <a:t>all</a:t>
            </a:r>
            <a:r>
              <a:rPr lang="en-CA" sz="2800" dirty="0" smtClean="0"/>
              <a:t> points on ray can be considered equal.</a:t>
            </a:r>
          </a:p>
          <a:p>
            <a:pPr lvl="1"/>
            <a:r>
              <a:rPr lang="en-CA" sz="2800" dirty="0" smtClean="0"/>
              <a:t>Rays are image points, and we can represent rays as homogeneous coordinates</a:t>
            </a:r>
          </a:p>
          <a:p>
            <a:endParaRPr lang="en-CA" sz="3200" dirty="0" smtClean="0"/>
          </a:p>
          <a:p>
            <a:r>
              <a:rPr lang="en-CA" dirty="0" smtClean="0"/>
              <a:t>Need calibration to express relative Euclidean geometry between image and world.</a:t>
            </a:r>
          </a:p>
          <a:p>
            <a:pPr lvl="1"/>
            <a:r>
              <a:rPr lang="en-CA" sz="2800" dirty="0" smtClean="0"/>
              <a:t>With a calibrated camera, can back-project 2 points in an image</a:t>
            </a:r>
          </a:p>
          <a:p>
            <a:pPr lvl="1"/>
            <a:r>
              <a:rPr lang="en-CA" sz="2800" dirty="0" smtClean="0"/>
              <a:t>Can then determine angle between two rays</a:t>
            </a:r>
          </a:p>
          <a:p>
            <a:pPr lvl="1"/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307539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07" y="48295"/>
            <a:ext cx="7025514" cy="860425"/>
          </a:xfrm>
        </p:spPr>
        <p:txBody>
          <a:bodyPr/>
          <a:lstStyle/>
          <a:p>
            <a:r>
              <a:rPr lang="en-CA" dirty="0" smtClean="0"/>
              <a:t>Cameras, Part 1 | </a:t>
            </a:r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Matrix Derivation</a:t>
            </a:r>
            <a:endParaRPr lang="en-CA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 smtClean="0"/>
                  <a:t>Let’s derive the camera matrix.</a:t>
                </a:r>
              </a:p>
              <a:p>
                <a:endParaRPr lang="en-CA" dirty="0"/>
              </a:p>
              <a:p>
                <a:r>
                  <a:rPr lang="en-CA" dirty="0" smtClean="0"/>
                  <a:t>Assumptions:</a:t>
                </a:r>
              </a:p>
              <a:p>
                <a:pPr lvl="1"/>
                <a:r>
                  <a:rPr lang="en-CA" sz="2800" dirty="0" smtClean="0"/>
                  <a:t>Center of projection is origin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CA" sz="2800" dirty="0" smtClean="0"/>
                  <a:t>)</a:t>
                </a:r>
              </a:p>
              <a:p>
                <a:pPr lvl="1"/>
                <a:endParaRPr lang="en-CA" sz="2800" dirty="0"/>
              </a:p>
              <a:p>
                <a:r>
                  <a:rPr lang="en-CA" dirty="0" smtClean="0"/>
                  <a:t>Using pinhole camera model:</a:t>
                </a:r>
              </a:p>
              <a:p>
                <a:pPr lvl="1"/>
                <a:r>
                  <a:rPr lang="en-CA" sz="2800" dirty="0" smtClean="0"/>
                  <a:t>By similar triangles: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e>
                        <m:sup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𝑓𝑋</m:t>
                              </m:r>
                            </m:num>
                            <m:den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den>
                          </m:f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𝑓𝑌</m:t>
                              </m:r>
                            </m:num>
                            <m:den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den>
                          </m:f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A" sz="2800" dirty="0" smtClean="0"/>
              </a:p>
              <a:p>
                <a:pPr lvl="1"/>
                <a:endParaRPr lang="en-CA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29" t="-1286" b="-557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194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Cameras, Part 1 </a:t>
            </a:r>
            <a:r>
              <a:rPr lang="en-CA" dirty="0" smtClean="0"/>
              <a:t>| </a:t>
            </a:r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Pinhole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714" y="1361936"/>
            <a:ext cx="9473707" cy="486715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38598" y="3970611"/>
                <a:ext cx="18183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 pitchFamily="-107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Ｐゴシック" pitchFamily="-107" charset="-128"/>
                                </a:rPr>
                              </m:ctrlPr>
                            </m:dPr>
                            <m:e>
                              <m:r>
                                <a:rPr lang="en-CA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Ｐゴシック" pitchFamily="-107" charset="-128"/>
                                </a:rPr>
                                <m:t>0, 0, 0</m:t>
                              </m:r>
                            </m:e>
                          </m:d>
                        </m:e>
                        <m:sup>
                          <m:r>
                            <a:rPr lang="en-CA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 pitchFamily="-107" charset="-128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CA" sz="3200" dirty="0" smtClean="0">
                  <a:solidFill>
                    <a:schemeClr val="tx1"/>
                  </a:solidFill>
                  <a:ea typeface="ＭＳ Ｐゴシック" pitchFamily="-107" charset="-128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598" y="3970611"/>
                <a:ext cx="1818318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44420" y="2182411"/>
                <a:ext cx="23014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 pitchFamily="-107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Ｐゴシック" pitchFamily="-107" charset="-128"/>
                                </a:rPr>
                              </m:ctrlPr>
                            </m:dPr>
                            <m:e>
                              <m:r>
                                <a:rPr lang="en-CA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Ｐゴシック" pitchFamily="-107" charset="-128"/>
                                </a:rPr>
                                <m:t>𝑋</m:t>
                              </m:r>
                              <m:r>
                                <a:rPr lang="en-CA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Ｐゴシック" pitchFamily="-107" charset="-128"/>
                                </a:rPr>
                                <m:t>, </m:t>
                              </m:r>
                              <m:r>
                                <a:rPr lang="en-CA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Ｐゴシック" pitchFamily="-107" charset="-128"/>
                                </a:rPr>
                                <m:t>𝑌</m:t>
                              </m:r>
                              <m:r>
                                <a:rPr lang="en-CA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Ｐゴシック" pitchFamily="-107" charset="-128"/>
                                </a:rPr>
                                <m:t>, </m:t>
                              </m:r>
                              <m:r>
                                <a:rPr lang="en-CA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Ｐゴシック" pitchFamily="-107" charset="-128"/>
                                </a:rPr>
                                <m:t>𝑍</m:t>
                              </m:r>
                              <m:r>
                                <a:rPr lang="en-CA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Ｐゴシック" pitchFamily="-107" charset="-128"/>
                                </a:rPr>
                                <m:t>, 1</m:t>
                              </m:r>
                            </m:e>
                          </m:d>
                        </m:e>
                        <m:sup>
                          <m:r>
                            <a:rPr lang="en-CA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 pitchFamily="-107" charset="-128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CA" sz="3200" dirty="0" smtClean="0">
                  <a:solidFill>
                    <a:schemeClr val="tx1"/>
                  </a:solidFill>
                  <a:ea typeface="ＭＳ Ｐゴシック" pitchFamily="-107" charset="-128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4420" y="2182411"/>
                <a:ext cx="230146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77728" y="1759988"/>
                <a:ext cx="1707519" cy="8448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 pitchFamily="-107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Ｐゴシック" pitchFamily="-107" charset="-128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CA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ＭＳ Ｐゴシック" pitchFamily="-107" charset="-128"/>
                                    </a:rPr>
                                  </m:ctrlPr>
                                </m:fPr>
                                <m:num>
                                  <m:r>
                                    <a:rPr lang="en-CA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ＭＳ Ｐゴシック" pitchFamily="-107" charset="-128"/>
                                    </a:rPr>
                                    <m:t>𝑓𝑋</m:t>
                                  </m:r>
                                </m:num>
                                <m:den>
                                  <m:r>
                                    <a:rPr lang="en-CA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ＭＳ Ｐゴシック" pitchFamily="-107" charset="-128"/>
                                    </a:rPr>
                                    <m:t>𝑍</m:t>
                                  </m:r>
                                </m:den>
                              </m:f>
                              <m:r>
                                <a:rPr lang="en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Ｐゴシック" pitchFamily="-107" charset="-128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CA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ＭＳ Ｐゴシック" pitchFamily="-107" charset="-128"/>
                                    </a:rPr>
                                  </m:ctrlPr>
                                </m:fPr>
                                <m:num>
                                  <m:r>
                                    <a:rPr lang="en-CA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ＭＳ Ｐゴシック" pitchFamily="-107" charset="-128"/>
                                    </a:rPr>
                                    <m:t>𝑓𝑌</m:t>
                                  </m:r>
                                </m:num>
                                <m:den>
                                  <m:r>
                                    <a:rPr lang="en-CA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ＭＳ Ｐゴシック" pitchFamily="-107" charset="-128"/>
                                    </a:rPr>
                                    <m:t>𝑍</m:t>
                                  </m:r>
                                </m:den>
                              </m:f>
                              <m:r>
                                <a:rPr lang="en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Ｐゴシック" pitchFamily="-107" charset="-128"/>
                                </a:rPr>
                                <m:t>, </m:t>
                              </m:r>
                              <m:r>
                                <a:rPr lang="en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Ｐゴシック" pitchFamily="-107" charset="-128"/>
                                </a:rPr>
                                <m:t>𝑓</m:t>
                              </m:r>
                            </m:e>
                          </m:d>
                        </m:e>
                        <m:sup>
                          <m:r>
                            <a:rPr lang="en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 pitchFamily="-107" charset="-128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CA" sz="3200" dirty="0" smtClean="0">
                  <a:solidFill>
                    <a:schemeClr val="tx1"/>
                  </a:solidFill>
                  <a:ea typeface="ＭＳ Ｐゴシック" pitchFamily="-107" charset="-128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728" y="1759988"/>
                <a:ext cx="1707519" cy="8448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6650593" y="2604835"/>
            <a:ext cx="256045" cy="11111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26018" y="1371600"/>
            <a:ext cx="255220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200" dirty="0" smtClean="0"/>
              <a:t>Recall: image plane is located at a distance equivalent to the focal length</a:t>
            </a:r>
          </a:p>
        </p:txBody>
      </p:sp>
    </p:spTree>
    <p:extLst>
      <p:ext uri="{BB962C8B-B14F-4D97-AF65-F5344CB8AC3E}">
        <p14:creationId xmlns:p14="http://schemas.microsoft.com/office/powerpoint/2010/main" val="422976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 bwMode="auto">
              <a:xfrm>
                <a:off x="726017" y="1371600"/>
                <a:ext cx="10668000" cy="426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171450" indent="-17145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800" kern="1200">
                    <a:solidFill>
                      <a:schemeClr val="tx1"/>
                    </a:solidFill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400" kern="1200">
                    <a:solidFill>
                      <a:schemeClr val="tx1"/>
                    </a:solidFill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400" kern="1200">
                    <a:solidFill>
                      <a:schemeClr val="tx1"/>
                    </a:solidFill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sz="3200" dirty="0" smtClean="0"/>
                  <a:t>Mapping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CA" sz="3200" dirty="0" smtClean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A" sz="3200" dirty="0" smtClean="0"/>
                  <a:t> using similar triangles </a:t>
                </a:r>
              </a:p>
              <a:p>
                <a:endParaRPr lang="en-CA" sz="3200" dirty="0" smtClean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6017" y="1371600"/>
                <a:ext cx="10668000" cy="4267200"/>
              </a:xfrm>
              <a:prstGeom prst="rect">
                <a:avLst/>
              </a:prstGeom>
              <a:blipFill>
                <a:blip r:embed="rId2"/>
                <a:stretch>
                  <a:fillRect l="-1314" t="-171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Cameras, Part 1 | </a:t>
            </a:r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Pinhole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 t="6059" b="10516"/>
          <a:stretch/>
        </p:blipFill>
        <p:spPr>
          <a:xfrm>
            <a:off x="2928395" y="2309946"/>
            <a:ext cx="7257326" cy="387096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29245" y="4581028"/>
                <a:ext cx="18183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 pitchFamily="-107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Ｐゴシック" pitchFamily="-107" charset="-128"/>
                                </a:rPr>
                              </m:ctrlPr>
                            </m:dPr>
                            <m:e>
                              <m:r>
                                <a:rPr lang="en-CA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Ｐゴシック" pitchFamily="-107" charset="-128"/>
                                </a:rPr>
                                <m:t>0, 0, 0</m:t>
                              </m:r>
                            </m:e>
                          </m:d>
                        </m:e>
                        <m:sup>
                          <m:r>
                            <a:rPr lang="en-CA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 pitchFamily="-107" charset="-128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CA" sz="3200" dirty="0" smtClean="0">
                  <a:solidFill>
                    <a:schemeClr val="tx1"/>
                  </a:solidFill>
                  <a:ea typeface="ＭＳ Ｐゴシック" pitchFamily="-107" charset="-128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245" y="4581028"/>
                <a:ext cx="181831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039745" y="2691268"/>
                <a:ext cx="23014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 pitchFamily="-107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Ｐゴシック" pitchFamily="-107" charset="-128"/>
                                </a:rPr>
                              </m:ctrlPr>
                            </m:dPr>
                            <m:e>
                              <m:r>
                                <a:rPr lang="en-CA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Ｐゴシック" pitchFamily="-107" charset="-128"/>
                                </a:rPr>
                                <m:t>𝑋</m:t>
                              </m:r>
                              <m:r>
                                <a:rPr lang="en-CA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Ｐゴシック" pitchFamily="-107" charset="-128"/>
                                </a:rPr>
                                <m:t>, </m:t>
                              </m:r>
                              <m:r>
                                <a:rPr lang="en-CA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Ｐゴシック" pitchFamily="-107" charset="-128"/>
                                </a:rPr>
                                <m:t>𝑌</m:t>
                              </m:r>
                              <m:r>
                                <a:rPr lang="en-CA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Ｐゴシック" pitchFamily="-107" charset="-128"/>
                                </a:rPr>
                                <m:t>, </m:t>
                              </m:r>
                              <m:r>
                                <a:rPr lang="en-CA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Ｐゴシック" pitchFamily="-107" charset="-128"/>
                                </a:rPr>
                                <m:t>𝑍</m:t>
                              </m:r>
                              <m:r>
                                <a:rPr lang="en-CA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Ｐゴシック" pitchFamily="-107" charset="-128"/>
                                </a:rPr>
                                <m:t>, 1</m:t>
                              </m:r>
                            </m:e>
                          </m:d>
                        </m:e>
                        <m:sup>
                          <m:r>
                            <a:rPr lang="en-CA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 pitchFamily="-107" charset="-128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CA" sz="3200" dirty="0" smtClean="0">
                  <a:solidFill>
                    <a:schemeClr val="tx1"/>
                  </a:solidFill>
                  <a:ea typeface="ＭＳ Ｐゴシック" pitchFamily="-107" charset="-128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9745" y="2691268"/>
                <a:ext cx="230146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76551" y="3276043"/>
                <a:ext cx="1707519" cy="8448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 pitchFamily="-107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Ｐゴシック" pitchFamily="-107" charset="-128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CA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ＭＳ Ｐゴシック" pitchFamily="-107" charset="-128"/>
                                    </a:rPr>
                                  </m:ctrlPr>
                                </m:fPr>
                                <m:num>
                                  <m:r>
                                    <a:rPr lang="en-CA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ＭＳ Ｐゴシック" pitchFamily="-107" charset="-128"/>
                                    </a:rPr>
                                    <m:t>𝑓𝑋</m:t>
                                  </m:r>
                                </m:num>
                                <m:den>
                                  <m:r>
                                    <a:rPr lang="en-CA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ＭＳ Ｐゴシック" pitchFamily="-107" charset="-128"/>
                                    </a:rPr>
                                    <m:t>𝑍</m:t>
                                  </m:r>
                                </m:den>
                              </m:f>
                              <m:r>
                                <a:rPr lang="en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Ｐゴシック" pitchFamily="-107" charset="-128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CA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ＭＳ Ｐゴシック" pitchFamily="-107" charset="-128"/>
                                    </a:rPr>
                                  </m:ctrlPr>
                                </m:fPr>
                                <m:num>
                                  <m:r>
                                    <a:rPr lang="en-CA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ＭＳ Ｐゴシック" pitchFamily="-107" charset="-128"/>
                                    </a:rPr>
                                    <m:t>𝑓𝑌</m:t>
                                  </m:r>
                                </m:num>
                                <m:den>
                                  <m:r>
                                    <a:rPr lang="en-CA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ＭＳ Ｐゴシック" pitchFamily="-107" charset="-128"/>
                                    </a:rPr>
                                    <m:t>𝑍</m:t>
                                  </m:r>
                                </m:den>
                              </m:f>
                              <m:r>
                                <a:rPr lang="en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Ｐゴシック" pitchFamily="-107" charset="-128"/>
                                </a:rPr>
                                <m:t>, </m:t>
                              </m:r>
                              <m:r>
                                <a:rPr lang="en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Ｐゴシック" pitchFamily="-107" charset="-128"/>
                                </a:rPr>
                                <m:t>𝑓</m:t>
                              </m:r>
                            </m:e>
                          </m:d>
                        </m:e>
                        <m:sup>
                          <m:r>
                            <a:rPr lang="en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 pitchFamily="-107" charset="-128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CA" sz="3200" dirty="0" smtClean="0">
                  <a:solidFill>
                    <a:schemeClr val="tx1"/>
                  </a:solidFill>
                  <a:ea typeface="ＭＳ Ｐゴシック" pitchFamily="-107" charset="-128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551" y="3276043"/>
                <a:ext cx="1707519" cy="8448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460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Cameras, Part 1 </a:t>
            </a:r>
            <a:r>
              <a:rPr lang="en-CA" dirty="0" smtClean="0"/>
              <a:t>| </a:t>
            </a:r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Camera Matrix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With the Euclidean origin @ the COP:</a:t>
            </a:r>
          </a:p>
          <a:p>
            <a:pPr lvl="1"/>
            <a:r>
              <a:rPr lang="en-CA" sz="2800" dirty="0" smtClean="0"/>
              <a:t>Central projection just becomes a linear map b/w homogenous coordinates</a:t>
            </a:r>
          </a:p>
          <a:p>
            <a:pPr lvl="1"/>
            <a:endParaRPr lang="en-CA" sz="2800" dirty="0"/>
          </a:p>
          <a:p>
            <a:pPr lvl="1"/>
            <a:endParaRPr lang="en-CA" sz="2800" dirty="0" smtClean="0"/>
          </a:p>
          <a:p>
            <a:pPr lvl="1"/>
            <a:endParaRPr lang="en-CA" sz="2800" dirty="0"/>
          </a:p>
          <a:p>
            <a:pPr lvl="1"/>
            <a:endParaRPr lang="en-CA" sz="2800" dirty="0" smtClean="0"/>
          </a:p>
          <a:p>
            <a:r>
              <a:rPr lang="en-CA" dirty="0" smtClean="0"/>
              <a:t>Can be written as: 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785" y="2954922"/>
            <a:ext cx="6086463" cy="18252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272" y="4777342"/>
            <a:ext cx="1435487" cy="6100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8541" y="5385550"/>
            <a:ext cx="4302948" cy="75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0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017" y="1133856"/>
            <a:ext cx="4136269" cy="505663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CA" sz="2400" dirty="0" smtClean="0"/>
              <a:t>Overview</a:t>
            </a:r>
          </a:p>
          <a:p>
            <a:pPr>
              <a:lnSpc>
                <a:spcPct val="150000"/>
              </a:lnSpc>
            </a:pPr>
            <a:r>
              <a:rPr lang="en-CA" sz="2400" dirty="0" smtClean="0"/>
              <a:t>Geometry</a:t>
            </a:r>
          </a:p>
          <a:p>
            <a:pPr>
              <a:lnSpc>
                <a:spcPct val="150000"/>
              </a:lnSpc>
            </a:pPr>
            <a:r>
              <a:rPr lang="en-CA" sz="2400" dirty="0" smtClean="0"/>
              <a:t>Cameras – Part 1</a:t>
            </a:r>
          </a:p>
          <a:p>
            <a:pPr>
              <a:lnSpc>
                <a:spcPct val="150000"/>
              </a:lnSpc>
            </a:pPr>
            <a:r>
              <a:rPr lang="en-CA" sz="2400" dirty="0" smtClean="0"/>
              <a:t>Multi-view Geometry</a:t>
            </a:r>
          </a:p>
          <a:p>
            <a:pPr>
              <a:lnSpc>
                <a:spcPct val="150000"/>
              </a:lnSpc>
            </a:pPr>
            <a:r>
              <a:rPr lang="en-CA" sz="2400" dirty="0" err="1" smtClean="0"/>
              <a:t>Reprojection</a:t>
            </a:r>
            <a:r>
              <a:rPr lang="en-CA" sz="2400" dirty="0" smtClean="0"/>
              <a:t> Error</a:t>
            </a:r>
          </a:p>
          <a:p>
            <a:pPr>
              <a:lnSpc>
                <a:spcPct val="150000"/>
              </a:lnSpc>
            </a:pPr>
            <a:r>
              <a:rPr lang="en-CA" sz="2400" dirty="0" smtClean="0"/>
              <a:t>Cameras – Part 2</a:t>
            </a:r>
            <a:endParaRPr lang="en-CA" sz="2400" dirty="0"/>
          </a:p>
          <a:p>
            <a:pPr>
              <a:lnSpc>
                <a:spcPct val="150000"/>
              </a:lnSpc>
            </a:pPr>
            <a:r>
              <a:rPr lang="en-CA" sz="2400" dirty="0" smtClean="0"/>
              <a:t>Photometric Error</a:t>
            </a:r>
          </a:p>
          <a:p>
            <a:pPr>
              <a:lnSpc>
                <a:spcPct val="150000"/>
              </a:lnSpc>
            </a:pPr>
            <a:r>
              <a:rPr lang="en-CA" sz="2400" dirty="0" smtClean="0"/>
              <a:t>Application (SVO)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233" y="1622058"/>
            <a:ext cx="6532187" cy="408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5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08"/>
    </mc:Choice>
    <mc:Fallback xmlns="">
      <p:transition spd="slow" advTm="1480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017" y="3206111"/>
            <a:ext cx="5985076" cy="10010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previous equation assumes image coordinates at the principal point. </a:t>
            </a:r>
          </a:p>
          <a:p>
            <a:endParaRPr lang="en-CA" dirty="0"/>
          </a:p>
          <a:p>
            <a:r>
              <a:rPr lang="en-CA" dirty="0" smtClean="0"/>
              <a:t>A more generic mapping is: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Cameras, Part 1 | </a:t>
            </a:r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Camera Matrix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392" y="2295417"/>
            <a:ext cx="4692208" cy="3586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507" y="4233654"/>
            <a:ext cx="6601123" cy="16481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58542" y="4233654"/>
            <a:ext cx="2141316" cy="1648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458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Cameras, Part 1 | </a:t>
            </a:r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Camera Matrix</a:t>
            </a:r>
            <a:r>
              <a:rPr lang="en-CA" dirty="0" smtClean="0"/>
              <a:t> 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6017" y="1371600"/>
                <a:ext cx="10668000" cy="445008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CA" dirty="0" smtClean="0"/>
                  <a:t> is the camera calibration matrix</a:t>
                </a:r>
              </a:p>
              <a:p>
                <a:pPr lvl="1"/>
                <a:r>
                  <a:rPr lang="en-CA" sz="2800" dirty="0" smtClean="0"/>
                  <a:t>Can also add a </a:t>
                </a:r>
                <a:r>
                  <a:rPr lang="en-CA" sz="2800" i="1" dirty="0" smtClean="0"/>
                  <a:t>skew </a:t>
                </a:r>
                <a:r>
                  <a:rPr lang="en-CA" sz="2800" dirty="0" smtClean="0"/>
                  <a:t>parameter</a:t>
                </a:r>
              </a:p>
              <a:p>
                <a:pPr marL="457200" lvl="1" indent="0">
                  <a:buNone/>
                </a:pPr>
                <a:endParaRPr lang="en-CA" sz="2800" dirty="0"/>
              </a:p>
              <a:p>
                <a:r>
                  <a:rPr lang="en-CA" sz="3200" dirty="0" smtClean="0"/>
                  <a:t>Can then express </a:t>
                </a:r>
              </a:p>
              <a:p>
                <a:endParaRPr lang="en-CA" sz="3200" dirty="0"/>
              </a:p>
              <a:p>
                <a:pPr marL="0" indent="0">
                  <a:buNone/>
                </a:pPr>
                <a:endParaRPr lang="en-CA" sz="3200" dirty="0"/>
              </a:p>
              <a:p>
                <a:pPr marL="0" indent="0">
                  <a:buNone/>
                </a:pPr>
                <a:r>
                  <a:rPr lang="en-CA" sz="3200" dirty="0"/>
                  <a:t>w</a:t>
                </a:r>
                <a:r>
                  <a:rPr lang="en-CA" sz="3200" dirty="0" smtClean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𝑐𝑎𝑚</m:t>
                        </m:r>
                      </m:sub>
                    </m:sSub>
                  </m:oMath>
                </a14:m>
                <a:r>
                  <a:rPr lang="en-CA" sz="3200" dirty="0" smtClean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  <m:t>, 1</m:t>
                            </m:r>
                          </m:e>
                        </m:d>
                      </m:e>
                      <m:sup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CA" sz="2800" dirty="0" smtClean="0"/>
                  <a:t>, expressed in a coordinate frame at the COP.</a:t>
                </a:r>
              </a:p>
              <a:p>
                <a:pPr lvl="1"/>
                <a:endParaRPr lang="en-CA" sz="2800" dirty="0"/>
              </a:p>
              <a:p>
                <a:pPr lvl="1"/>
                <a:endParaRPr lang="en-CA" sz="2800" dirty="0" smtClean="0"/>
              </a:p>
              <a:p>
                <a:pPr lvl="1"/>
                <a:endParaRPr lang="en-CA" sz="2800" dirty="0"/>
              </a:p>
              <a:p>
                <a:pPr lvl="1"/>
                <a:endParaRPr lang="en-CA" sz="2800" dirty="0" smtClean="0"/>
              </a:p>
              <a:p>
                <a:pPr lvl="1"/>
                <a:endParaRPr lang="en-CA" sz="2800" dirty="0"/>
              </a:p>
              <a:p>
                <a:pPr lvl="1"/>
                <a:endParaRPr lang="en-CA" sz="2800" dirty="0" smtClean="0"/>
              </a:p>
              <a:p>
                <a:pPr marL="457200" lvl="1" indent="0">
                  <a:buNone/>
                </a:pPr>
                <a:endParaRPr lang="en-CA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6017" y="1371600"/>
                <a:ext cx="10668000" cy="4450080"/>
              </a:xfrm>
              <a:blipFill>
                <a:blip r:embed="rId2"/>
                <a:stretch>
                  <a:fillRect l="-1429" t="-1233" b="-8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302" y="1777605"/>
            <a:ext cx="4945631" cy="25911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28307" y="1777605"/>
            <a:ext cx="4171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 dirty="0" smtClean="0">
                <a:solidFill>
                  <a:schemeClr val="accent2"/>
                </a:solidFill>
                <a:latin typeface="+mn-lt"/>
                <a:ea typeface="ＭＳ Ｐゴシック" pitchFamily="-107" charset="-128"/>
              </a:rPr>
              <a:t>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698" y="3505200"/>
            <a:ext cx="3881120" cy="106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1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Cameras, Part 1 | </a:t>
            </a:r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Camera Matrix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017" y="1371600"/>
            <a:ext cx="9210463" cy="1076960"/>
          </a:xfrm>
        </p:spPr>
        <p:txBody>
          <a:bodyPr/>
          <a:lstStyle/>
          <a:p>
            <a:r>
              <a:rPr lang="en-CA" dirty="0" smtClean="0"/>
              <a:t>The world coordinate frame is not always expressed at COP.</a:t>
            </a:r>
          </a:p>
          <a:p>
            <a:pPr lvl="1"/>
            <a:r>
              <a:rPr lang="en-CA" sz="2800" dirty="0" smtClean="0"/>
              <a:t>Example: a moving camera!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040" y="2718400"/>
            <a:ext cx="7051467" cy="338328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26017" y="2911440"/>
            <a:ext cx="4171104" cy="319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Coordinate frames related through a rotation and translation</a:t>
            </a:r>
          </a:p>
          <a:p>
            <a:endParaRPr lang="en-CA" sz="2800" dirty="0"/>
          </a:p>
          <a:p>
            <a:endParaRPr lang="en-CA" dirty="0" smtClean="0"/>
          </a:p>
          <a:p>
            <a:pPr marL="0" indent="0">
              <a:buNone/>
            </a:pPr>
            <a:endParaRPr lang="en-CA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330" y="4506560"/>
            <a:ext cx="3566477" cy="6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5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Cameras, Part 1 | </a:t>
            </a:r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Camera Matrix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equation can now be expressed as: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748" y="1869039"/>
            <a:ext cx="8146750" cy="2096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952" y="4022884"/>
            <a:ext cx="3892125" cy="10381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7874" y="5040472"/>
            <a:ext cx="2671969" cy="1061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9300" y="5176307"/>
            <a:ext cx="2022209" cy="7107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67874" y="5040472"/>
            <a:ext cx="2784286" cy="10957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633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Cameras, Part 1 | </a:t>
            </a:r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Projections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6177" y="1371600"/>
                <a:ext cx="10668000" cy="4267200"/>
              </a:xfrm>
            </p:spPr>
            <p:txBody>
              <a:bodyPr/>
              <a:lstStyle/>
              <a:p>
                <a:r>
                  <a:rPr lang="en-CA" dirty="0" smtClean="0"/>
                  <a:t>Forward projection: maps a point in 3D space to an image point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𝑃𝑋</m:t>
                    </m:r>
                  </m:oMath>
                </a14:m>
                <a:endParaRPr lang="en-CA" sz="2800" dirty="0" smtClean="0"/>
              </a:p>
              <a:p>
                <a:endParaRPr lang="en-CA" sz="3200" dirty="0"/>
              </a:p>
              <a:p>
                <a:r>
                  <a:rPr lang="en-CA" sz="3200" dirty="0" smtClean="0"/>
                  <a:t>Back projection: from a point </a:t>
                </a:r>
                <a14:m>
                  <m:oMath xmlns:m="http://schemas.openxmlformats.org/officeDocument/2006/math"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dirty="0" smtClean="0"/>
                  <a:t> in an image, we can determine the set of points that map to this point.</a:t>
                </a:r>
              </a:p>
              <a:p>
                <a:pPr lvl="1"/>
                <a:r>
                  <a:rPr lang="en-CA" sz="2800" dirty="0" smtClean="0"/>
                  <a:t>Ray in space passing through the space</a:t>
                </a:r>
              </a:p>
              <a:p>
                <a:pPr lvl="1"/>
                <a:endParaRPr lang="en-CA" sz="2800" dirty="0"/>
              </a:p>
              <a:p>
                <a:r>
                  <a:rPr lang="en-CA" sz="3200" dirty="0" smtClean="0"/>
                  <a:t>How can we obtain the back projection?</a:t>
                </a:r>
                <a:endParaRPr lang="en-CA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6177" y="1371600"/>
                <a:ext cx="10668000" cy="4267200"/>
              </a:xfrm>
              <a:blipFill>
                <a:blip r:embed="rId2"/>
                <a:stretch>
                  <a:fillRect l="-1314" t="-1286" r="-800" b="-4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8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Cameras, Part 1 | </a:t>
            </a:r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Back Projection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6017" y="1127760"/>
                <a:ext cx="9891183" cy="4907280"/>
              </a:xfrm>
            </p:spPr>
            <p:txBody>
              <a:bodyPr/>
              <a:lstStyle/>
              <a:p>
                <a:r>
                  <a:rPr lang="en-CA" dirty="0" smtClean="0"/>
                  <a:t>Null space of C is the camera center</a:t>
                </a:r>
              </a:p>
              <a:p>
                <a:r>
                  <a:rPr lang="en-CA" dirty="0" smtClean="0"/>
                  <a:t>We know 2 points on each ray:</a:t>
                </a:r>
              </a:p>
              <a:p>
                <a:pPr lvl="1"/>
                <a:r>
                  <a:rPr lang="en-CA" sz="2800" dirty="0" smtClean="0"/>
                  <a:t>COP (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𝑃𝐶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sz="2800" dirty="0" smtClean="0"/>
                  <a:t>)</a:t>
                </a:r>
              </a:p>
              <a:p>
                <a:pPr lvl="1"/>
                <a:r>
                  <a:rPr lang="en-CA" sz="2800" dirty="0" smtClean="0"/>
                  <a:t>Image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8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CA" sz="28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CA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CA" sz="28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CA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800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sSup>
                              <m:sSupPr>
                                <m:ctrlPr>
                                  <a:rPr lang="en-CA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800" b="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CA" sz="2800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CA" sz="28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CA" sz="2800" dirty="0" smtClean="0"/>
              </a:p>
              <a:p>
                <a:pPr lvl="1"/>
                <a:endParaRPr lang="en-CA" sz="2800" dirty="0"/>
              </a:p>
              <a:p>
                <a:r>
                  <a:rPr lang="en-CA" dirty="0" smtClean="0"/>
                  <a:t>Why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dirty="0" smtClean="0"/>
                  <a:t> the second point?</a:t>
                </a:r>
              </a:p>
              <a:p>
                <a:pPr lvl="1"/>
                <a:r>
                  <a:rPr lang="en-CA" sz="2800" dirty="0" smtClean="0"/>
                  <a:t>It projects to x!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𝐼𝑥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CA" sz="2800" b="0" dirty="0" smtClean="0"/>
              </a:p>
              <a:p>
                <a:endParaRPr lang="en-CA" sz="3200" dirty="0" smtClean="0"/>
              </a:p>
              <a:p>
                <a:r>
                  <a:rPr lang="en-CA" sz="3200" dirty="0" smtClean="0"/>
                  <a:t>The ray is then the line connecting these two points. </a:t>
                </a:r>
                <a:endParaRPr lang="en-CA" sz="3200" dirty="0"/>
              </a:p>
              <a:p>
                <a:endParaRPr lang="en-CA" sz="3200" dirty="0" smtClean="0"/>
              </a:p>
              <a:p>
                <a:pPr lvl="1"/>
                <a:endParaRPr lang="en-CA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6017" y="1127760"/>
                <a:ext cx="9891183" cy="4907280"/>
              </a:xfrm>
              <a:blipFill>
                <a:blip r:embed="rId2"/>
                <a:stretch>
                  <a:fillRect l="-1417" t="-1118" b="-1155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991"/>
          <a:stretch/>
        </p:blipFill>
        <p:spPr>
          <a:xfrm>
            <a:off x="7264400" y="1371600"/>
            <a:ext cx="4566602" cy="368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0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Cameras, Part 1 | </a:t>
            </a:r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Lenses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017" y="1371600"/>
            <a:ext cx="5237903" cy="4775200"/>
          </a:xfrm>
        </p:spPr>
        <p:txBody>
          <a:bodyPr/>
          <a:lstStyle/>
          <a:p>
            <a:r>
              <a:rPr lang="en-CA" dirty="0" smtClean="0"/>
              <a:t>Pinhole camera is ideal</a:t>
            </a:r>
          </a:p>
          <a:p>
            <a:pPr lvl="1"/>
            <a:r>
              <a:rPr lang="en-CA" sz="2800" dirty="0" smtClean="0"/>
              <a:t> Not a true representation of a camera</a:t>
            </a:r>
          </a:p>
          <a:p>
            <a:pPr lvl="1"/>
            <a:endParaRPr lang="en-CA" sz="2800" dirty="0"/>
          </a:p>
          <a:p>
            <a:r>
              <a:rPr lang="en-CA" dirty="0" smtClean="0"/>
              <a:t>Need to correct for distortions</a:t>
            </a:r>
          </a:p>
          <a:p>
            <a:pPr lvl="1"/>
            <a:r>
              <a:rPr lang="en-CA" sz="2800" dirty="0" smtClean="0"/>
              <a:t>Want images </a:t>
            </a:r>
            <a:r>
              <a:rPr lang="en-CA" sz="2800" i="1" dirty="0" smtClean="0"/>
              <a:t>as if</a:t>
            </a:r>
            <a:r>
              <a:rPr lang="en-CA" sz="2800" dirty="0" smtClean="0"/>
              <a:t> we were using a pinhole camera</a:t>
            </a:r>
          </a:p>
          <a:p>
            <a:pPr lvl="1"/>
            <a:endParaRPr lang="en-CA" sz="2800" dirty="0"/>
          </a:p>
          <a:p>
            <a:r>
              <a:rPr lang="en-CA" dirty="0" smtClean="0"/>
              <a:t>Distortion can be radial or tangential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20"/>
          <a:stretch/>
        </p:blipFill>
        <p:spPr>
          <a:xfrm>
            <a:off x="6360160" y="2073875"/>
            <a:ext cx="5705475" cy="269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46337" y="1117600"/>
            <a:ext cx="10668000" cy="514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CA" sz="2800" dirty="0" smtClean="0"/>
              <a:t>              </a:t>
            </a:r>
            <a:r>
              <a:rPr lang="en-CA" sz="2800" b="1" dirty="0" smtClean="0"/>
              <a:t>Barrel Distortion					           Pincushion Distortion</a:t>
            </a:r>
          </a:p>
          <a:p>
            <a:pPr marL="457200" lvl="1" indent="0">
              <a:buNone/>
            </a:pPr>
            <a:endParaRPr lang="en-CA" sz="2800" b="1" dirty="0" smtClean="0"/>
          </a:p>
          <a:p>
            <a:pPr marL="457200" lvl="1" indent="0">
              <a:buNone/>
            </a:pPr>
            <a:endParaRPr lang="en-CA" sz="2800" b="1" dirty="0" smtClean="0"/>
          </a:p>
          <a:p>
            <a:pPr marL="457200" lvl="1" indent="0">
              <a:buNone/>
            </a:pPr>
            <a:endParaRPr lang="en-CA" sz="2800" b="1" dirty="0" smtClean="0"/>
          </a:p>
          <a:p>
            <a:pPr marL="457200" lvl="1" indent="0">
              <a:buNone/>
            </a:pPr>
            <a:endParaRPr lang="en-CA" sz="2800" b="1" dirty="0"/>
          </a:p>
          <a:p>
            <a:pPr marL="457200" lvl="1" indent="0">
              <a:buNone/>
            </a:pPr>
            <a:endParaRPr lang="en-CA" sz="2800" b="1" dirty="0" smtClean="0"/>
          </a:p>
          <a:p>
            <a:pPr marL="457200" lvl="1" indent="0">
              <a:buNone/>
            </a:pPr>
            <a:endParaRPr lang="en-CA" sz="2800" b="1" dirty="0"/>
          </a:p>
          <a:p>
            <a:pPr marL="457200" lvl="1" indent="0">
              <a:buNone/>
            </a:pPr>
            <a:endParaRPr lang="en-CA" sz="2800" b="1" dirty="0" smtClean="0"/>
          </a:p>
          <a:p>
            <a:pPr marL="457200" lvl="1" indent="0">
              <a:buNone/>
            </a:pPr>
            <a:endParaRPr lang="en-CA" sz="2800" b="1" dirty="0"/>
          </a:p>
          <a:p>
            <a:pPr marL="457200" lvl="1" indent="0">
              <a:buNone/>
            </a:pPr>
            <a:endParaRPr lang="en-CA" sz="2800" b="1" dirty="0" smtClean="0"/>
          </a:p>
          <a:p>
            <a:pPr marL="457200" lvl="1" indent="0">
              <a:buNone/>
            </a:pPr>
            <a:endParaRPr lang="en-CA" sz="2800" dirty="0" smtClean="0"/>
          </a:p>
          <a:p>
            <a:endParaRPr lang="en-CA" sz="3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Cameras, Part 1</a:t>
            </a:r>
            <a:r>
              <a:rPr lang="en-CA" dirty="0" smtClean="0"/>
              <a:t> | </a:t>
            </a:r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Lens Distortion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88" y="1785620"/>
            <a:ext cx="4130040" cy="41300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960" y="1785620"/>
            <a:ext cx="4130040" cy="413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0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726017" y="1371600"/>
                <a:ext cx="5359823" cy="4775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171450" indent="-17145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800" kern="1200">
                    <a:solidFill>
                      <a:schemeClr val="tx1"/>
                    </a:solidFill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400" kern="1200">
                    <a:solidFill>
                      <a:schemeClr val="tx1"/>
                    </a:solidFill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400" kern="1200">
                    <a:solidFill>
                      <a:schemeClr val="tx1"/>
                    </a:solidFill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dirty="0" smtClean="0"/>
                  <a:t>Lens distortion occurs during initial projection onto image plane</a:t>
                </a:r>
              </a:p>
              <a:p>
                <a:endParaRPr lang="en-CA" dirty="0"/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endParaRPr lang="en-CA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CA" b="0" i="1" smtClean="0">
                        <a:latin typeface="Cambria Math" panose="02040503050406030204" pitchFamily="18" charset="0"/>
                      </a:rPr>
                      <m:t>,  </m:t>
                    </m:r>
                    <m:acc>
                      <m:accPr>
                        <m:chr m:val="̃"/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CA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CA" dirty="0" smtClean="0"/>
                  <a:t>are ideal,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CA" i="1" dirty="0" smtClean="0"/>
                  <a:t> </a:t>
                </a:r>
                <a:r>
                  <a:rPr lang="en-CA" dirty="0" smtClean="0"/>
                  <a:t>are actual</a:t>
                </a:r>
                <a:endParaRPr lang="en-CA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CA" dirty="0" smtClean="0"/>
                  <a:t> is Euclidean distance</a:t>
                </a:r>
              </a:p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 smtClean="0"/>
                  <a:t> is the distortion factor.</a:t>
                </a:r>
              </a:p>
              <a:p>
                <a:pPr lvl="1"/>
                <a:r>
                  <a:rPr lang="en-CA" dirty="0" smtClean="0"/>
                  <a:t>Can be solved for through calibration</a:t>
                </a:r>
              </a:p>
              <a:p>
                <a:endParaRPr lang="en-CA" dirty="0"/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6017" y="1371600"/>
                <a:ext cx="5359823" cy="4775200"/>
              </a:xfrm>
              <a:prstGeom prst="rect">
                <a:avLst/>
              </a:prstGeom>
              <a:blipFill>
                <a:blip r:embed="rId2"/>
                <a:stretch>
                  <a:fillRect l="-2048" t="-1149" r="-1251" b="-395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2" b="14058"/>
          <a:stretch/>
        </p:blipFill>
        <p:spPr>
          <a:xfrm>
            <a:off x="1325391" y="2544452"/>
            <a:ext cx="4088448" cy="111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Cameras, Part 1 | </a:t>
            </a:r>
            <a:r>
              <a:rPr lang="en-CA" dirty="0" smtClean="0">
                <a:solidFill>
                  <a:schemeClr val="bg1">
                    <a:lumMod val="85000"/>
                  </a:schemeClr>
                </a:solidFill>
              </a:rPr>
              <a:t>Lens Correction</a:t>
            </a:r>
            <a:endParaRPr lang="en-CA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212" y="1620911"/>
            <a:ext cx="5848032" cy="204114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212" y="3911363"/>
            <a:ext cx="5848032" cy="170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4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07" y="48295"/>
            <a:ext cx="6693693" cy="860425"/>
          </a:xfrm>
        </p:spPr>
        <p:txBody>
          <a:bodyPr/>
          <a:lstStyle/>
          <a:p>
            <a:r>
              <a:rPr lang="en-CA" dirty="0" smtClean="0"/>
              <a:t>Multi-view Geometry | </a:t>
            </a:r>
            <a:r>
              <a:rPr lang="en-CA" dirty="0" err="1" smtClean="0">
                <a:solidFill>
                  <a:schemeClr val="bg1">
                    <a:lumMod val="65000"/>
                  </a:schemeClr>
                </a:solidFill>
              </a:rPr>
              <a:t>Epipolar</a:t>
            </a:r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 Geometry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Motivation: to search for corresponding points in stereo matching</a:t>
            </a:r>
          </a:p>
          <a:p>
            <a:endParaRPr lang="en-CA" dirty="0"/>
          </a:p>
          <a:p>
            <a:r>
              <a:rPr lang="en-CA" dirty="0" smtClean="0"/>
              <a:t>Baseline: Line joining camera centers</a:t>
            </a:r>
          </a:p>
          <a:p>
            <a:endParaRPr lang="en-CA" dirty="0" smtClean="0"/>
          </a:p>
          <a:p>
            <a:r>
              <a:rPr lang="en-CA" dirty="0" err="1" smtClean="0"/>
              <a:t>Epipole</a:t>
            </a:r>
            <a:r>
              <a:rPr lang="en-CA" dirty="0" smtClean="0"/>
              <a:t>: point of intersection b/w baseline and image plane</a:t>
            </a:r>
          </a:p>
          <a:p>
            <a:endParaRPr lang="en-CA" dirty="0"/>
          </a:p>
          <a:p>
            <a:r>
              <a:rPr lang="en-CA" dirty="0" err="1" smtClean="0"/>
              <a:t>Epipolar</a:t>
            </a:r>
            <a:r>
              <a:rPr lang="en-CA" dirty="0" smtClean="0"/>
              <a:t> line: intersection of an </a:t>
            </a:r>
            <a:r>
              <a:rPr lang="en-CA" dirty="0" err="1" smtClean="0"/>
              <a:t>epipolar</a:t>
            </a:r>
            <a:r>
              <a:rPr lang="en-CA" dirty="0" smtClean="0"/>
              <a:t> plane with the image plane</a:t>
            </a:r>
          </a:p>
          <a:p>
            <a:endParaRPr lang="en-CA" dirty="0"/>
          </a:p>
          <a:p>
            <a:r>
              <a:rPr lang="en-CA" dirty="0" err="1" smtClean="0"/>
              <a:t>Epipolar</a:t>
            </a:r>
            <a:r>
              <a:rPr lang="en-CA" dirty="0" smtClean="0"/>
              <a:t> plane: plane containing the baseline 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103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Overview</a:t>
            </a:r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26017" y="1133856"/>
            <a:ext cx="10668000" cy="5056632"/>
          </a:xfrm>
        </p:spPr>
        <p:txBody>
          <a:bodyPr/>
          <a:lstStyle/>
          <a:p>
            <a:r>
              <a:rPr lang="en-CA" dirty="0" smtClean="0"/>
              <a:t>Residual</a:t>
            </a:r>
          </a:p>
          <a:p>
            <a:pPr lvl="1"/>
            <a:r>
              <a:rPr lang="en-CA" sz="2800" dirty="0"/>
              <a:t>D</a:t>
            </a:r>
            <a:r>
              <a:rPr lang="en-CA" sz="2800" dirty="0" smtClean="0"/>
              <a:t>ifference between the observed value and </a:t>
            </a:r>
            <a:r>
              <a:rPr lang="en-CA" sz="2800" i="1" dirty="0" smtClean="0"/>
              <a:t>estimated</a:t>
            </a:r>
            <a:r>
              <a:rPr lang="en-CA" sz="2800" dirty="0" smtClean="0"/>
              <a:t> value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Cost/ Loss function is the function to be minimized</a:t>
            </a:r>
          </a:p>
          <a:p>
            <a:pPr lvl="1"/>
            <a:r>
              <a:rPr lang="en-CA" sz="2800" dirty="0" smtClean="0"/>
              <a:t>Generally a </a:t>
            </a:r>
            <a:r>
              <a:rPr lang="en-CA" sz="2800" i="1" dirty="0" smtClean="0"/>
              <a:t>function</a:t>
            </a:r>
            <a:r>
              <a:rPr lang="en-CA" sz="2800" dirty="0" smtClean="0"/>
              <a:t> of the residual</a:t>
            </a:r>
          </a:p>
          <a:p>
            <a:pPr lvl="1"/>
            <a:endParaRPr lang="en-CA" sz="2800" dirty="0"/>
          </a:p>
          <a:p>
            <a:r>
              <a:rPr lang="en-CA" dirty="0" smtClean="0"/>
              <a:t>Camera residuals</a:t>
            </a:r>
          </a:p>
          <a:p>
            <a:pPr lvl="1"/>
            <a:r>
              <a:rPr lang="en-CA" sz="2800" dirty="0" smtClean="0"/>
              <a:t>Formulation depends on indirect vs direct methods</a:t>
            </a:r>
          </a:p>
          <a:p>
            <a:pPr lvl="1"/>
            <a:r>
              <a:rPr lang="en-CA" sz="2800" dirty="0" smtClean="0"/>
              <a:t>A value to be minimized, which can </a:t>
            </a:r>
            <a:r>
              <a:rPr lang="en-CA" sz="2800" b="1" dirty="0" smtClean="0"/>
              <a:t>estimate the camera pose</a:t>
            </a:r>
            <a:r>
              <a:rPr lang="en-CA" sz="2800" dirty="0" smtClean="0"/>
              <a:t>.</a:t>
            </a:r>
          </a:p>
          <a:p>
            <a:endParaRPr lang="en-CA" sz="3200" dirty="0" smtClean="0"/>
          </a:p>
          <a:p>
            <a:pPr marL="0" indent="0">
              <a:buNone/>
            </a:pPr>
            <a:endParaRPr lang="en-CA" sz="3200" dirty="0" smtClean="0"/>
          </a:p>
        </p:txBody>
      </p:sp>
    </p:spTree>
    <p:extLst>
      <p:ext uri="{BB962C8B-B14F-4D97-AF65-F5344CB8AC3E}">
        <p14:creationId xmlns:p14="http://schemas.microsoft.com/office/powerpoint/2010/main" val="118388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07" y="48295"/>
            <a:ext cx="6541293" cy="860425"/>
          </a:xfrm>
        </p:spPr>
        <p:txBody>
          <a:bodyPr/>
          <a:lstStyle/>
          <a:p>
            <a:r>
              <a:rPr lang="en-CA" dirty="0" smtClean="0"/>
              <a:t>Multi-view Geometry | </a:t>
            </a:r>
            <a:r>
              <a:rPr lang="en-CA" dirty="0" err="1" smtClean="0">
                <a:solidFill>
                  <a:schemeClr val="bg1">
                    <a:lumMod val="65000"/>
                  </a:schemeClr>
                </a:solidFill>
              </a:rPr>
              <a:t>Epipolar</a:t>
            </a:r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 constraints</a:t>
            </a:r>
            <a:endParaRPr lang="en-CA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488" y="1553737"/>
            <a:ext cx="10668000" cy="390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3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07" y="48295"/>
            <a:ext cx="7130573" cy="860425"/>
          </a:xfrm>
        </p:spPr>
        <p:txBody>
          <a:bodyPr/>
          <a:lstStyle/>
          <a:p>
            <a:r>
              <a:rPr lang="en-CA" dirty="0" smtClean="0"/>
              <a:t>Multi-view Geometry | </a:t>
            </a:r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Fundamental Matrix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5857" y="1371600"/>
                <a:ext cx="6599343" cy="4267200"/>
              </a:xfrm>
            </p:spPr>
            <p:txBody>
              <a:bodyPr/>
              <a:lstStyle/>
              <a:p>
                <a:r>
                  <a:rPr lang="en-CA" dirty="0" smtClean="0"/>
                  <a:t>Algebraic representation of </a:t>
                </a:r>
                <a:r>
                  <a:rPr lang="en-CA" dirty="0" err="1" smtClean="0"/>
                  <a:t>epipolar</a:t>
                </a:r>
                <a:r>
                  <a:rPr lang="en-CA" dirty="0" smtClean="0"/>
                  <a:t> geometry</a:t>
                </a:r>
              </a:p>
              <a:p>
                <a:endParaRPr lang="en-CA" dirty="0"/>
              </a:p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CA" dirty="0" smtClean="0"/>
                  <a:t> represents the mapping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CA" dirty="0" smtClean="0"/>
                  <a:t>, through the </a:t>
                </a:r>
                <a:r>
                  <a:rPr lang="en-CA" dirty="0" err="1" smtClean="0"/>
                  <a:t>epipolar</a:t>
                </a:r>
                <a:r>
                  <a:rPr lang="en-CA" dirty="0" smtClean="0"/>
                  <a:t> lines.</a:t>
                </a:r>
              </a:p>
              <a:p>
                <a:endParaRPr lang="en-CA" dirty="0"/>
              </a:p>
              <a:p>
                <a:r>
                  <a:rPr lang="en-CA" dirty="0" smtClean="0"/>
                  <a:t>Two steps:</a:t>
                </a:r>
              </a:p>
              <a:p>
                <a:pPr lvl="1"/>
                <a:r>
                  <a:rPr lang="en-CA" sz="2800" dirty="0" smtClean="0"/>
                  <a:t>Map point </a:t>
                </a:r>
                <a14:m>
                  <m:oMath xmlns:m="http://schemas.openxmlformats.org/officeDocument/2006/math">
                    <m:r>
                      <a:rPr lang="en-CA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800" dirty="0" smtClean="0"/>
                  <a:t> to </a:t>
                </a:r>
                <a14:m>
                  <m:oMath xmlns:m="http://schemas.openxmlformats.org/officeDocument/2006/math">
                    <m:r>
                      <a:rPr lang="en-CA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8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CA" sz="2800" dirty="0" smtClean="0"/>
              </a:p>
              <a:p>
                <a:pPr lvl="1"/>
                <a:r>
                  <a:rPr lang="en-CA" sz="2800" dirty="0" smtClean="0"/>
                  <a:t>Obtain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CA" sz="2800" dirty="0" smtClean="0"/>
                  <a:t> from joining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CA" sz="2800" dirty="0" smtClean="0"/>
                  <a:t> to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CA" sz="2800" dirty="0" smtClean="0"/>
              </a:p>
              <a:p>
                <a:pPr lvl="1"/>
                <a:endParaRPr lang="en-CA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5857" y="1371600"/>
                <a:ext cx="6599343" cy="4267200"/>
              </a:xfrm>
              <a:blipFill>
                <a:blip r:embed="rId2"/>
                <a:stretch>
                  <a:fillRect l="-1662" t="-1286" b="-82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12603"/>
          <a:stretch/>
        </p:blipFill>
        <p:spPr>
          <a:xfrm>
            <a:off x="6832177" y="1889760"/>
            <a:ext cx="5044863" cy="34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3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07" y="48295"/>
            <a:ext cx="6724173" cy="860425"/>
          </a:xfrm>
        </p:spPr>
        <p:txBody>
          <a:bodyPr/>
          <a:lstStyle/>
          <a:p>
            <a:r>
              <a:rPr lang="en-CA" dirty="0" smtClean="0"/>
              <a:t>Multi-view Geometry | </a:t>
            </a:r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Fundamental Matrix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 smtClean="0"/>
                  <a:t>Properties:</a:t>
                </a:r>
              </a:p>
              <a:p>
                <a:pPr lvl="1"/>
                <a:r>
                  <a:rPr lang="en-CA" sz="2800" dirty="0" smtClean="0"/>
                  <a:t>Correspondence: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𝐹𝑥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CA" sz="2800" dirty="0" smtClean="0"/>
              </a:p>
              <a:p>
                <a:pPr lvl="1"/>
                <a:r>
                  <a:rPr lang="en-CA" sz="2800" dirty="0" smtClean="0"/>
                  <a:t>Transpose: If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CA" sz="2800" dirty="0" smtClean="0"/>
                  <a:t> is the matrix for camera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CA" sz="28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CA" sz="2800" dirty="0" smtClean="0"/>
                  <a:t> is the corresponding fundamental matrix for camera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CA" sz="2800" dirty="0" smtClean="0"/>
              </a:p>
              <a:p>
                <a:pPr lvl="1"/>
                <a:r>
                  <a:rPr lang="en-CA" sz="2800" dirty="0" err="1" smtClean="0"/>
                  <a:t>Epipolar</a:t>
                </a:r>
                <a:r>
                  <a:rPr lang="en-CA" sz="2800" dirty="0" smtClean="0"/>
                  <a:t> lines: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𝐹𝑥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CA" sz="28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𝐹𝑒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=0, </m:t>
                    </m:r>
                    <m:sSup>
                      <m:sSup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CA" sz="2800" dirty="0" smtClean="0"/>
              </a:p>
              <a:p>
                <a:pPr lvl="1"/>
                <a:endParaRPr lang="en-CA" sz="2800" dirty="0"/>
              </a:p>
              <a:p>
                <a:r>
                  <a:rPr lang="en-CA" dirty="0" smtClean="0"/>
                  <a:t>Methods to solve: 7 point algorithm, 8 point algorithm, RANSAC…</a:t>
                </a:r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29" t="-1286" r="-4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932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Multi-view Geometry | </a:t>
            </a:r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Stereo Cameras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7" y="1924050"/>
            <a:ext cx="5313462" cy="348615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5075" y="1924050"/>
            <a:ext cx="5119734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101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Reprojection</a:t>
            </a:r>
            <a:r>
              <a:rPr lang="en-CA" dirty="0" smtClean="0"/>
              <a:t> Error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 smtClean="0"/>
                  <a:t>Summed squared distance between </a:t>
                </a:r>
                <a:r>
                  <a:rPr lang="en-CA" i="1" dirty="0" smtClean="0"/>
                  <a:t>projections</a:t>
                </a:r>
                <a:r>
                  <a:rPr lang="en-CA" dirty="0" smtClean="0"/>
                  <a:t>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dirty="0" smtClean="0"/>
                  <a:t>, and measured image points.</a:t>
                </a:r>
              </a:p>
              <a:p>
                <a:pPr lvl="1"/>
                <a:r>
                  <a:rPr lang="en-CA" sz="2800" dirty="0" smtClean="0"/>
                  <a:t>Euclidean distance</a:t>
                </a:r>
              </a:p>
              <a:p>
                <a:pPr lvl="1"/>
                <a:r>
                  <a:rPr lang="en-CA" sz="2800" dirty="0" smtClean="0"/>
                  <a:t>In 2 images</a:t>
                </a:r>
                <a:endParaRPr lang="en-CA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29" t="-12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36" y="3962400"/>
            <a:ext cx="5029673" cy="1162113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6344" y="2172000"/>
            <a:ext cx="5368592" cy="358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73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435" y="3282792"/>
            <a:ext cx="2093406" cy="831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Reprojection</a:t>
            </a:r>
            <a:r>
              <a:rPr lang="en-CA" dirty="0" smtClean="0"/>
              <a:t> Error | </a:t>
            </a:r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Applications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 smtClean="0"/>
                  <a:t>Fundamental matrix</a:t>
                </a:r>
              </a:p>
              <a:p>
                <a:pPr lvl="1"/>
                <a:r>
                  <a:rPr lang="en-CA" sz="2800" dirty="0" smtClean="0"/>
                  <a:t>MLE of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CA" sz="2800" dirty="0" smtClean="0"/>
                  <a:t> (assuming Gaussian noise) minimizes </a:t>
                </a:r>
                <a:r>
                  <a:rPr lang="en-CA" sz="2800" dirty="0" err="1" smtClean="0"/>
                  <a:t>reprojection</a:t>
                </a:r>
                <a:r>
                  <a:rPr lang="en-CA" sz="2800" dirty="0" smtClean="0"/>
                  <a:t> error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A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CA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CA" sz="2800" dirty="0" smtClean="0"/>
                  <a:t> are ideal points, and obtained from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A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𝑃𝑋</m:t>
                    </m:r>
                  </m:oMath>
                </a14:m>
                <a:r>
                  <a:rPr lang="en-CA" sz="2800" b="0" dirty="0" smtClean="0"/>
                  <a:t>.</a:t>
                </a:r>
              </a:p>
              <a:p>
                <a:pPr lvl="2"/>
                <a:r>
                  <a:rPr lang="en-CA" sz="2800" dirty="0" smtClean="0"/>
                  <a:t>Both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CA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sz="2800" dirty="0" smtClean="0"/>
                  <a:t> can be modified to minimize this error.</a:t>
                </a:r>
              </a:p>
              <a:p>
                <a:pPr lvl="3"/>
                <a:r>
                  <a:rPr lang="en-CA" sz="2800" dirty="0" smtClean="0"/>
                  <a:t>Recall:                           , and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800" dirty="0" smtClean="0"/>
                  <a:t> represent the camera pose in the world frame!</a:t>
                </a:r>
              </a:p>
              <a:p>
                <a:pPr lvl="3"/>
                <a:endParaRPr lang="en-CA" sz="2800" dirty="0"/>
              </a:p>
              <a:p>
                <a:r>
                  <a:rPr lang="en-CA" sz="3200" dirty="0" smtClean="0"/>
                  <a:t>Bundle adjustment</a:t>
                </a:r>
              </a:p>
              <a:p>
                <a:pPr lvl="1"/>
                <a:r>
                  <a:rPr lang="en-CA" sz="2800" dirty="0" smtClean="0"/>
                  <a:t>Similar, except the intrinsic parameters can also be modified.</a:t>
                </a:r>
                <a:endParaRPr lang="en-CA" sz="28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14" t="-1286" r="-686" b="-132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171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Cameras, Part 2 | </a:t>
            </a:r>
            <a:r>
              <a:rPr lang="en-CA" dirty="0" err="1" smtClean="0">
                <a:solidFill>
                  <a:schemeClr val="bg1">
                    <a:lumMod val="65000"/>
                  </a:schemeClr>
                </a:solidFill>
              </a:rPr>
              <a:t>Photosites</a:t>
            </a:r>
            <a:endParaRPr lang="en-CA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17" y="4267200"/>
            <a:ext cx="4306027" cy="1919315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26016" y="1371600"/>
            <a:ext cx="10846224" cy="270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Camera sensors consist of </a:t>
            </a:r>
            <a:r>
              <a:rPr lang="en-CA" dirty="0" err="1" smtClean="0"/>
              <a:t>photosites</a:t>
            </a:r>
            <a:endParaRPr lang="en-CA" dirty="0"/>
          </a:p>
          <a:p>
            <a:pPr lvl="1"/>
            <a:r>
              <a:rPr lang="en-CA" sz="2800" dirty="0" smtClean="0"/>
              <a:t>Quantifies amount of light collected</a:t>
            </a:r>
          </a:p>
          <a:p>
            <a:pPr lvl="1"/>
            <a:r>
              <a:rPr lang="en-CA" sz="2800" dirty="0" smtClean="0"/>
              <a:t>The digitized information is a pixel</a:t>
            </a:r>
          </a:p>
          <a:p>
            <a:pPr lvl="1"/>
            <a:endParaRPr lang="en-CA" sz="2800" dirty="0"/>
          </a:p>
          <a:p>
            <a:r>
              <a:rPr lang="en-CA" dirty="0" smtClean="0"/>
              <a:t>CCD (charge-coupled device), CMOS (complementary metal-oxide semiconductor)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817" y="4267200"/>
            <a:ext cx="5677555" cy="191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2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47419"/>
            <a:ext cx="12192000" cy="53848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07" y="48295"/>
            <a:ext cx="6773522" cy="860425"/>
          </a:xfrm>
        </p:spPr>
        <p:txBody>
          <a:bodyPr/>
          <a:lstStyle/>
          <a:p>
            <a:r>
              <a:rPr lang="en-CA" dirty="0" smtClean="0"/>
              <a:t>Cameras, Part 2 | </a:t>
            </a:r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Shutter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7" y="3137880"/>
            <a:ext cx="5606573" cy="1643961"/>
          </a:xfr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605280" y="2438781"/>
            <a:ext cx="334264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dirty="0" smtClean="0">
                <a:solidFill>
                  <a:schemeClr val="bg1"/>
                </a:solidFill>
              </a:rPr>
              <a:t>Rolling Shutter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862" y="4333057"/>
            <a:ext cx="5026243" cy="18755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689" y="1532503"/>
            <a:ext cx="5043734" cy="188211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325918" y="1125834"/>
            <a:ext cx="1964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Soft Global Shutter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68236" y="3817851"/>
            <a:ext cx="2043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Hard </a:t>
            </a:r>
            <a:r>
              <a:rPr lang="en-CA" dirty="0">
                <a:solidFill>
                  <a:schemeClr val="bg1"/>
                </a:solidFill>
              </a:rPr>
              <a:t>Global Shutter</a:t>
            </a:r>
          </a:p>
        </p:txBody>
      </p:sp>
    </p:spTree>
    <p:extLst>
      <p:ext uri="{BB962C8B-B14F-4D97-AF65-F5344CB8AC3E}">
        <p14:creationId xmlns:p14="http://schemas.microsoft.com/office/powerpoint/2010/main" val="234900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Cameras, Part 2 | </a:t>
            </a:r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Intensity Image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6017" y="1229360"/>
                <a:ext cx="10668000" cy="4267200"/>
              </a:xfrm>
            </p:spPr>
            <p:txBody>
              <a:bodyPr/>
              <a:lstStyle/>
              <a:p>
                <a:r>
                  <a:rPr lang="en-CA" dirty="0" smtClean="0"/>
                  <a:t>The resulting information from the image capture is an </a:t>
                </a:r>
                <a:r>
                  <a:rPr lang="en-CA" b="1" dirty="0" smtClean="0"/>
                  <a:t>intensity image.</a:t>
                </a:r>
              </a:p>
              <a:p>
                <a:endParaRPr lang="en-CA" b="1" dirty="0"/>
              </a:p>
              <a:p>
                <a:r>
                  <a:rPr lang="en-CA" dirty="0" smtClean="0"/>
                  <a:t>Allows for use of the </a:t>
                </a:r>
                <a:r>
                  <a:rPr lang="en-CA" b="1" dirty="0" smtClean="0"/>
                  <a:t>entire</a:t>
                </a:r>
                <a:r>
                  <a:rPr lang="en-CA" dirty="0" smtClean="0"/>
                  <a:t> image, as opposed to just </a:t>
                </a:r>
                <a:r>
                  <a:rPr lang="en-CA" dirty="0" err="1" smtClean="0"/>
                  <a:t>keypoints</a:t>
                </a:r>
                <a:r>
                  <a:rPr lang="en-CA" dirty="0" smtClean="0"/>
                  <a:t>.</a:t>
                </a:r>
              </a:p>
              <a:p>
                <a:pPr lvl="1"/>
                <a:r>
                  <a:rPr lang="en-CA" sz="2800" dirty="0" smtClean="0"/>
                  <a:t>Becomes dense, so some direct methods only use patches of interest</a:t>
                </a:r>
              </a:p>
              <a:p>
                <a:endParaRPr lang="en-CA" dirty="0"/>
              </a:p>
              <a:p>
                <a:r>
                  <a:rPr lang="en-CA" dirty="0" smtClean="0"/>
                  <a:t>Intensity image is defined as: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8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CA" sz="2800" dirty="0" smtClean="0"/>
                  <a:t> is image domain</a:t>
                </a:r>
              </a:p>
              <a:p>
                <a:pPr lvl="1"/>
                <a:r>
                  <a:rPr lang="en-CA" sz="2800" dirty="0" smtClean="0"/>
                  <a:t>Recall previously, images were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CA" sz="3200" dirty="0" smtClean="0"/>
              </a:p>
              <a:p>
                <a:pPr lvl="1"/>
                <a:endParaRPr lang="en-CA" sz="2800" dirty="0" smtClean="0"/>
              </a:p>
              <a:p>
                <a:endParaRPr lang="en-CA" sz="3200" dirty="0"/>
              </a:p>
              <a:p>
                <a:endParaRPr lang="en-CA" sz="3200" dirty="0" smtClean="0"/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6017" y="1229360"/>
                <a:ext cx="10668000" cy="4267200"/>
              </a:xfrm>
              <a:blipFill>
                <a:blip r:embed="rId2"/>
                <a:stretch>
                  <a:fillRect l="-1029" t="-1429" b="-202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1295"/>
          <a:stretch/>
        </p:blipFill>
        <p:spPr>
          <a:xfrm>
            <a:off x="6060017" y="4604764"/>
            <a:ext cx="3561720" cy="6707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280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Photometric Error | </a:t>
            </a:r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SVO Notation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736177" y="1239520"/>
                <a:ext cx="5730023" cy="5242560"/>
              </a:xfrm>
            </p:spPr>
            <p:txBody>
              <a:bodyPr/>
              <a:lstStyle/>
              <a:p>
                <a:r>
                  <a:rPr lang="en-CA" dirty="0" smtClean="0"/>
                  <a:t>Notation </a:t>
                </a:r>
                <a:r>
                  <a:rPr lang="en-CA" dirty="0"/>
                  <a:t>(from SVO)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dirty="0"/>
                  <a:t>: intensity images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CA" dirty="0"/>
                  <a:t>: frame transform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dirty="0"/>
                  <a:t>: image coordinate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CA" dirty="0"/>
                  <a:t>: 3D </a:t>
                </a:r>
                <a:r>
                  <a:rPr lang="en-CA" dirty="0" smtClean="0"/>
                  <a:t>point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CA" dirty="0" smtClean="0"/>
                  <a:t>: depth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A" dirty="0" smtClean="0"/>
                  <a:t>: camera projection model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CA" dirty="0" smtClean="0"/>
                  <a:t>: inverse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 smtClean="0"/>
                  <a:t>: camera frame of reference, or </a:t>
                </a:r>
                <a:r>
                  <a:rPr lang="en-CA" dirty="0" err="1" smtClean="0"/>
                  <a:t>timestep</a:t>
                </a:r>
                <a:r>
                  <a:rPr lang="en-CA" dirty="0" smtClean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CA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CA" dirty="0" smtClean="0"/>
                  <a:t>: twist coordinates, se(3)</a:t>
                </a:r>
              </a:p>
              <a:p>
                <a:pPr lvl="1"/>
                <a:endParaRPr lang="en-CA" sz="2800" dirty="0"/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6177" y="1239520"/>
                <a:ext cx="5730023" cy="5242560"/>
              </a:xfrm>
              <a:blipFill>
                <a:blip r:embed="rId2"/>
                <a:stretch>
                  <a:fillRect l="-1915" t="-10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6283537" y="1239520"/>
            <a:ext cx="573002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114300" algn="ctr">
              <a:buNone/>
            </a:pPr>
            <a:r>
              <a:rPr lang="en-CA" sz="3200" u="sng" dirty="0" smtClean="0"/>
              <a:t>Relationships</a:t>
            </a:r>
            <a:endParaRPr lang="en-CA" sz="3200" u="sng" dirty="0"/>
          </a:p>
          <a:p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534" y="1956816"/>
            <a:ext cx="1695450" cy="523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560" y="3732962"/>
            <a:ext cx="2085975" cy="485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b="2932"/>
          <a:stretch/>
        </p:blipFill>
        <p:spPr>
          <a:xfrm>
            <a:off x="7414998" y="4589074"/>
            <a:ext cx="3467100" cy="5547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5047" y="2665210"/>
            <a:ext cx="2638425" cy="704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6985" y="5328337"/>
            <a:ext cx="2114548" cy="73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0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07" y="48295"/>
            <a:ext cx="6719093" cy="860425"/>
          </a:xfrm>
        </p:spPr>
        <p:txBody>
          <a:bodyPr/>
          <a:lstStyle/>
          <a:p>
            <a:r>
              <a:rPr lang="en-CA" dirty="0" smtClean="0"/>
              <a:t>Geometry | </a:t>
            </a:r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Euclidean Space</a:t>
            </a:r>
            <a:endParaRPr lang="en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 smtClean="0"/>
                  <a:t>Euclidean Space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CA" dirty="0" smtClean="0"/>
                  <a:t>)</a:t>
                </a:r>
                <a:endParaRPr lang="en-CA" b="0" dirty="0" smtClean="0"/>
              </a:p>
              <a:p>
                <a:pPr marL="457200" lvl="1" indent="0">
                  <a:buNone/>
                </a:pPr>
                <a:endParaRPr lang="en-CA" sz="2800" b="0" dirty="0"/>
              </a:p>
              <a:p>
                <a:r>
                  <a:rPr lang="en-CA" b="0" dirty="0" smtClean="0"/>
                  <a:t>Euclidean geometry describes:</a:t>
                </a:r>
              </a:p>
              <a:p>
                <a:pPr lvl="1"/>
                <a:r>
                  <a:rPr lang="en-CA" sz="2800" dirty="0" smtClean="0"/>
                  <a:t>Lines</a:t>
                </a:r>
              </a:p>
              <a:p>
                <a:pPr lvl="1"/>
                <a:r>
                  <a:rPr lang="en-CA" sz="2800" dirty="0" smtClean="0"/>
                  <a:t>Circles</a:t>
                </a:r>
              </a:p>
              <a:p>
                <a:pPr lvl="1"/>
                <a:r>
                  <a:rPr lang="en-CA" sz="2800" dirty="0" smtClean="0"/>
                  <a:t>Angles</a:t>
                </a:r>
              </a:p>
              <a:p>
                <a:pPr marL="457200" lvl="1" indent="0">
                  <a:buNone/>
                </a:pPr>
                <a:endParaRPr lang="en-CA" sz="2800" dirty="0"/>
              </a:p>
              <a:p>
                <a:r>
                  <a:rPr lang="en-CA" sz="3200" b="1" dirty="0" smtClean="0"/>
                  <a:t>Issue:</a:t>
                </a:r>
                <a:r>
                  <a:rPr lang="en-CA" sz="3200" dirty="0" smtClean="0"/>
                  <a:t>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CA" sz="3200" i="1" smtClean="0"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borderBox>
                  </m:oMath>
                </a14:m>
                <a:endParaRPr lang="en-CA" sz="3200" dirty="0" smtClean="0"/>
              </a:p>
              <a:p>
                <a:pPr lvl="1"/>
                <a:r>
                  <a:rPr lang="en-CA" sz="2800" dirty="0" smtClean="0"/>
                  <a:t>How do we represent points at infinity?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14" t="-1286" b="-144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075" y="1447800"/>
            <a:ext cx="434615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8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Photometric Error | </a:t>
            </a:r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Principles</a:t>
            </a:r>
            <a:endParaRPr lang="en-CA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" t="14166" r="3288"/>
          <a:stretch/>
        </p:blipFill>
        <p:spPr bwMode="auto">
          <a:xfrm>
            <a:off x="3143424" y="2468879"/>
            <a:ext cx="5833186" cy="35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Photometric error: intensity difference between pixels observing </a:t>
            </a:r>
            <a:r>
              <a:rPr lang="en-CA" dirty="0" smtClean="0"/>
              <a:t>the same </a:t>
            </a:r>
            <a:r>
              <a:rPr lang="en-CA" dirty="0"/>
              <a:t>point in 2 scenes.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211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Photometric Error | </a:t>
            </a:r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Principles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Intensity residual can be computed by:</a:t>
            </a:r>
          </a:p>
          <a:p>
            <a:pPr lvl="1"/>
            <a:r>
              <a:rPr lang="en-CA" sz="2800" dirty="0" smtClean="0"/>
              <a:t>Back-projecting a 2D point from the previous image.</a:t>
            </a:r>
          </a:p>
          <a:p>
            <a:pPr lvl="1"/>
            <a:r>
              <a:rPr lang="en-CA" sz="2800" dirty="0" err="1" smtClean="0"/>
              <a:t>Reprojecting</a:t>
            </a:r>
            <a:r>
              <a:rPr lang="en-CA" sz="2800" dirty="0" smtClean="0"/>
              <a:t> it into the current camera view.</a:t>
            </a:r>
          </a:p>
          <a:p>
            <a:pPr lvl="1"/>
            <a:endParaRPr lang="en-CA" sz="2800" dirty="0"/>
          </a:p>
          <a:p>
            <a:pPr lvl="1"/>
            <a:endParaRPr lang="en-CA" sz="2800" dirty="0" smtClean="0"/>
          </a:p>
          <a:p>
            <a:r>
              <a:rPr lang="en-CA" dirty="0" smtClean="0"/>
              <a:t>Looking to minimize negative log-likelihood between camera poses, using intensity residual.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579" y="3200400"/>
            <a:ext cx="8524875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453" y="4852987"/>
            <a:ext cx="671512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2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Photometric Error | </a:t>
            </a:r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Solving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9392" y="1371600"/>
                <a:ext cx="10668000" cy="4267200"/>
              </a:xfrm>
            </p:spPr>
            <p:txBody>
              <a:bodyPr/>
              <a:lstStyle/>
              <a:p>
                <a:r>
                  <a:rPr lang="en-CA" dirty="0" smtClean="0"/>
                  <a:t>Intensity residuals are normally distributed</a:t>
                </a:r>
              </a:p>
              <a:p>
                <a:endParaRPr lang="en-CA" dirty="0"/>
              </a:p>
              <a:p>
                <a:r>
                  <a:rPr lang="en-CA" dirty="0" smtClean="0"/>
                  <a:t>The </a:t>
                </a:r>
                <a:r>
                  <a:rPr lang="en-CA" dirty="0"/>
                  <a:t>equation is nonlinear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CA" dirty="0"/>
                  <a:t>, can </a:t>
                </a:r>
                <a:r>
                  <a:rPr lang="en-CA" dirty="0" smtClean="0"/>
                  <a:t>be solved via the Gauss-Newton algorithm</a:t>
                </a:r>
              </a:p>
              <a:p>
                <a:pPr lvl="1"/>
                <a:r>
                  <a:rPr lang="en-CA" sz="2800" dirty="0" smtClean="0"/>
                  <a:t>Incremental update: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</m:oMath>
                </a14:m>
                <a:endParaRPr lang="en-CA" sz="28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CA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CA" sz="2800" dirty="0" smtClean="0"/>
                  <a:t> is an estimate of the relative transformation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800" b="1" i="1" smtClean="0">
                        <a:latin typeface="Cambria Math" panose="02040503050406030204" pitchFamily="18" charset="0"/>
                      </a:rPr>
                      <m:t>𝒔𝒆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endParaRPr lang="en-CA" sz="2800" dirty="0"/>
              </a:p>
              <a:p>
                <a:pPr lvl="1"/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9392" y="1371600"/>
                <a:ext cx="10668000" cy="4267200"/>
              </a:xfrm>
              <a:blipFill>
                <a:blip r:embed="rId3"/>
                <a:stretch>
                  <a:fillRect l="-1029" t="-12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38" y="5203290"/>
            <a:ext cx="8096250" cy="904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9332" y="5343525"/>
            <a:ext cx="268605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3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1535690"/>
            <a:ext cx="5029673" cy="11621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Camera Residual Terms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017" y="1371599"/>
            <a:ext cx="5217583" cy="4669277"/>
          </a:xfrm>
        </p:spPr>
        <p:txBody>
          <a:bodyPr/>
          <a:lstStyle/>
          <a:p>
            <a:r>
              <a:rPr lang="en-CA" dirty="0" err="1" smtClean="0"/>
              <a:t>Reprojection</a:t>
            </a:r>
            <a:r>
              <a:rPr lang="en-CA" dirty="0" smtClean="0"/>
              <a:t> error:</a:t>
            </a:r>
          </a:p>
          <a:p>
            <a:pPr lvl="1"/>
            <a:r>
              <a:rPr lang="en-CA" sz="2800" dirty="0" smtClean="0"/>
              <a:t>Binary factor between feature and camera pose</a:t>
            </a:r>
          </a:p>
          <a:p>
            <a:pPr marL="457200" lvl="1" indent="0">
              <a:buNone/>
            </a:pPr>
            <a:endParaRPr lang="en-CA" sz="2800" dirty="0" smtClean="0"/>
          </a:p>
          <a:p>
            <a:pPr marL="457200" lvl="1" indent="0">
              <a:buNone/>
            </a:pPr>
            <a:endParaRPr lang="en-CA" sz="2800" dirty="0"/>
          </a:p>
          <a:p>
            <a:r>
              <a:rPr lang="en-CA" dirty="0" smtClean="0"/>
              <a:t>Photometric error:</a:t>
            </a:r>
          </a:p>
          <a:p>
            <a:pPr lvl="1"/>
            <a:r>
              <a:rPr lang="en-CA" sz="2800" dirty="0" smtClean="0"/>
              <a:t>Unary factor (at least in SVO)</a:t>
            </a:r>
            <a:endParaRPr lang="en-CA" sz="2800" dirty="0"/>
          </a:p>
          <a:p>
            <a:pPr lvl="2"/>
            <a:r>
              <a:rPr lang="en-CA" sz="2800" dirty="0" smtClean="0"/>
              <a:t>No feature locations to estimate position of.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974" y="4191505"/>
            <a:ext cx="5682157" cy="95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074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Application | </a:t>
            </a:r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SVO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017" y="1371600"/>
            <a:ext cx="10606012" cy="4267200"/>
          </a:xfrm>
        </p:spPr>
        <p:txBody>
          <a:bodyPr/>
          <a:lstStyle/>
          <a:p>
            <a:r>
              <a:rPr lang="en-CA" dirty="0" smtClean="0"/>
              <a:t>Applications</a:t>
            </a:r>
          </a:p>
          <a:p>
            <a:pPr lvl="1"/>
            <a:r>
              <a:rPr lang="en-CA" sz="2800" dirty="0" err="1" smtClean="0"/>
              <a:t>Reprojection</a:t>
            </a:r>
            <a:r>
              <a:rPr lang="en-CA" sz="2800" dirty="0" smtClean="0"/>
              <a:t> Error: Indirect VO/ SLAM</a:t>
            </a:r>
          </a:p>
          <a:p>
            <a:pPr lvl="1"/>
            <a:r>
              <a:rPr lang="en-CA" sz="2800" dirty="0" smtClean="0"/>
              <a:t>Photometric Error: Direct VO/SLAM</a:t>
            </a:r>
          </a:p>
          <a:p>
            <a:pPr lvl="1"/>
            <a:endParaRPr lang="en-CA" dirty="0"/>
          </a:p>
          <a:p>
            <a:r>
              <a:rPr lang="en-CA" dirty="0" smtClean="0"/>
              <a:t>SVO (Semi-direct Visual </a:t>
            </a:r>
            <a:r>
              <a:rPr lang="en-CA" dirty="0" err="1" smtClean="0"/>
              <a:t>Odometry</a:t>
            </a:r>
            <a:r>
              <a:rPr lang="en-CA" dirty="0" smtClean="0"/>
              <a:t>) takes advantage of both.</a:t>
            </a:r>
          </a:p>
          <a:p>
            <a:pPr lvl="1"/>
            <a:r>
              <a:rPr lang="en-CA" sz="2800" dirty="0" smtClean="0"/>
              <a:t>Initial pose estimate using direct</a:t>
            </a:r>
          </a:p>
          <a:p>
            <a:pPr lvl="1"/>
            <a:r>
              <a:rPr lang="en-CA" sz="2800" dirty="0" smtClean="0"/>
              <a:t>Further refinement using indirect methods on </a:t>
            </a:r>
            <a:r>
              <a:rPr lang="en-CA" sz="2800" dirty="0" err="1" smtClean="0"/>
              <a:t>keyframes</a:t>
            </a:r>
            <a:endParaRPr lang="en-CA" sz="2800" dirty="0" smtClean="0"/>
          </a:p>
          <a:p>
            <a:pPr marL="914400" lvl="2" indent="0">
              <a:buNone/>
            </a:pPr>
            <a:endParaRPr lang="en-CA" sz="2800" dirty="0" smtClean="0"/>
          </a:p>
          <a:p>
            <a:pPr lvl="1"/>
            <a:endParaRPr lang="en-CA" sz="2800" dirty="0"/>
          </a:p>
          <a:p>
            <a:endParaRPr lang="en-CA" sz="3200" dirty="0" smtClean="0"/>
          </a:p>
          <a:p>
            <a:pPr lvl="1"/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51118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Application | </a:t>
            </a:r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SVO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07" y="1338943"/>
            <a:ext cx="11095869" cy="4800600"/>
          </a:xfrm>
        </p:spPr>
        <p:txBody>
          <a:bodyPr/>
          <a:lstStyle/>
          <a:p>
            <a:r>
              <a:rPr lang="en-CA" dirty="0" smtClean="0"/>
              <a:t>Indirect methods extract features, match them, and then recover camera pose (+structure) using </a:t>
            </a:r>
            <a:r>
              <a:rPr lang="en-CA" dirty="0" err="1" smtClean="0"/>
              <a:t>epipolar</a:t>
            </a:r>
            <a:r>
              <a:rPr lang="en-CA" dirty="0" smtClean="0"/>
              <a:t> geometry and </a:t>
            </a:r>
            <a:r>
              <a:rPr lang="en-CA" dirty="0" err="1" smtClean="0"/>
              <a:t>reprojection</a:t>
            </a:r>
            <a:r>
              <a:rPr lang="en-CA" dirty="0" smtClean="0"/>
              <a:t> error</a:t>
            </a:r>
          </a:p>
          <a:p>
            <a:pPr lvl="1"/>
            <a:r>
              <a:rPr lang="en-CA" sz="2800" dirty="0" smtClean="0"/>
              <a:t>Pros: Robust matches even with high inter-image motion</a:t>
            </a:r>
          </a:p>
          <a:p>
            <a:pPr lvl="1"/>
            <a:r>
              <a:rPr lang="en-CA" sz="2800" dirty="0" smtClean="0"/>
              <a:t>Cons: Extraction, matching, correspondence…can be quite costly</a:t>
            </a:r>
          </a:p>
          <a:p>
            <a:pPr lvl="1"/>
            <a:endParaRPr lang="en-CA" sz="2800" dirty="0"/>
          </a:p>
          <a:p>
            <a:r>
              <a:rPr lang="en-CA" dirty="0" smtClean="0"/>
              <a:t>Direct methods estimate camera pose (+structure) directly from intensity values and image gradients.</a:t>
            </a:r>
          </a:p>
          <a:p>
            <a:pPr lvl="1"/>
            <a:r>
              <a:rPr lang="en-CA" sz="2800" dirty="0" smtClean="0"/>
              <a:t>Pros: Can use all information in image. More robust to motion blur, defocus. Can outperform indirect methods. </a:t>
            </a:r>
          </a:p>
          <a:p>
            <a:pPr lvl="1"/>
            <a:r>
              <a:rPr lang="en-CA" sz="2800" dirty="0" smtClean="0"/>
              <a:t>Cons: Can also be costly, due to density.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66212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Application | </a:t>
            </a:r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SVO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018" y="1371600"/>
            <a:ext cx="6763268" cy="4767943"/>
          </a:xfrm>
        </p:spPr>
        <p:txBody>
          <a:bodyPr/>
          <a:lstStyle/>
          <a:p>
            <a:r>
              <a:rPr lang="en-CA" dirty="0" smtClean="0"/>
              <a:t>SVO steps: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 smtClean="0"/>
              <a:t>Initial pose estimate through minimizing photometric error.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 smtClean="0"/>
              <a:t>Relaxation through feature alignment.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 smtClean="0"/>
              <a:t>Further refinement through </a:t>
            </a:r>
            <a:r>
              <a:rPr lang="en-CA" dirty="0" err="1" smtClean="0"/>
              <a:t>reprojection</a:t>
            </a:r>
            <a:r>
              <a:rPr lang="en-CA" dirty="0" smtClean="0"/>
              <a:t> error.</a:t>
            </a:r>
          </a:p>
          <a:p>
            <a:endParaRPr lang="en-CA" sz="1400" dirty="0"/>
          </a:p>
          <a:p>
            <a:r>
              <a:rPr lang="en-CA" dirty="0" smtClean="0"/>
              <a:t>In parallel: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 smtClean="0"/>
              <a:t>Determine </a:t>
            </a:r>
            <a:r>
              <a:rPr lang="en-CA" dirty="0" err="1" smtClean="0"/>
              <a:t>keyframes</a:t>
            </a:r>
            <a:r>
              <a:rPr lang="en-CA" dirty="0" smtClean="0"/>
              <a:t>, extract features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 smtClean="0"/>
              <a:t>Estimate depth through projection model</a:t>
            </a:r>
          </a:p>
          <a:p>
            <a:pPr marL="971550" lvl="1" indent="-514350">
              <a:buFont typeface="+mj-lt"/>
              <a:buAutoNum type="arabicPeriod"/>
            </a:pPr>
            <a:endParaRPr lang="en-C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285" y="1030756"/>
            <a:ext cx="4702715" cy="523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Application | </a:t>
            </a:r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SVO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Results:</a:t>
            </a:r>
            <a:endParaRPr lang="en-CA" dirty="0"/>
          </a:p>
        </p:txBody>
      </p:sp>
      <p:pic>
        <p:nvPicPr>
          <p:cNvPr id="4" name="2YnIMfw6bJ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73170" y="1828598"/>
            <a:ext cx="6773693" cy="381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3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59481" y="1439694"/>
            <a:ext cx="10668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SVO 2.0: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Application | </a:t>
            </a:r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SVO 2.0</a:t>
            </a:r>
            <a:endParaRPr lang="en-CA" dirty="0"/>
          </a:p>
        </p:txBody>
      </p:sp>
      <p:pic>
        <p:nvPicPr>
          <p:cNvPr id="4" name="hR8uq1RTUf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19380" y="1787862"/>
            <a:ext cx="6348201" cy="357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594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References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78417" y="1524000"/>
            <a:ext cx="10668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R. Hartley and A. Zisserman, Multiple view geometry in computer vision. Cambridge university press, </a:t>
            </a:r>
            <a:r>
              <a:rPr lang="en-US" dirty="0" smtClean="0"/>
              <a:t>2003.</a:t>
            </a:r>
          </a:p>
          <a:p>
            <a:r>
              <a:rPr lang="en-CA" dirty="0"/>
              <a:t>C. Forster, M. </a:t>
            </a:r>
            <a:r>
              <a:rPr lang="en-CA" dirty="0" err="1"/>
              <a:t>Pizzoli</a:t>
            </a:r>
            <a:r>
              <a:rPr lang="en-CA" dirty="0"/>
              <a:t>, and D. </a:t>
            </a:r>
            <a:r>
              <a:rPr lang="en-CA" dirty="0" err="1"/>
              <a:t>Scaramuzza</a:t>
            </a:r>
            <a:r>
              <a:rPr lang="en-CA" dirty="0"/>
              <a:t>, “</a:t>
            </a:r>
            <a:r>
              <a:rPr lang="en-CA" dirty="0" err="1"/>
              <a:t>Svo</a:t>
            </a:r>
            <a:r>
              <a:rPr lang="en-CA" dirty="0"/>
              <a:t>: Fast semi-direct monocular visual </a:t>
            </a:r>
            <a:r>
              <a:rPr lang="en-CA" dirty="0" err="1"/>
              <a:t>odometry</a:t>
            </a:r>
            <a:r>
              <a:rPr lang="en-CA" dirty="0"/>
              <a:t>,” in Robotics and Automation (ICRA), 2014 IEEE International Conference on, pp. 15–22, IEEE, 2014</a:t>
            </a:r>
            <a:r>
              <a:rPr lang="en-CA" dirty="0" smtClean="0"/>
              <a:t>.</a:t>
            </a:r>
          </a:p>
          <a:p>
            <a:r>
              <a:rPr lang="en-CA" dirty="0"/>
              <a:t>C. Forster, Z. Zhang, M. </a:t>
            </a:r>
            <a:r>
              <a:rPr lang="en-CA" dirty="0" err="1"/>
              <a:t>Gassner</a:t>
            </a:r>
            <a:r>
              <a:rPr lang="en-CA" dirty="0"/>
              <a:t>, M. </a:t>
            </a:r>
            <a:r>
              <a:rPr lang="en-CA" dirty="0" err="1"/>
              <a:t>Werlberger</a:t>
            </a:r>
            <a:r>
              <a:rPr lang="en-CA" dirty="0"/>
              <a:t>, and D. </a:t>
            </a:r>
            <a:r>
              <a:rPr lang="en-CA" dirty="0" err="1"/>
              <a:t>Scaramuzza</a:t>
            </a:r>
            <a:r>
              <a:rPr lang="en-CA" dirty="0"/>
              <a:t>, “</a:t>
            </a:r>
            <a:r>
              <a:rPr lang="en-CA" dirty="0" err="1"/>
              <a:t>Svo</a:t>
            </a:r>
            <a:r>
              <a:rPr lang="en-CA" dirty="0"/>
              <a:t>: </a:t>
            </a:r>
            <a:r>
              <a:rPr lang="en-CA" dirty="0" err="1"/>
              <a:t>Semidirect</a:t>
            </a:r>
            <a:r>
              <a:rPr lang="en-CA" dirty="0"/>
              <a:t> visual </a:t>
            </a:r>
            <a:r>
              <a:rPr lang="en-CA" dirty="0" err="1"/>
              <a:t>odometry</a:t>
            </a:r>
            <a:r>
              <a:rPr lang="en-CA" dirty="0"/>
              <a:t> for monocular and </a:t>
            </a:r>
            <a:r>
              <a:rPr lang="en-CA" dirty="0" err="1"/>
              <a:t>multicamera</a:t>
            </a:r>
            <a:r>
              <a:rPr lang="en-CA" dirty="0"/>
              <a:t> systems,” IEEE Transactions on Robotics, 2016.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98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Geometry | </a:t>
            </a:r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Projective Space</a:t>
            </a:r>
            <a:endParaRPr lang="en-CA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017" y="1371600"/>
            <a:ext cx="6303433" cy="4267200"/>
          </a:xfrm>
        </p:spPr>
        <p:txBody>
          <a:bodyPr/>
          <a:lstStyle/>
          <a:p>
            <a:r>
              <a:rPr lang="en-CA" dirty="0" smtClean="0"/>
              <a:t>Euclidean Space</a:t>
            </a:r>
            <a:r>
              <a:rPr lang="en-CA" dirty="0"/>
              <a:t> </a:t>
            </a:r>
            <a:r>
              <a:rPr lang="en-CA" dirty="0" smtClean="0"/>
              <a:t>+ </a:t>
            </a:r>
            <a:r>
              <a:rPr lang="en-CA" i="1" dirty="0" smtClean="0"/>
              <a:t>ideal points</a:t>
            </a:r>
            <a:endParaRPr lang="en-CA" dirty="0"/>
          </a:p>
          <a:p>
            <a:endParaRPr lang="en-CA" i="1" dirty="0" smtClean="0"/>
          </a:p>
          <a:p>
            <a:r>
              <a:rPr lang="en-CA" dirty="0" smtClean="0"/>
              <a:t>Ideal points: </a:t>
            </a:r>
            <a:r>
              <a:rPr lang="en-CA" b="1" dirty="0" smtClean="0"/>
              <a:t>points at infinity.</a:t>
            </a:r>
          </a:p>
          <a:p>
            <a:pPr lvl="1"/>
            <a:r>
              <a:rPr lang="en-CA" sz="2800" dirty="0" smtClean="0"/>
              <a:t>Now, 2 lines always meet in a point!</a:t>
            </a:r>
          </a:p>
          <a:p>
            <a:pPr lvl="1"/>
            <a:endParaRPr lang="en-CA" sz="2800" dirty="0"/>
          </a:p>
          <a:p>
            <a:r>
              <a:rPr lang="en-CA" dirty="0" smtClean="0"/>
              <a:t>Projective space is derived from Euclidean space by adding line @</a:t>
            </a:r>
            <a:r>
              <a:rPr lang="en-CA" dirty="0"/>
              <a:t> </a:t>
            </a:r>
            <a:r>
              <a:rPr lang="en-CA" dirty="0" smtClean="0"/>
              <a:t>infinity</a:t>
            </a:r>
          </a:p>
          <a:p>
            <a:pPr lvl="1"/>
            <a:endParaRPr lang="en-CA" sz="2800" dirty="0"/>
          </a:p>
          <a:p>
            <a:r>
              <a:rPr lang="en-CA" dirty="0" smtClean="0"/>
              <a:t>Points at infinity can be described using homogeneous coordinates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</a:t>
            </a:r>
            <a:endParaRPr lang="en-CA" dirty="0"/>
          </a:p>
          <a:p>
            <a:pPr marL="0" indent="0">
              <a:buNone/>
            </a:pPr>
            <a:endParaRPr lang="en-C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9" y="1102620"/>
            <a:ext cx="4778829" cy="506897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7238999" y="3335016"/>
            <a:ext cx="2829560" cy="15875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307580" y="3335017"/>
            <a:ext cx="2760980" cy="281686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238999" y="3335016"/>
            <a:ext cx="2829561" cy="1"/>
          </a:xfrm>
          <a:prstGeom prst="line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9973282" y="3270447"/>
            <a:ext cx="139332" cy="12913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736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Image References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</a:t>
            </a:r>
            <a:r>
              <a:rPr lang="en-CA" dirty="0" smtClean="0">
                <a:hlinkClick r:id="rId2"/>
              </a:rPr>
              <a:t>i.stack.imgur.com/SitTF.png</a:t>
            </a:r>
            <a:r>
              <a:rPr lang="en-CA" dirty="0" smtClean="0"/>
              <a:t> Retrieved June 24 2017</a:t>
            </a:r>
          </a:p>
          <a:p>
            <a:r>
              <a:rPr lang="en-CA" dirty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www.red.com/learn/red-101/global-rolling-shutter</a:t>
            </a:r>
            <a:r>
              <a:rPr lang="en-CA" dirty="0" smtClean="0"/>
              <a:t> Retrieved June 25 2017</a:t>
            </a:r>
          </a:p>
          <a:p>
            <a:r>
              <a:rPr lang="en-CA" dirty="0">
                <a:hlinkClick r:id="rId4"/>
              </a:rPr>
              <a:t>https://en.wikipedia.org/wiki/Errors_and_residuals</a:t>
            </a:r>
            <a:endParaRPr lang="en-CA" dirty="0"/>
          </a:p>
          <a:p>
            <a:r>
              <a:rPr lang="en-CA" dirty="0">
                <a:hlinkClick r:id="rId5"/>
              </a:rPr>
              <a:t>https://en.wikipedia.org/wiki/Euclidean_space</a:t>
            </a:r>
            <a:endParaRPr lang="en-CA" dirty="0"/>
          </a:p>
          <a:p>
            <a:r>
              <a:rPr lang="en-CA" dirty="0">
                <a:hlinkClick r:id="rId6"/>
              </a:rPr>
              <a:t>https://en.wikipedia.org/wiki/Distortion_(optics)</a:t>
            </a:r>
            <a:endParaRPr lang="en-CA" dirty="0"/>
          </a:p>
          <a:p>
            <a:r>
              <a:rPr lang="en-CA" dirty="0">
                <a:hlinkClick r:id="rId7"/>
              </a:rPr>
              <a:t>http://www.cc.gatech.edu/~afb/classes/CS4495-Fall2013/slides/CS4495-05-CameraModel.pdf</a:t>
            </a:r>
            <a:endParaRPr lang="en-CA" dirty="0"/>
          </a:p>
          <a:p>
            <a:r>
              <a:rPr lang="en-CA" dirty="0">
                <a:hlinkClick r:id="rId8"/>
              </a:rPr>
              <a:t>https://en.wikipedia.org/wiki/Camera_obscura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108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Geometry | </a:t>
            </a:r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Homogeneous Coordinates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6016" y="1371600"/>
                <a:ext cx="11142133" cy="4267200"/>
              </a:xfrm>
            </p:spPr>
            <p:txBody>
              <a:bodyPr/>
              <a:lstStyle/>
              <a:p>
                <a:r>
                  <a:rPr lang="en-CA" dirty="0" smtClean="0"/>
                  <a:t>Homogeneous coordinates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CA" dirty="0" smtClean="0"/>
                  <a:t> written as an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CA" dirty="0" smtClean="0"/>
                  <a:t> vector</a:t>
                </a:r>
                <a:endParaRPr lang="en-CA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,  1</m:t>
                            </m:r>
                          </m:e>
                        </m:d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CA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,  1</m:t>
                            </m:r>
                          </m:e>
                        </m:d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CA" sz="2800" b="0" dirty="0" smtClean="0"/>
              </a:p>
              <a:p>
                <a:pPr lvl="1"/>
                <a:r>
                  <a:rPr lang="en-CA" sz="2800" dirty="0"/>
                  <a:t>Ideal points: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CA" b="1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CA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CA" b="1" i="1">
                                <a:latin typeface="Cambria Math" panose="02040503050406030204" pitchFamily="18" charset="0"/>
                              </a:rPr>
                              <m:t>, …, </m:t>
                            </m:r>
                            <m:r>
                              <a:rPr lang="en-CA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</m:e>
                      <m:sup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endParaRPr lang="en-CA" sz="2800" b="0" dirty="0" smtClean="0"/>
              </a:p>
              <a:p>
                <a:pPr lvl="1"/>
                <a:endParaRPr lang="en-CA" sz="2800" dirty="0" smtClean="0"/>
              </a:p>
              <a:p>
                <a:r>
                  <a:rPr lang="en-CA" dirty="0" smtClean="0"/>
                  <a:t>What about scaled points?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𝑘𝑦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CA" sz="2800" dirty="0" smtClean="0"/>
                  <a:t> is an equivalence class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f>
                              <m:f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,  1</m:t>
                            </m:r>
                          </m:e>
                        </m:d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CA" dirty="0" smtClean="0"/>
                  <a:t> - (we’ll revisit why later!)</a:t>
                </a:r>
                <a:endParaRPr lang="en-CA" dirty="0"/>
              </a:p>
              <a:p>
                <a:pPr marL="0" indent="0">
                  <a:buNone/>
                </a:pPr>
                <a:endParaRPr lang="en-CA" b="1" dirty="0"/>
              </a:p>
              <a:p>
                <a:r>
                  <a:rPr lang="en-CA" dirty="0" smtClean="0"/>
                  <a:t>Euclidean space can be extended to projective space using homogeneous vectors</a:t>
                </a:r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6016" y="1371600"/>
                <a:ext cx="11142133" cy="4267200"/>
              </a:xfrm>
              <a:blipFill>
                <a:blip r:embed="rId2"/>
                <a:stretch>
                  <a:fillRect l="-985" t="-1286" b="-14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55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Geometry | </a:t>
            </a:r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Transformations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Euclidean Transform: </a:t>
            </a:r>
            <a:r>
              <a:rPr lang="en-CA" b="1" dirty="0" smtClean="0"/>
              <a:t>Rotation </a:t>
            </a:r>
            <a:r>
              <a:rPr lang="en-CA" dirty="0" smtClean="0"/>
              <a:t>+ </a:t>
            </a:r>
            <a:r>
              <a:rPr lang="en-CA" b="1" dirty="0" smtClean="0"/>
              <a:t>Translation</a:t>
            </a:r>
          </a:p>
          <a:p>
            <a:endParaRPr lang="en-CA" dirty="0"/>
          </a:p>
          <a:p>
            <a:r>
              <a:rPr lang="en-CA" dirty="0" smtClean="0"/>
              <a:t>Affine transform: </a:t>
            </a:r>
            <a:r>
              <a:rPr lang="en-CA" b="1" dirty="0" smtClean="0"/>
              <a:t>Rotation </a:t>
            </a:r>
            <a:r>
              <a:rPr lang="en-CA" dirty="0" smtClean="0"/>
              <a:t>+ </a:t>
            </a:r>
            <a:r>
              <a:rPr lang="en-CA" b="1" dirty="0" smtClean="0"/>
              <a:t>Translation </a:t>
            </a:r>
            <a:r>
              <a:rPr lang="en-CA" dirty="0" smtClean="0"/>
              <a:t>+ </a:t>
            </a:r>
            <a:r>
              <a:rPr lang="en-CA" b="1" dirty="0" smtClean="0"/>
              <a:t>Stretching </a:t>
            </a:r>
            <a:r>
              <a:rPr lang="en-CA" dirty="0" smtClean="0"/>
              <a:t>(linear scaling)</a:t>
            </a:r>
          </a:p>
          <a:p>
            <a:endParaRPr lang="en-CA" dirty="0"/>
          </a:p>
          <a:p>
            <a:r>
              <a:rPr lang="en-CA" dirty="0" smtClean="0"/>
              <a:t>For both Euclidean and Affine transforms, points at infinity remain at infinity</a:t>
            </a:r>
          </a:p>
          <a:p>
            <a:endParaRPr lang="en-CA" dirty="0"/>
          </a:p>
          <a:p>
            <a:r>
              <a:rPr lang="en-CA" dirty="0" smtClean="0"/>
              <a:t>What about a projective transform?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268" y="3926472"/>
            <a:ext cx="2001685" cy="230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9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Geometry | </a:t>
            </a:r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Projective Transformations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properties of an object are preserved?</a:t>
            </a:r>
          </a:p>
          <a:p>
            <a:pPr lvl="1"/>
            <a:r>
              <a:rPr lang="en-CA" sz="2800" dirty="0" smtClean="0"/>
              <a:t>Shape?</a:t>
            </a:r>
          </a:p>
          <a:p>
            <a:pPr lvl="1"/>
            <a:r>
              <a:rPr lang="en-CA" sz="2800" dirty="0" smtClean="0"/>
              <a:t>Angles?</a:t>
            </a:r>
          </a:p>
          <a:p>
            <a:pPr lvl="1"/>
            <a:r>
              <a:rPr lang="en-CA" sz="2800" dirty="0" smtClean="0"/>
              <a:t>Lengths?</a:t>
            </a:r>
          </a:p>
          <a:p>
            <a:pPr lvl="1"/>
            <a:r>
              <a:rPr lang="en-CA" sz="2800" dirty="0" smtClean="0"/>
              <a:t>Distances?</a:t>
            </a:r>
          </a:p>
          <a:p>
            <a:pPr lvl="1"/>
            <a:r>
              <a:rPr lang="en-CA" sz="2800" dirty="0" smtClean="0"/>
              <a:t>Straightness?</a:t>
            </a:r>
          </a:p>
          <a:p>
            <a:endParaRPr lang="en-CA" sz="3200" dirty="0"/>
          </a:p>
          <a:p>
            <a:r>
              <a:rPr lang="en-CA" sz="3200" dirty="0" smtClean="0"/>
              <a:t>Projective transformation is any mapping that preserves straight lines. </a:t>
            </a:r>
          </a:p>
          <a:p>
            <a:pPr marL="457200" lvl="1" indent="0">
              <a:buNone/>
            </a:pPr>
            <a:endParaRPr lang="en-CA" sz="2800" dirty="0" smtClean="0"/>
          </a:p>
          <a:p>
            <a:pPr marL="457200" lvl="1" indent="0">
              <a:buNone/>
            </a:pPr>
            <a:endParaRPr lang="en-CA" sz="2800" dirty="0" smtClean="0"/>
          </a:p>
          <a:p>
            <a:pPr lvl="1"/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1157591" y="3891064"/>
            <a:ext cx="2538919" cy="6128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988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07" y="48295"/>
            <a:ext cx="7233443" cy="860425"/>
          </a:xfrm>
        </p:spPr>
        <p:txBody>
          <a:bodyPr/>
          <a:lstStyle/>
          <a:p>
            <a:r>
              <a:rPr lang="en-CA" dirty="0" smtClean="0"/>
              <a:t>Geometry | </a:t>
            </a:r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Projective Transformations…</a:t>
            </a:r>
            <a:r>
              <a:rPr lang="en-CA" dirty="0" err="1" smtClean="0">
                <a:solidFill>
                  <a:schemeClr val="bg1">
                    <a:lumMod val="65000"/>
                  </a:schemeClr>
                </a:solidFill>
              </a:rPr>
              <a:t>cont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6016" y="1200150"/>
                <a:ext cx="11256433" cy="4267200"/>
              </a:xfrm>
            </p:spPr>
            <p:txBody>
              <a:bodyPr/>
              <a:lstStyle/>
              <a:p>
                <a:r>
                  <a:rPr lang="en-CA" dirty="0" smtClean="0"/>
                  <a:t>Projective transformation is a mapping of the homogeneous coordinates</a:t>
                </a:r>
              </a:p>
              <a:p>
                <a:endParaRPr lang="en-CA" sz="2800" dirty="0"/>
              </a:p>
              <a:p>
                <a:pPr marL="171450" lvl="1" indent="-171450">
                  <a:buFont typeface="Arial" charset="0"/>
                  <a:buChar char="•"/>
                </a:pPr>
                <a:r>
                  <a:rPr lang="en-CA" sz="2800" dirty="0"/>
                  <a:t>Ideal points are </a:t>
                </a:r>
                <a:r>
                  <a:rPr lang="en-CA" sz="2800" b="1" dirty="0"/>
                  <a:t>not</a:t>
                </a:r>
                <a:r>
                  <a:rPr lang="en-CA" sz="2800" dirty="0"/>
                  <a:t> preserved</a:t>
                </a:r>
              </a:p>
              <a:p>
                <a:pPr lvl="1"/>
                <a:r>
                  <a:rPr lang="en-CA" sz="2800" dirty="0" smtClean="0"/>
                  <a:t>Points at infinity are mapped to arbitrary points</a:t>
                </a:r>
              </a:p>
              <a:p>
                <a:pPr lvl="1"/>
                <a:endParaRPr lang="en-CA" sz="2800" dirty="0"/>
              </a:p>
              <a:p>
                <a:r>
                  <a:rPr lang="en-CA" dirty="0" smtClean="0"/>
                  <a:t>For computer vision, the projective space is convenient</a:t>
                </a:r>
              </a:p>
              <a:p>
                <a:pPr lvl="1"/>
                <a:r>
                  <a:rPr lang="en-CA" sz="2800" dirty="0" smtClean="0"/>
                  <a:t>Treat 3D space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CA" sz="2800" dirty="0" smtClean="0"/>
                  <a:t> instead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CA" sz="2800" dirty="0" smtClean="0"/>
              </a:p>
              <a:p>
                <a:pPr lvl="1"/>
                <a:r>
                  <a:rPr lang="en-CA" sz="2800" dirty="0" smtClean="0"/>
                  <a:t>Images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CA" sz="2800" dirty="0" smtClean="0"/>
              </a:p>
              <a:p>
                <a:pPr lvl="1"/>
                <a:r>
                  <a:rPr lang="en-CA" sz="2800" dirty="0" smtClean="0"/>
                  <a:t>Useful for practical applications – even though we know points at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CA" sz="2800" dirty="0" smtClean="0"/>
                  <a:t> are our own construct</a:t>
                </a:r>
              </a:p>
              <a:p>
                <a:pPr lvl="1"/>
                <a:endParaRPr lang="en-CA" sz="2800" dirty="0"/>
              </a:p>
              <a:p>
                <a:endParaRPr lang="en-CA" sz="3200" dirty="0"/>
              </a:p>
              <a:p>
                <a:endParaRPr lang="en-CA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6016" y="1200150"/>
                <a:ext cx="11256433" cy="4267200"/>
              </a:xfrm>
              <a:blipFill>
                <a:blip r:embed="rId2"/>
                <a:stretch>
                  <a:fillRect l="-975" t="-1429" b="-222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1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BC_templa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smtClean="0">
            <a:solidFill>
              <a:srgbClr val="2B4A76"/>
            </a:solidFill>
            <a:latin typeface="+mn-lt"/>
            <a:ea typeface="ＭＳ Ｐゴシック" pitchFamily="-107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AVELab Template" id="{5200D322-C7D0-4AA8-9286-58ED55556A3E}" vid="{159EE937-11F5-4182-A782-7E676EADEE62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CWC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AVELab Template" id="{5200D322-C7D0-4AA8-9286-58ED55556A3E}" vid="{352DD8AF-5EF7-49FC-BE77-78D704FFC299}"/>
    </a:ext>
  </a:extLst>
</a:theme>
</file>

<file path=ppt/theme/theme3.xml><?xml version="1.0" encoding="utf-8"?>
<a:theme xmlns:a="http://schemas.openxmlformats.org/drawingml/2006/main" name="1_UBC_templa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smtClean="0">
            <a:solidFill>
              <a:srgbClr val="2B4A76"/>
            </a:solidFill>
            <a:latin typeface="+mn-lt"/>
            <a:ea typeface="ＭＳ Ｐゴシック" pitchFamily="-107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AVELab Template" id="{BC422824-6AAC-459B-939E-97C965A0DE42}" vid="{89141871-4DAA-470F-9938-5E5C4203143B}"/>
    </a:ext>
  </a:extLst>
</a:theme>
</file>

<file path=ppt/theme/theme4.xml><?xml version="1.0" encoding="utf-8"?>
<a:theme xmlns:a="http://schemas.openxmlformats.org/drawingml/2006/main" name="2_CCWC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AVELab Template" id="{BC422824-6AAC-459B-939E-97C965A0DE42}" vid="{B1A634CD-166B-43AC-8B33-26297A449278}"/>
    </a:ext>
  </a:extLst>
</a:theme>
</file>

<file path=ppt/theme/theme5.xml><?xml version="1.0" encoding="utf-8"?>
<a:theme xmlns:a="http://schemas.openxmlformats.org/drawingml/2006/main" name="2_UBC_templa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smtClean="0">
            <a:solidFill>
              <a:srgbClr val="2B4A76"/>
            </a:solidFill>
            <a:latin typeface="+mn-lt"/>
            <a:ea typeface="ＭＳ Ｐゴシック" pitchFamily="-107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AVELab Template" id="{6B88CB60-046E-4C56-9E41-D357EFCB8FDC}" vid="{5DAC1687-6FDA-4F44-874D-BE908FFAB70D}"/>
    </a:ext>
  </a:extLst>
</a:theme>
</file>

<file path=ppt/theme/theme6.xml><?xml version="1.0" encoding="utf-8"?>
<a:theme xmlns:a="http://schemas.openxmlformats.org/drawingml/2006/main" name="3_CCWC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AVELab Template" id="{6B88CB60-046E-4C56-9E41-D357EFCB8FDC}" vid="{A98921AB-DF53-4F65-85B7-27BC819B315F}"/>
    </a:ext>
  </a:extLst>
</a:theme>
</file>

<file path=ppt/theme/theme7.xml><?xml version="1.0" encoding="utf-8"?>
<a:theme xmlns:a="http://schemas.openxmlformats.org/drawingml/2006/main" name="3_UBC_templa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smtClean="0">
            <a:solidFill>
              <a:srgbClr val="2B4A76"/>
            </a:solidFill>
            <a:latin typeface="+mn-lt"/>
            <a:ea typeface="ＭＳ Ｐゴシック" pitchFamily="-107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AVELab Template" id="{83F1ECB8-7C78-4283-AA1A-54DB0F1D1000}" vid="{231532CA-DBEF-4BB7-8CFD-1696E9068C3D}"/>
    </a:ext>
  </a:extLst>
</a:theme>
</file>

<file path=ppt/theme/theme8.xml><?xml version="1.0" encoding="utf-8"?>
<a:theme xmlns:a="http://schemas.openxmlformats.org/drawingml/2006/main" name="4_CCWC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AVELab Template" id="{83F1ECB8-7C78-4283-AA1A-54DB0F1D1000}" vid="{D6B2BE37-D2E5-474D-9BE2-460064041F38}"/>
    </a:ext>
  </a:extLst>
</a:theme>
</file>

<file path=ppt/theme/theme9.xml><?xml version="1.0" encoding="utf-8"?>
<a:theme xmlns:a="http://schemas.openxmlformats.org/drawingml/2006/main" name="4_UBC_templa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smtClean="0">
            <a:solidFill>
              <a:srgbClr val="2B4A76"/>
            </a:solidFill>
            <a:latin typeface="+mn-lt"/>
            <a:ea typeface="ＭＳ Ｐゴシック" pitchFamily="-107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AVELab Template" id="{A3103BCF-DF8A-4EAB-BD53-D51DB0F63412}" vid="{6CBA0EE8-4B59-48A9-B383-B5898E5624E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WAVELab Template</Template>
  <TotalTime>13200</TotalTime>
  <Words>1466</Words>
  <Application>Microsoft Office PowerPoint</Application>
  <PresentationFormat>Widescreen</PresentationFormat>
  <Paragraphs>373</Paragraphs>
  <Slides>50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50</vt:i4>
      </vt:variant>
    </vt:vector>
  </HeadingPairs>
  <TitlesOfParts>
    <vt:vector size="64" baseType="lpstr">
      <vt:lpstr>ＭＳ Ｐゴシック</vt:lpstr>
      <vt:lpstr>Arial</vt:lpstr>
      <vt:lpstr>Calibri</vt:lpstr>
      <vt:lpstr>Cambria Math</vt:lpstr>
      <vt:lpstr>Verdana</vt:lpstr>
      <vt:lpstr>UBC_template</vt:lpstr>
      <vt:lpstr>1_CCWCE</vt:lpstr>
      <vt:lpstr>1_UBC_template</vt:lpstr>
      <vt:lpstr>2_CCWCE</vt:lpstr>
      <vt:lpstr>2_UBC_template</vt:lpstr>
      <vt:lpstr>3_CCWCE</vt:lpstr>
      <vt:lpstr>3_UBC_template</vt:lpstr>
      <vt:lpstr>4_CCWCE</vt:lpstr>
      <vt:lpstr>4_UBC_template</vt:lpstr>
      <vt:lpstr>Modelling Camera Residual Terms Using Reprojection Error and Photometric Error</vt:lpstr>
      <vt:lpstr>Outline</vt:lpstr>
      <vt:lpstr>Overview</vt:lpstr>
      <vt:lpstr>Geometry | Euclidean Space</vt:lpstr>
      <vt:lpstr>Geometry | Projective Space</vt:lpstr>
      <vt:lpstr>Geometry | Homogeneous Coordinates</vt:lpstr>
      <vt:lpstr>Geometry | Transformations</vt:lpstr>
      <vt:lpstr>Geometry | Projective Transformations</vt:lpstr>
      <vt:lpstr>Geometry | Projective Transformations…cont</vt:lpstr>
      <vt:lpstr>Cameras, Part 1 | Pinhole Camera</vt:lpstr>
      <vt:lpstr>Cameras, Part 1 | Central Projection </vt:lpstr>
      <vt:lpstr>Cameras, Part 1 | Central Projection</vt:lpstr>
      <vt:lpstr>Cameras, Part 1 | Central Projection</vt:lpstr>
      <vt:lpstr>Cameras, Part 1 | Central Projection</vt:lpstr>
      <vt:lpstr>Cameras, Part 1 | Rays and Points</vt:lpstr>
      <vt:lpstr>Cameras, Part 1 | Matrix Derivation</vt:lpstr>
      <vt:lpstr>Cameras, Part 1 | Pinhole</vt:lpstr>
      <vt:lpstr>Cameras, Part 1 | Pinhole</vt:lpstr>
      <vt:lpstr>Cameras, Part 1 | Camera Matrix </vt:lpstr>
      <vt:lpstr>Cameras, Part 1 | Camera Matrix</vt:lpstr>
      <vt:lpstr>Cameras, Part 1 | Camera Matrix </vt:lpstr>
      <vt:lpstr>Cameras, Part 1 | Camera Matrix</vt:lpstr>
      <vt:lpstr>Cameras, Part 1 | Camera Matrix</vt:lpstr>
      <vt:lpstr>Cameras, Part 1 | Projections</vt:lpstr>
      <vt:lpstr>Cameras, Part 1 | Back Projection</vt:lpstr>
      <vt:lpstr>Cameras, Part 1 | Lenses</vt:lpstr>
      <vt:lpstr>Cameras, Part 1 | Lens Distortion</vt:lpstr>
      <vt:lpstr>Cameras, Part 1 | Lens Correction</vt:lpstr>
      <vt:lpstr>Multi-view Geometry | Epipolar Geometry</vt:lpstr>
      <vt:lpstr>Multi-view Geometry | Epipolar constraints</vt:lpstr>
      <vt:lpstr>Multi-view Geometry | Fundamental Matrix</vt:lpstr>
      <vt:lpstr>Multi-view Geometry | Fundamental Matrix</vt:lpstr>
      <vt:lpstr>Multi-view Geometry | Stereo Cameras</vt:lpstr>
      <vt:lpstr>Reprojection Error</vt:lpstr>
      <vt:lpstr>Reprojection Error | Applications</vt:lpstr>
      <vt:lpstr>Cameras, Part 2 | Photosites</vt:lpstr>
      <vt:lpstr>Cameras, Part 2 | Shutter</vt:lpstr>
      <vt:lpstr>Cameras, Part 2 | Intensity Image</vt:lpstr>
      <vt:lpstr>Photometric Error | SVO Notation</vt:lpstr>
      <vt:lpstr>Photometric Error | Principles</vt:lpstr>
      <vt:lpstr>Photometric Error | Principles</vt:lpstr>
      <vt:lpstr>Photometric Error | Solving</vt:lpstr>
      <vt:lpstr>Camera Residual Terms</vt:lpstr>
      <vt:lpstr>Application | SVO </vt:lpstr>
      <vt:lpstr>Application | SVO</vt:lpstr>
      <vt:lpstr>Application | SVO</vt:lpstr>
      <vt:lpstr>Application | SVO</vt:lpstr>
      <vt:lpstr>Application | SVO 2.0</vt:lpstr>
      <vt:lpstr>References</vt:lpstr>
      <vt:lpstr>Image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Vehicle Planning and Control</dc:title>
  <dc:creator>Windows User</dc:creator>
  <cp:lastModifiedBy>Nav Ganti</cp:lastModifiedBy>
  <cp:revision>518</cp:revision>
  <dcterms:created xsi:type="dcterms:W3CDTF">2016-11-19T18:28:42Z</dcterms:created>
  <dcterms:modified xsi:type="dcterms:W3CDTF">2017-06-26T20:01:01Z</dcterms:modified>
</cp:coreProperties>
</file>