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24" r:id="rId2"/>
    <p:sldId id="339" r:id="rId3"/>
    <p:sldId id="340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5D5D"/>
    <a:srgbClr val="FDD3A5"/>
    <a:srgbClr val="FFA3A3"/>
    <a:srgbClr val="5DF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9C906-B4E1-4BE1-A570-B6158D24DAB0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1FC7E-A4E4-4495-8AC5-9AFBFFB1F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905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Shape 6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6" name="Shape 6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5057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Shape 6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6" name="Shape 6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2373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Shape 6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1" name="Shape 6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1900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Shape 6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3" name="Shape 6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3800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Shape 7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1" name="Shape 7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8813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Shape 7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3" name="Shape 7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0263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359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51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08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15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15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48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44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772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20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54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41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28A67-77BE-4008-BC3E-1F473081C525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99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22.gif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19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13" Type="http://schemas.openxmlformats.org/officeDocument/2006/relationships/image" Target="../media/image7.pn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6.png"/><Relationship Id="rId2" Type="http://schemas.openxmlformats.org/officeDocument/2006/relationships/tags" Target="../tags/tag2.xml"/><Relationship Id="rId16" Type="http://schemas.openxmlformats.org/officeDocument/2006/relationships/image" Target="../media/image10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5.png"/><Relationship Id="rId5" Type="http://schemas.openxmlformats.org/officeDocument/2006/relationships/tags" Target="../tags/tag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image" Target="../media/image3.emf"/><Relationship Id="rId1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>
                <a:solidFill>
                  <a:srgbClr val="CC0000"/>
                </a:solidFill>
              </a:rPr>
              <a:t>Homework</a:t>
            </a:r>
            <a:r>
              <a:rPr lang="en-GB" smtClean="0">
                <a:solidFill>
                  <a:srgbClr val="CC0000"/>
                </a:solidFill>
                <a:latin typeface="+mj-lt"/>
              </a:rPr>
              <a:t>|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57522" y="758545"/>
            <a:ext cx="7218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Homework: Derive the following expression for the derivative of the inverse  mapping</a:t>
            </a:r>
            <a:endParaRPr lang="en-US" b="1" dirty="0" smtClean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r="67116" b="75665"/>
          <a:stretch/>
        </p:blipFill>
        <p:spPr>
          <a:xfrm>
            <a:off x="3501187" y="2096198"/>
            <a:ext cx="2037712" cy="96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45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8" name="Shape 648"/>
          <p:cNvCxnSpPr/>
          <p:nvPr/>
        </p:nvCxnSpPr>
        <p:spPr>
          <a:xfrm>
            <a:off x="220325" y="1221725"/>
            <a:ext cx="863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650" name="Shape 650"/>
          <p:cNvSpPr txBox="1"/>
          <p:nvPr/>
        </p:nvSpPr>
        <p:spPr>
          <a:xfrm>
            <a:off x="220325" y="857250"/>
            <a:ext cx="7337100" cy="31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b="1">
                <a:solidFill>
                  <a:srgbClr val="CC0000"/>
                </a:solidFill>
              </a:rPr>
              <a:t>Homework </a:t>
            </a:r>
            <a:r>
              <a:rPr lang="en">
                <a:solidFill>
                  <a:srgbClr val="CC0000"/>
                </a:solidFill>
              </a:rPr>
              <a:t>| </a:t>
            </a:r>
          </a:p>
        </p:txBody>
      </p:sp>
      <p:sp>
        <p:nvSpPr>
          <p:cNvPr id="653" name="Shape 653"/>
          <p:cNvSpPr txBox="1"/>
          <p:nvPr/>
        </p:nvSpPr>
        <p:spPr>
          <a:xfrm>
            <a:off x="1110900" y="1503975"/>
            <a:ext cx="7295700" cy="383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  <a:buSzPct val="61111"/>
            </a:pPr>
            <a:r>
              <a:rPr lang="en"/>
              <a:t>Read and Summarize:</a:t>
            </a:r>
          </a:p>
          <a:p>
            <a:pPr>
              <a:buClr>
                <a:schemeClr val="dk1"/>
              </a:buClr>
            </a:pPr>
            <a:endParaRPr/>
          </a:p>
          <a:p>
            <a:pPr marL="457200" indent="-342900">
              <a:buSzPct val="100000"/>
              <a:buAutoNum type="arabicParenR"/>
            </a:pPr>
            <a:r>
              <a:rPr lang="en"/>
              <a:t>SURF Detector and Descriptor</a:t>
            </a:r>
          </a:p>
          <a:p>
            <a:endParaRPr/>
          </a:p>
          <a:p>
            <a:pPr marL="457200" indent="-342900">
              <a:buSzPct val="100000"/>
              <a:buAutoNum type="arabicParenR"/>
            </a:pPr>
            <a:r>
              <a:rPr lang="en"/>
              <a:t>ORB Detector and Descriptor</a:t>
            </a:r>
          </a:p>
        </p:txBody>
      </p:sp>
      <p:cxnSp>
        <p:nvCxnSpPr>
          <p:cNvPr id="8" name="Shape 726"/>
          <p:cNvCxnSpPr/>
          <p:nvPr/>
        </p:nvCxnSpPr>
        <p:spPr>
          <a:xfrm>
            <a:off x="141949" y="6389227"/>
            <a:ext cx="863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pic>
        <p:nvPicPr>
          <p:cNvPr id="9" name="Shape 7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2736" y="6423753"/>
            <a:ext cx="1362887" cy="33594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hape 729"/>
          <p:cNvSpPr txBox="1"/>
          <p:nvPr/>
        </p:nvSpPr>
        <p:spPr>
          <a:xfrm>
            <a:off x="176499" y="6389227"/>
            <a:ext cx="6005966" cy="31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b="1">
                <a:solidFill>
                  <a:srgbClr val="CC0000"/>
                </a:solidFill>
              </a:rPr>
              <a:t>Jason Rebello  </a:t>
            </a:r>
            <a:r>
              <a:rPr lang="en">
                <a:solidFill>
                  <a:srgbClr val="CC0000"/>
                </a:solidFill>
              </a:rPr>
              <a:t>| </a:t>
            </a:r>
            <a:r>
              <a:rPr lang="en" b="1">
                <a:solidFill>
                  <a:srgbClr val="CC0000"/>
                </a:solidFill>
              </a:rPr>
              <a:t> </a:t>
            </a:r>
            <a:r>
              <a:rPr lang="en">
                <a:solidFill>
                  <a:srgbClr val="CC0000"/>
                </a:solidFill>
              </a:rPr>
              <a:t>Waterloo Autonomous Vehicles Lab</a:t>
            </a:r>
          </a:p>
        </p:txBody>
      </p:sp>
    </p:spTree>
    <p:extLst>
      <p:ext uri="{BB962C8B-B14F-4D97-AF65-F5344CB8AC3E}">
        <p14:creationId xmlns:p14="http://schemas.microsoft.com/office/powerpoint/2010/main" val="370748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8" name="Shape 658"/>
          <p:cNvCxnSpPr/>
          <p:nvPr/>
        </p:nvCxnSpPr>
        <p:spPr>
          <a:xfrm>
            <a:off x="220325" y="1221725"/>
            <a:ext cx="863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660" name="Shape 660"/>
          <p:cNvSpPr txBox="1"/>
          <p:nvPr/>
        </p:nvSpPr>
        <p:spPr>
          <a:xfrm>
            <a:off x="220325" y="857250"/>
            <a:ext cx="7337100" cy="31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b="1">
                <a:solidFill>
                  <a:srgbClr val="CC0000"/>
                </a:solidFill>
              </a:rPr>
              <a:t>SURF Detector </a:t>
            </a:r>
            <a:r>
              <a:rPr lang="en">
                <a:solidFill>
                  <a:srgbClr val="CC0000"/>
                </a:solidFill>
              </a:rPr>
              <a:t>| </a:t>
            </a:r>
            <a:r>
              <a:rPr lang="en">
                <a:solidFill>
                  <a:srgbClr val="999999"/>
                </a:solidFill>
              </a:rPr>
              <a:t>Integral Image</a:t>
            </a:r>
          </a:p>
        </p:txBody>
      </p:sp>
      <p:pic>
        <p:nvPicPr>
          <p:cNvPr id="663" name="Shape 663" descr="original image integral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075" y="1345600"/>
            <a:ext cx="3627224" cy="220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4" name="Shape 664" descr="Integral image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57925" y="1269401"/>
            <a:ext cx="3716600" cy="2428399"/>
          </a:xfrm>
          <a:prstGeom prst="rect">
            <a:avLst/>
          </a:prstGeom>
          <a:noFill/>
          <a:ln>
            <a:noFill/>
          </a:ln>
        </p:spPr>
      </p:pic>
      <p:sp>
        <p:nvSpPr>
          <p:cNvPr id="665" name="Shape 665"/>
          <p:cNvSpPr txBox="1"/>
          <p:nvPr/>
        </p:nvSpPr>
        <p:spPr>
          <a:xfrm>
            <a:off x="906125" y="4036425"/>
            <a:ext cx="4881300" cy="134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dirty="0">
                <a:solidFill>
                  <a:srgbClr val="0000FF"/>
                </a:solidFill>
              </a:rPr>
              <a:t>Create:</a:t>
            </a:r>
            <a:r>
              <a:rPr lang="en" dirty="0"/>
              <a:t> 16 + 12 - 7 + 3 = 24</a:t>
            </a:r>
          </a:p>
          <a:p>
            <a:r>
              <a:rPr lang="en" dirty="0">
                <a:solidFill>
                  <a:srgbClr val="0000FF"/>
                </a:solidFill>
              </a:rPr>
              <a:t>Create:</a:t>
            </a:r>
            <a:r>
              <a:rPr lang="en" dirty="0">
                <a:solidFill>
                  <a:schemeClr val="dk1"/>
                </a:solidFill>
              </a:rPr>
              <a:t> 16 + 23 - 13 + 6 = 32</a:t>
            </a:r>
          </a:p>
          <a:p>
            <a:pPr>
              <a:buClr>
                <a:schemeClr val="dk1"/>
              </a:buClr>
            </a:pPr>
            <a:endParaRPr dirty="0">
              <a:solidFill>
                <a:schemeClr val="dk1"/>
              </a:solidFill>
            </a:endParaRPr>
          </a:p>
          <a:p>
            <a:r>
              <a:rPr lang="en" dirty="0">
                <a:solidFill>
                  <a:srgbClr val="FF0000"/>
                </a:solidFill>
              </a:rPr>
              <a:t>Query: </a:t>
            </a:r>
            <a:r>
              <a:rPr lang="en" dirty="0">
                <a:solidFill>
                  <a:schemeClr val="dk1"/>
                </a:solidFill>
              </a:rPr>
              <a:t>    64 + </a:t>
            </a:r>
            <a:r>
              <a:rPr lang="en" dirty="0">
                <a:solidFill>
                  <a:schemeClr val="dk1"/>
                </a:solidFill>
              </a:rPr>
              <a:t>5</a:t>
            </a:r>
            <a:r>
              <a:rPr lang="en" dirty="0" smtClean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</a:rPr>
              <a:t>- </a:t>
            </a:r>
            <a:r>
              <a:rPr lang="en" dirty="0" smtClean="0">
                <a:solidFill>
                  <a:schemeClr val="dk1"/>
                </a:solidFill>
              </a:rPr>
              <a:t>14 </a:t>
            </a:r>
            <a:r>
              <a:rPr lang="en" dirty="0">
                <a:solidFill>
                  <a:schemeClr val="dk1"/>
                </a:solidFill>
              </a:rPr>
              <a:t>- </a:t>
            </a:r>
            <a:r>
              <a:rPr lang="en" dirty="0" smtClean="0">
                <a:solidFill>
                  <a:schemeClr val="dk1"/>
                </a:solidFill>
              </a:rPr>
              <a:t>16 </a:t>
            </a:r>
            <a:r>
              <a:rPr lang="en" dirty="0">
                <a:solidFill>
                  <a:schemeClr val="dk1"/>
                </a:solidFill>
              </a:rPr>
              <a:t>= </a:t>
            </a:r>
            <a:r>
              <a:rPr lang="en" dirty="0" smtClean="0">
                <a:solidFill>
                  <a:schemeClr val="dk1"/>
                </a:solidFill>
              </a:rPr>
              <a:t>39 </a:t>
            </a:r>
            <a:endParaRPr lang="en" dirty="0">
              <a:solidFill>
                <a:schemeClr val="dk1"/>
              </a:solidFill>
            </a:endParaRPr>
          </a:p>
          <a:p>
            <a:r>
              <a:rPr lang="en" dirty="0">
                <a:solidFill>
                  <a:srgbClr val="FF0000"/>
                </a:solidFill>
              </a:rPr>
              <a:t>same as</a:t>
            </a:r>
            <a:r>
              <a:rPr lang="en" dirty="0"/>
              <a:t>   </a:t>
            </a:r>
            <a:r>
              <a:rPr lang="en" dirty="0" smtClean="0"/>
              <a:t>6+3+6+2+5+2+6+3+6 </a:t>
            </a:r>
            <a:r>
              <a:rPr lang="en" dirty="0"/>
              <a:t>= </a:t>
            </a:r>
            <a:r>
              <a:rPr lang="en" dirty="0" smtClean="0"/>
              <a:t>39</a:t>
            </a:r>
            <a:endParaRPr lang="en" dirty="0"/>
          </a:p>
        </p:txBody>
      </p:sp>
      <p:sp>
        <p:nvSpPr>
          <p:cNvPr id="666" name="Shape 666"/>
          <p:cNvSpPr/>
          <p:nvPr/>
        </p:nvSpPr>
        <p:spPr>
          <a:xfrm>
            <a:off x="6211825" y="2043675"/>
            <a:ext cx="720300" cy="415200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67" name="Shape 667"/>
          <p:cNvSpPr/>
          <p:nvPr/>
        </p:nvSpPr>
        <p:spPr>
          <a:xfrm>
            <a:off x="4654000" y="2949675"/>
            <a:ext cx="720300" cy="415200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68" name="Shape 668"/>
          <p:cNvSpPr/>
          <p:nvPr/>
        </p:nvSpPr>
        <p:spPr>
          <a:xfrm>
            <a:off x="5374300" y="2043675"/>
            <a:ext cx="2371425" cy="132125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cxnSp>
        <p:nvCxnSpPr>
          <p:cNvPr id="13" name="Shape 726"/>
          <p:cNvCxnSpPr/>
          <p:nvPr/>
        </p:nvCxnSpPr>
        <p:spPr>
          <a:xfrm>
            <a:off x="141949" y="6389227"/>
            <a:ext cx="863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pic>
        <p:nvPicPr>
          <p:cNvPr id="14" name="Shape 7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02736" y="6423753"/>
            <a:ext cx="1362887" cy="33594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729"/>
          <p:cNvSpPr txBox="1"/>
          <p:nvPr/>
        </p:nvSpPr>
        <p:spPr>
          <a:xfrm>
            <a:off x="176499" y="6389227"/>
            <a:ext cx="6005966" cy="31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b="1">
                <a:solidFill>
                  <a:srgbClr val="CC0000"/>
                </a:solidFill>
              </a:rPr>
              <a:t>Jason Rebello  </a:t>
            </a:r>
            <a:r>
              <a:rPr lang="en">
                <a:solidFill>
                  <a:srgbClr val="CC0000"/>
                </a:solidFill>
              </a:rPr>
              <a:t>| </a:t>
            </a:r>
            <a:r>
              <a:rPr lang="en" b="1">
                <a:solidFill>
                  <a:srgbClr val="CC0000"/>
                </a:solidFill>
              </a:rPr>
              <a:t> </a:t>
            </a:r>
            <a:r>
              <a:rPr lang="en">
                <a:solidFill>
                  <a:srgbClr val="CC0000"/>
                </a:solidFill>
              </a:rPr>
              <a:t>Waterloo Autonomous Vehicles Lab</a:t>
            </a:r>
          </a:p>
        </p:txBody>
      </p:sp>
    </p:spTree>
    <p:extLst>
      <p:ext uri="{BB962C8B-B14F-4D97-AF65-F5344CB8AC3E}">
        <p14:creationId xmlns:p14="http://schemas.microsoft.com/office/powerpoint/2010/main" val="359054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3" name="Shape 673"/>
          <p:cNvCxnSpPr/>
          <p:nvPr/>
        </p:nvCxnSpPr>
        <p:spPr>
          <a:xfrm>
            <a:off x="220325" y="1221725"/>
            <a:ext cx="863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675" name="Shape 675"/>
          <p:cNvSpPr txBox="1"/>
          <p:nvPr/>
        </p:nvSpPr>
        <p:spPr>
          <a:xfrm>
            <a:off x="220325" y="857250"/>
            <a:ext cx="7337100" cy="31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b="1">
                <a:solidFill>
                  <a:srgbClr val="CC0000"/>
                </a:solidFill>
              </a:rPr>
              <a:t>SURF Detector </a:t>
            </a:r>
            <a:r>
              <a:rPr lang="en">
                <a:solidFill>
                  <a:srgbClr val="CC0000"/>
                </a:solidFill>
              </a:rPr>
              <a:t>| </a:t>
            </a:r>
            <a:r>
              <a:rPr lang="en">
                <a:solidFill>
                  <a:srgbClr val="999999"/>
                </a:solidFill>
              </a:rPr>
              <a:t>Speeded Up Robust Features</a:t>
            </a:r>
          </a:p>
        </p:txBody>
      </p:sp>
      <p:pic>
        <p:nvPicPr>
          <p:cNvPr id="678" name="Shape 678" descr="second partial derivative of gaussian.gif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125" y="1341325"/>
            <a:ext cx="3688124" cy="2209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79" name="Shape 679" descr="gaussian second derivative approximation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7400" y="4132752"/>
            <a:ext cx="4841650" cy="1073375"/>
          </a:xfrm>
          <a:prstGeom prst="rect">
            <a:avLst/>
          </a:prstGeom>
          <a:noFill/>
          <a:ln>
            <a:noFill/>
          </a:ln>
        </p:spPr>
      </p:pic>
      <p:sp>
        <p:nvSpPr>
          <p:cNvPr id="680" name="Shape 680"/>
          <p:cNvSpPr txBox="1"/>
          <p:nvPr/>
        </p:nvSpPr>
        <p:spPr>
          <a:xfrm>
            <a:off x="578575" y="3550600"/>
            <a:ext cx="2903100" cy="3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</a:rPr>
              <a:t>Gaussian Partial Derivatives</a:t>
            </a:r>
          </a:p>
        </p:txBody>
      </p:sp>
      <p:sp>
        <p:nvSpPr>
          <p:cNvPr id="681" name="Shape 681"/>
          <p:cNvSpPr txBox="1"/>
          <p:nvPr/>
        </p:nvSpPr>
        <p:spPr>
          <a:xfrm>
            <a:off x="776750" y="5246475"/>
            <a:ext cx="2903100" cy="3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</a:rPr>
              <a:t>Box Filter Approximations</a:t>
            </a:r>
          </a:p>
        </p:txBody>
      </p:sp>
      <p:pic>
        <p:nvPicPr>
          <p:cNvPr id="682" name="Shape 682" descr="hessian determinant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00321" y="4750071"/>
            <a:ext cx="2744425" cy="468249"/>
          </a:xfrm>
          <a:prstGeom prst="rect">
            <a:avLst/>
          </a:prstGeom>
          <a:noFill/>
          <a:ln>
            <a:noFill/>
          </a:ln>
        </p:spPr>
      </p:pic>
      <p:sp>
        <p:nvSpPr>
          <p:cNvPr id="683" name="Shape 683"/>
          <p:cNvSpPr txBox="1"/>
          <p:nvPr/>
        </p:nvSpPr>
        <p:spPr>
          <a:xfrm>
            <a:off x="5600334" y="5155000"/>
            <a:ext cx="3254699" cy="3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</a:rPr>
              <a:t>Hessian Matrix  and Determinant</a:t>
            </a:r>
          </a:p>
        </p:txBody>
      </p:sp>
      <p:pic>
        <p:nvPicPr>
          <p:cNvPr id="684" name="Shape 684" descr="hessian matrix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81924" y="3932126"/>
            <a:ext cx="2862824" cy="817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85" name="Shape 685" descr="scaling SURF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14401" y="1529572"/>
            <a:ext cx="4692325" cy="1947300"/>
          </a:xfrm>
          <a:prstGeom prst="rect">
            <a:avLst/>
          </a:prstGeom>
          <a:noFill/>
          <a:ln>
            <a:noFill/>
          </a:ln>
        </p:spPr>
      </p:pic>
      <p:sp>
        <p:nvSpPr>
          <p:cNvPr id="686" name="Shape 686"/>
          <p:cNvSpPr txBox="1"/>
          <p:nvPr/>
        </p:nvSpPr>
        <p:spPr>
          <a:xfrm>
            <a:off x="5607775" y="3550600"/>
            <a:ext cx="1981200" cy="3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</a:rPr>
              <a:t>Scale space analysis</a:t>
            </a:r>
          </a:p>
        </p:txBody>
      </p:sp>
      <p:sp>
        <p:nvSpPr>
          <p:cNvPr id="687" name="Shape 687"/>
          <p:cNvSpPr txBox="1"/>
          <p:nvPr/>
        </p:nvSpPr>
        <p:spPr>
          <a:xfrm>
            <a:off x="483625" y="4960650"/>
            <a:ext cx="416700" cy="23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/>
              <a:t>L</a:t>
            </a:r>
            <a:r>
              <a:rPr lang="en" baseline="-25000"/>
              <a:t>yy</a:t>
            </a:r>
          </a:p>
        </p:txBody>
      </p:sp>
      <p:sp>
        <p:nvSpPr>
          <p:cNvPr id="688" name="Shape 688"/>
          <p:cNvSpPr txBox="1"/>
          <p:nvPr/>
        </p:nvSpPr>
        <p:spPr>
          <a:xfrm>
            <a:off x="1779025" y="4960650"/>
            <a:ext cx="416700" cy="23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/>
              <a:t>L</a:t>
            </a:r>
            <a:r>
              <a:rPr lang="en" baseline="-25000"/>
              <a:t>xy</a:t>
            </a:r>
          </a:p>
        </p:txBody>
      </p:sp>
      <p:sp>
        <p:nvSpPr>
          <p:cNvPr id="689" name="Shape 689"/>
          <p:cNvSpPr txBox="1"/>
          <p:nvPr/>
        </p:nvSpPr>
        <p:spPr>
          <a:xfrm>
            <a:off x="3074425" y="4960650"/>
            <a:ext cx="474600" cy="23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/>
              <a:t>D</a:t>
            </a:r>
            <a:r>
              <a:rPr lang="en" baseline="-25000"/>
              <a:t>yy</a:t>
            </a:r>
          </a:p>
        </p:txBody>
      </p:sp>
      <p:sp>
        <p:nvSpPr>
          <p:cNvPr id="690" name="Shape 690"/>
          <p:cNvSpPr txBox="1"/>
          <p:nvPr/>
        </p:nvSpPr>
        <p:spPr>
          <a:xfrm>
            <a:off x="4293625" y="4960650"/>
            <a:ext cx="474600" cy="23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/>
              <a:t>D</a:t>
            </a:r>
            <a:r>
              <a:rPr lang="en" baseline="-25000"/>
              <a:t>xy</a:t>
            </a:r>
          </a:p>
        </p:txBody>
      </p:sp>
      <p:cxnSp>
        <p:nvCxnSpPr>
          <p:cNvPr id="20" name="Shape 726"/>
          <p:cNvCxnSpPr/>
          <p:nvPr/>
        </p:nvCxnSpPr>
        <p:spPr>
          <a:xfrm>
            <a:off x="141949" y="6389227"/>
            <a:ext cx="863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pic>
        <p:nvPicPr>
          <p:cNvPr id="21" name="Shape 7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702736" y="6423753"/>
            <a:ext cx="1362887" cy="335949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729"/>
          <p:cNvSpPr txBox="1"/>
          <p:nvPr/>
        </p:nvSpPr>
        <p:spPr>
          <a:xfrm>
            <a:off x="176499" y="6389227"/>
            <a:ext cx="6005966" cy="31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b="1">
                <a:solidFill>
                  <a:srgbClr val="CC0000"/>
                </a:solidFill>
              </a:rPr>
              <a:t>Jason Rebello  </a:t>
            </a:r>
            <a:r>
              <a:rPr lang="en">
                <a:solidFill>
                  <a:srgbClr val="CC0000"/>
                </a:solidFill>
              </a:rPr>
              <a:t>| </a:t>
            </a:r>
            <a:r>
              <a:rPr lang="en" b="1">
                <a:solidFill>
                  <a:srgbClr val="CC0000"/>
                </a:solidFill>
              </a:rPr>
              <a:t> </a:t>
            </a:r>
            <a:r>
              <a:rPr lang="en">
                <a:solidFill>
                  <a:srgbClr val="CC0000"/>
                </a:solidFill>
              </a:rPr>
              <a:t>Waterloo Autonomous Vehicles Lab</a:t>
            </a:r>
          </a:p>
        </p:txBody>
      </p:sp>
    </p:spTree>
    <p:extLst>
      <p:ext uri="{BB962C8B-B14F-4D97-AF65-F5344CB8AC3E}">
        <p14:creationId xmlns:p14="http://schemas.microsoft.com/office/powerpoint/2010/main" val="194594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5" name="Shape 695"/>
          <p:cNvCxnSpPr/>
          <p:nvPr/>
        </p:nvCxnSpPr>
        <p:spPr>
          <a:xfrm>
            <a:off x="220325" y="1221725"/>
            <a:ext cx="863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697" name="Shape 697"/>
          <p:cNvSpPr txBox="1"/>
          <p:nvPr/>
        </p:nvSpPr>
        <p:spPr>
          <a:xfrm>
            <a:off x="220325" y="857250"/>
            <a:ext cx="7337100" cy="31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b="1">
                <a:solidFill>
                  <a:srgbClr val="CC0000"/>
                </a:solidFill>
              </a:rPr>
              <a:t>SURF Descriptor </a:t>
            </a:r>
            <a:r>
              <a:rPr lang="en">
                <a:solidFill>
                  <a:srgbClr val="CC0000"/>
                </a:solidFill>
              </a:rPr>
              <a:t>| </a:t>
            </a:r>
          </a:p>
        </p:txBody>
      </p:sp>
      <p:pic>
        <p:nvPicPr>
          <p:cNvPr id="700" name="Shape 700" descr="surf orientation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175" y="2948400"/>
            <a:ext cx="2414474" cy="2161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1" name="Shape 701" descr="haar wavelets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6249" y="1311576"/>
            <a:ext cx="3156096" cy="1371849"/>
          </a:xfrm>
          <a:prstGeom prst="rect">
            <a:avLst/>
          </a:prstGeom>
          <a:noFill/>
          <a:ln>
            <a:noFill/>
          </a:ln>
        </p:spPr>
      </p:pic>
      <p:sp>
        <p:nvSpPr>
          <p:cNvPr id="702" name="Shape 702"/>
          <p:cNvSpPr txBox="1"/>
          <p:nvPr/>
        </p:nvSpPr>
        <p:spPr>
          <a:xfrm>
            <a:off x="1030350" y="2599825"/>
            <a:ext cx="1407900" cy="3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</a:rPr>
              <a:t>Haar Wavelets</a:t>
            </a:r>
          </a:p>
        </p:txBody>
      </p:sp>
      <p:sp>
        <p:nvSpPr>
          <p:cNvPr id="703" name="Shape 703"/>
          <p:cNvSpPr txBox="1"/>
          <p:nvPr/>
        </p:nvSpPr>
        <p:spPr>
          <a:xfrm>
            <a:off x="807150" y="5110250"/>
            <a:ext cx="1986900" cy="3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</a:rPr>
              <a:t>Dominant Orientation</a:t>
            </a:r>
          </a:p>
        </p:txBody>
      </p:sp>
      <p:pic>
        <p:nvPicPr>
          <p:cNvPr id="704" name="Shape 704" descr="surf decriptor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91251" y="1311575"/>
            <a:ext cx="3237949" cy="2001090"/>
          </a:xfrm>
          <a:prstGeom prst="rect">
            <a:avLst/>
          </a:prstGeom>
          <a:noFill/>
          <a:ln>
            <a:noFill/>
          </a:ln>
        </p:spPr>
      </p:pic>
      <p:sp>
        <p:nvSpPr>
          <p:cNvPr id="705" name="Shape 705"/>
          <p:cNvSpPr txBox="1"/>
          <p:nvPr/>
        </p:nvSpPr>
        <p:spPr>
          <a:xfrm>
            <a:off x="4159950" y="3281450"/>
            <a:ext cx="1740600" cy="3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</a:rPr>
              <a:t>SURF Descriptor</a:t>
            </a:r>
          </a:p>
        </p:txBody>
      </p:sp>
      <p:sp>
        <p:nvSpPr>
          <p:cNvPr id="706" name="Shape 706"/>
          <p:cNvSpPr txBox="1"/>
          <p:nvPr/>
        </p:nvSpPr>
        <p:spPr>
          <a:xfrm>
            <a:off x="6610125" y="1623075"/>
            <a:ext cx="2414400" cy="20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228600">
              <a:buChar char="-"/>
            </a:pPr>
            <a:r>
              <a:rPr lang="en"/>
              <a:t>Each patch is 4 dimensional vector</a:t>
            </a:r>
          </a:p>
          <a:p>
            <a:r>
              <a:rPr lang="en"/>
              <a:t> </a:t>
            </a:r>
          </a:p>
          <a:p>
            <a:pPr marL="457200" indent="-228600">
              <a:buChar char="-"/>
            </a:pPr>
            <a:r>
              <a:rPr lang="en"/>
              <a:t>16 Patches give 64 Dimensional Vector</a:t>
            </a:r>
          </a:p>
          <a:p>
            <a:endParaRPr/>
          </a:p>
          <a:p>
            <a:pPr marL="457200" indent="-228600">
              <a:buChar char="-"/>
            </a:pPr>
            <a:r>
              <a:rPr lang="en"/>
              <a:t>Sign of Hessian Matrix for black vs white blobs</a:t>
            </a:r>
          </a:p>
        </p:txBody>
      </p:sp>
      <p:pic>
        <p:nvPicPr>
          <p:cNvPr id="707" name="Shape 707" descr="surf sign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59651" y="3836235"/>
            <a:ext cx="2921441" cy="1270487"/>
          </a:xfrm>
          <a:prstGeom prst="rect">
            <a:avLst/>
          </a:prstGeom>
          <a:noFill/>
          <a:ln>
            <a:noFill/>
          </a:ln>
        </p:spPr>
      </p:pic>
      <p:sp>
        <p:nvSpPr>
          <p:cNvPr id="708" name="Shape 708"/>
          <p:cNvSpPr txBox="1"/>
          <p:nvPr/>
        </p:nvSpPr>
        <p:spPr>
          <a:xfrm>
            <a:off x="5302950" y="5110250"/>
            <a:ext cx="1986900" cy="3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</a:rPr>
              <a:t>Black vs White blobs</a:t>
            </a:r>
          </a:p>
        </p:txBody>
      </p:sp>
      <p:cxnSp>
        <p:nvCxnSpPr>
          <p:cNvPr id="16" name="Shape 726"/>
          <p:cNvCxnSpPr/>
          <p:nvPr/>
        </p:nvCxnSpPr>
        <p:spPr>
          <a:xfrm>
            <a:off x="141949" y="6389227"/>
            <a:ext cx="863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pic>
        <p:nvPicPr>
          <p:cNvPr id="17" name="Shape 7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02736" y="6423753"/>
            <a:ext cx="1362887" cy="33594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Shape 729"/>
          <p:cNvSpPr txBox="1"/>
          <p:nvPr/>
        </p:nvSpPr>
        <p:spPr>
          <a:xfrm>
            <a:off x="176499" y="6389227"/>
            <a:ext cx="6005966" cy="31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b="1">
                <a:solidFill>
                  <a:srgbClr val="CC0000"/>
                </a:solidFill>
              </a:rPr>
              <a:t>Jason Rebello  </a:t>
            </a:r>
            <a:r>
              <a:rPr lang="en">
                <a:solidFill>
                  <a:srgbClr val="CC0000"/>
                </a:solidFill>
              </a:rPr>
              <a:t>| </a:t>
            </a:r>
            <a:r>
              <a:rPr lang="en" b="1">
                <a:solidFill>
                  <a:srgbClr val="CC0000"/>
                </a:solidFill>
              </a:rPr>
              <a:t> </a:t>
            </a:r>
            <a:r>
              <a:rPr lang="en">
                <a:solidFill>
                  <a:srgbClr val="CC0000"/>
                </a:solidFill>
              </a:rPr>
              <a:t>Waterloo Autonomous Vehicles Lab</a:t>
            </a:r>
          </a:p>
        </p:txBody>
      </p:sp>
    </p:spTree>
    <p:extLst>
      <p:ext uri="{BB962C8B-B14F-4D97-AF65-F5344CB8AC3E}">
        <p14:creationId xmlns:p14="http://schemas.microsoft.com/office/powerpoint/2010/main" val="336273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3" name="Shape 713"/>
          <p:cNvCxnSpPr/>
          <p:nvPr/>
        </p:nvCxnSpPr>
        <p:spPr>
          <a:xfrm>
            <a:off x="220325" y="1221725"/>
            <a:ext cx="863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715" name="Shape 715"/>
          <p:cNvSpPr txBox="1"/>
          <p:nvPr/>
        </p:nvSpPr>
        <p:spPr>
          <a:xfrm>
            <a:off x="220325" y="857250"/>
            <a:ext cx="7337100" cy="31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b="1">
                <a:solidFill>
                  <a:srgbClr val="CC0000"/>
                </a:solidFill>
              </a:rPr>
              <a:t>ORB Detector </a:t>
            </a:r>
            <a:r>
              <a:rPr lang="en">
                <a:solidFill>
                  <a:srgbClr val="CC0000"/>
                </a:solidFill>
              </a:rPr>
              <a:t>| </a:t>
            </a:r>
            <a:r>
              <a:rPr lang="en">
                <a:solidFill>
                  <a:srgbClr val="999999"/>
                </a:solidFill>
              </a:rPr>
              <a:t>Oriented fast and Robust Brief</a:t>
            </a:r>
          </a:p>
        </p:txBody>
      </p:sp>
      <p:sp>
        <p:nvSpPr>
          <p:cNvPr id="718" name="Shape 718"/>
          <p:cNvSpPr txBox="1"/>
          <p:nvPr/>
        </p:nvSpPr>
        <p:spPr>
          <a:xfrm>
            <a:off x="444000" y="1269400"/>
            <a:ext cx="6331500" cy="140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228600">
              <a:buChar char="-"/>
            </a:pPr>
            <a:r>
              <a:rPr lang="en"/>
              <a:t>FAST corner Detector</a:t>
            </a:r>
          </a:p>
          <a:p>
            <a:endParaRPr/>
          </a:p>
          <a:p>
            <a:pPr marL="457200" indent="-228600">
              <a:buChar char="-"/>
            </a:pPr>
            <a:r>
              <a:rPr lang="en"/>
              <a:t>Harris Corner Measure</a:t>
            </a:r>
          </a:p>
          <a:p>
            <a:endParaRPr/>
          </a:p>
          <a:p>
            <a:pPr marL="457200" indent="-228600">
              <a:buChar char="-"/>
            </a:pPr>
            <a:r>
              <a:rPr lang="en"/>
              <a:t>FAST detected at multiple levels in the Pyramid for Scale Invariance</a:t>
            </a:r>
          </a:p>
        </p:txBody>
      </p:sp>
      <p:sp>
        <p:nvSpPr>
          <p:cNvPr id="719" name="Shape 719"/>
          <p:cNvSpPr txBox="1"/>
          <p:nvPr/>
        </p:nvSpPr>
        <p:spPr>
          <a:xfrm>
            <a:off x="569200" y="3288300"/>
            <a:ext cx="4833600" cy="254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</a:rPr>
              <a:t>BRIEF</a:t>
            </a:r>
            <a:r>
              <a:rPr lang="en"/>
              <a:t>: </a:t>
            </a:r>
            <a:r>
              <a:rPr lang="en">
                <a:solidFill>
                  <a:srgbClr val="0000FF"/>
                </a:solidFill>
              </a:rPr>
              <a:t>B</a:t>
            </a:r>
            <a:r>
              <a:rPr lang="en"/>
              <a:t>inary </a:t>
            </a:r>
            <a:r>
              <a:rPr lang="en">
                <a:solidFill>
                  <a:srgbClr val="0000FF"/>
                </a:solidFill>
              </a:rPr>
              <a:t>R</a:t>
            </a:r>
            <a:r>
              <a:rPr lang="en"/>
              <a:t>obust</a:t>
            </a:r>
            <a:r>
              <a:rPr lang="en">
                <a:solidFill>
                  <a:srgbClr val="0000FF"/>
                </a:solidFill>
              </a:rPr>
              <a:t> I</a:t>
            </a:r>
            <a:r>
              <a:rPr lang="en"/>
              <a:t>ndependent </a:t>
            </a:r>
            <a:r>
              <a:rPr lang="en">
                <a:solidFill>
                  <a:srgbClr val="0000FF"/>
                </a:solidFill>
              </a:rPr>
              <a:t>E</a:t>
            </a:r>
            <a:r>
              <a:rPr lang="en"/>
              <a:t>lementary </a:t>
            </a:r>
            <a:r>
              <a:rPr lang="en">
                <a:solidFill>
                  <a:srgbClr val="0000FF"/>
                </a:solidFill>
              </a:rPr>
              <a:t>F</a:t>
            </a:r>
            <a:r>
              <a:rPr lang="en"/>
              <a:t>eatures</a:t>
            </a:r>
          </a:p>
          <a:p>
            <a:endParaRPr/>
          </a:p>
          <a:p>
            <a:pPr marL="457200" indent="-228600">
              <a:buChar char="-"/>
            </a:pPr>
            <a:r>
              <a:rPr lang="en"/>
              <a:t>Random Selection of pairs of Intensity Values</a:t>
            </a:r>
          </a:p>
          <a:p>
            <a:endParaRPr/>
          </a:p>
          <a:p>
            <a:pPr marL="457200" indent="-228600">
              <a:buChar char="-"/>
            </a:pPr>
            <a:r>
              <a:rPr lang="en"/>
              <a:t>Fixed sampling Pattern of 128, 256 or 512 pairs</a:t>
            </a:r>
          </a:p>
          <a:p>
            <a:endParaRPr/>
          </a:p>
          <a:p>
            <a:pPr marL="457200" indent="-228600">
              <a:buChar char="-"/>
            </a:pPr>
            <a:r>
              <a:rPr lang="en"/>
              <a:t>Hamming Distance to compare descriptors (XOR)</a:t>
            </a:r>
          </a:p>
          <a:p>
            <a:endParaRPr/>
          </a:p>
        </p:txBody>
      </p:sp>
      <p:pic>
        <p:nvPicPr>
          <p:cNvPr id="720" name="Shape 720" descr="BRIEF descripto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07600" y="3124425"/>
            <a:ext cx="2076450" cy="2019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hape 726"/>
          <p:cNvCxnSpPr/>
          <p:nvPr/>
        </p:nvCxnSpPr>
        <p:spPr>
          <a:xfrm>
            <a:off x="141949" y="6389227"/>
            <a:ext cx="863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pic>
        <p:nvPicPr>
          <p:cNvPr id="11" name="Shape 7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02736" y="6423753"/>
            <a:ext cx="1362887" cy="33594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729"/>
          <p:cNvSpPr txBox="1"/>
          <p:nvPr/>
        </p:nvSpPr>
        <p:spPr>
          <a:xfrm>
            <a:off x="176499" y="6389227"/>
            <a:ext cx="6005966" cy="31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b="1">
                <a:solidFill>
                  <a:srgbClr val="CC0000"/>
                </a:solidFill>
              </a:rPr>
              <a:t>Jason Rebello  </a:t>
            </a:r>
            <a:r>
              <a:rPr lang="en">
                <a:solidFill>
                  <a:srgbClr val="CC0000"/>
                </a:solidFill>
              </a:rPr>
              <a:t>| </a:t>
            </a:r>
            <a:r>
              <a:rPr lang="en" b="1">
                <a:solidFill>
                  <a:srgbClr val="CC0000"/>
                </a:solidFill>
              </a:rPr>
              <a:t> </a:t>
            </a:r>
            <a:r>
              <a:rPr lang="en">
                <a:solidFill>
                  <a:srgbClr val="CC0000"/>
                </a:solidFill>
              </a:rPr>
              <a:t>Waterloo Autonomous Vehicles Lab</a:t>
            </a:r>
          </a:p>
        </p:txBody>
      </p:sp>
    </p:spTree>
    <p:extLst>
      <p:ext uri="{BB962C8B-B14F-4D97-AF65-F5344CB8AC3E}">
        <p14:creationId xmlns:p14="http://schemas.microsoft.com/office/powerpoint/2010/main" val="270394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5" name="Shape 725"/>
          <p:cNvCxnSpPr/>
          <p:nvPr/>
        </p:nvCxnSpPr>
        <p:spPr>
          <a:xfrm>
            <a:off x="220325" y="1221725"/>
            <a:ext cx="863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26" name="Shape 726"/>
          <p:cNvCxnSpPr/>
          <p:nvPr/>
        </p:nvCxnSpPr>
        <p:spPr>
          <a:xfrm>
            <a:off x="141949" y="6389227"/>
            <a:ext cx="863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727" name="Shape 727"/>
          <p:cNvSpPr txBox="1"/>
          <p:nvPr/>
        </p:nvSpPr>
        <p:spPr>
          <a:xfrm>
            <a:off x="220325" y="857250"/>
            <a:ext cx="7337100" cy="31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b="1">
                <a:solidFill>
                  <a:srgbClr val="CC0000"/>
                </a:solidFill>
              </a:rPr>
              <a:t>ORB Descriptor </a:t>
            </a:r>
            <a:r>
              <a:rPr lang="en">
                <a:solidFill>
                  <a:srgbClr val="CC0000"/>
                </a:solidFill>
              </a:rPr>
              <a:t>| </a:t>
            </a:r>
          </a:p>
        </p:txBody>
      </p:sp>
      <p:pic>
        <p:nvPicPr>
          <p:cNvPr id="728" name="Shape 7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2736" y="6423753"/>
            <a:ext cx="1362887" cy="335949"/>
          </a:xfrm>
          <a:prstGeom prst="rect">
            <a:avLst/>
          </a:prstGeom>
          <a:noFill/>
          <a:ln>
            <a:noFill/>
          </a:ln>
        </p:spPr>
      </p:pic>
      <p:sp>
        <p:nvSpPr>
          <p:cNvPr id="729" name="Shape 729"/>
          <p:cNvSpPr txBox="1"/>
          <p:nvPr/>
        </p:nvSpPr>
        <p:spPr>
          <a:xfrm>
            <a:off x="176499" y="6389227"/>
            <a:ext cx="6005966" cy="31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b="1">
                <a:solidFill>
                  <a:srgbClr val="CC0000"/>
                </a:solidFill>
              </a:rPr>
              <a:t>Jason Rebello  </a:t>
            </a:r>
            <a:r>
              <a:rPr lang="en">
                <a:solidFill>
                  <a:srgbClr val="CC0000"/>
                </a:solidFill>
              </a:rPr>
              <a:t>| </a:t>
            </a:r>
            <a:r>
              <a:rPr lang="en" b="1">
                <a:solidFill>
                  <a:srgbClr val="CC0000"/>
                </a:solidFill>
              </a:rPr>
              <a:t> </a:t>
            </a:r>
            <a:r>
              <a:rPr lang="en">
                <a:solidFill>
                  <a:srgbClr val="CC0000"/>
                </a:solidFill>
              </a:rPr>
              <a:t>Waterloo Autonomous Vehicles Lab</a:t>
            </a:r>
          </a:p>
        </p:txBody>
      </p:sp>
      <p:pic>
        <p:nvPicPr>
          <p:cNvPr id="730" name="Shape 730" descr="ORB moments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6675" y="1345600"/>
            <a:ext cx="3067050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1" name="Shape 731" descr="ORB orientation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200" y="4423037"/>
            <a:ext cx="304800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2" name="Shape 732" descr="ORB center of mass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7150" y="2778276"/>
            <a:ext cx="3086100" cy="1247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3" name="Shape 733" descr="ORB descriptor 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743075" y="3877300"/>
            <a:ext cx="1589100" cy="1307696"/>
          </a:xfrm>
          <a:prstGeom prst="rect">
            <a:avLst/>
          </a:prstGeom>
          <a:noFill/>
          <a:ln>
            <a:noFill/>
          </a:ln>
        </p:spPr>
      </p:pic>
      <p:sp>
        <p:nvSpPr>
          <p:cNvPr id="734" name="Shape 734"/>
          <p:cNvSpPr txBox="1"/>
          <p:nvPr/>
        </p:nvSpPr>
        <p:spPr>
          <a:xfrm>
            <a:off x="1096325" y="2355250"/>
            <a:ext cx="1589100" cy="3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</a:rPr>
              <a:t>Patch moments </a:t>
            </a:r>
          </a:p>
        </p:txBody>
      </p:sp>
      <p:sp>
        <p:nvSpPr>
          <p:cNvPr id="735" name="Shape 735"/>
          <p:cNvSpPr txBox="1"/>
          <p:nvPr/>
        </p:nvSpPr>
        <p:spPr>
          <a:xfrm>
            <a:off x="1096325" y="4031650"/>
            <a:ext cx="1589100" cy="3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</a:rPr>
              <a:t>Center of Mass</a:t>
            </a:r>
          </a:p>
        </p:txBody>
      </p:sp>
      <p:sp>
        <p:nvSpPr>
          <p:cNvPr id="736" name="Shape 736"/>
          <p:cNvSpPr txBox="1"/>
          <p:nvPr/>
        </p:nvSpPr>
        <p:spPr>
          <a:xfrm>
            <a:off x="1248725" y="5022250"/>
            <a:ext cx="1589100" cy="3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</a:rPr>
              <a:t>Orientation</a:t>
            </a:r>
          </a:p>
        </p:txBody>
      </p:sp>
      <p:sp>
        <p:nvSpPr>
          <p:cNvPr id="737" name="Shape 737"/>
          <p:cNvSpPr txBox="1"/>
          <p:nvPr/>
        </p:nvSpPr>
        <p:spPr>
          <a:xfrm>
            <a:off x="3679325" y="5185000"/>
            <a:ext cx="1716600" cy="3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0000FF"/>
                </a:solidFill>
              </a:rPr>
              <a:t>Angle Calculation</a:t>
            </a:r>
          </a:p>
        </p:txBody>
      </p:sp>
      <p:pic>
        <p:nvPicPr>
          <p:cNvPr id="738" name="Shape 738" descr="ORB algorithm.pn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145775" y="1345603"/>
            <a:ext cx="3630774" cy="2531691"/>
          </a:xfrm>
          <a:prstGeom prst="rect">
            <a:avLst/>
          </a:prstGeom>
          <a:noFill/>
          <a:ln>
            <a:noFill/>
          </a:ln>
        </p:spPr>
      </p:pic>
      <p:sp>
        <p:nvSpPr>
          <p:cNvPr id="739" name="Shape 739"/>
          <p:cNvSpPr txBox="1"/>
          <p:nvPr/>
        </p:nvSpPr>
        <p:spPr>
          <a:xfrm>
            <a:off x="3915725" y="2126650"/>
            <a:ext cx="1362900" cy="62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dirty="0">
                <a:solidFill>
                  <a:srgbClr val="0000FF"/>
                </a:solidFill>
              </a:rPr>
              <a:t>Learning the </a:t>
            </a:r>
            <a:r>
              <a:rPr lang="en" dirty="0" smtClean="0">
                <a:solidFill>
                  <a:srgbClr val="0000FF"/>
                </a:solidFill>
              </a:rPr>
              <a:t>pairs</a:t>
            </a:r>
            <a:endParaRPr lang="en" dirty="0">
              <a:solidFill>
                <a:srgbClr val="0000FF"/>
              </a:solidFill>
            </a:endParaRPr>
          </a:p>
        </p:txBody>
      </p:sp>
      <p:sp>
        <p:nvSpPr>
          <p:cNvPr id="740" name="Shape 740"/>
          <p:cNvSpPr txBox="1"/>
          <p:nvPr/>
        </p:nvSpPr>
        <p:spPr>
          <a:xfrm>
            <a:off x="5880250" y="4103200"/>
            <a:ext cx="3048000" cy="85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228600">
              <a:buChar char="-"/>
            </a:pPr>
            <a:r>
              <a:rPr lang="en"/>
              <a:t>300K Keypoints</a:t>
            </a:r>
          </a:p>
          <a:p>
            <a:pPr marL="457200" indent="-228600">
              <a:buChar char="-"/>
            </a:pPr>
            <a:r>
              <a:rPr lang="en"/>
              <a:t>205590 Possible Tests</a:t>
            </a:r>
          </a:p>
          <a:p>
            <a:pPr marL="457200" indent="-228600">
              <a:buChar char="-"/>
            </a:pPr>
            <a:r>
              <a:rPr lang="en"/>
              <a:t>256 dimensional descriptor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463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Differential Calculus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Important Expressions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628454" y="908183"/>
            <a:ext cx="2891965" cy="1996431"/>
            <a:chOff x="628454" y="908183"/>
            <a:chExt cx="2891965" cy="199643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28454" y="1332669"/>
              <a:ext cx="2891965" cy="1571945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756460" y="908183"/>
              <a:ext cx="2749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(1) Box-plus and box-minus</a:t>
              </a:r>
              <a:endParaRPr lang="en-US" b="1" dirty="0" smtClean="0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669783" y="797916"/>
            <a:ext cx="2912102" cy="2278592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4106063" y="870717"/>
            <a:ext cx="4742290" cy="2064016"/>
            <a:chOff x="4245844" y="766547"/>
            <a:chExt cx="4742290" cy="2064016"/>
          </a:xfrm>
        </p:grpSpPr>
        <p:grpSp>
          <p:nvGrpSpPr>
            <p:cNvPr id="26" name="Group 25"/>
            <p:cNvGrpSpPr/>
            <p:nvPr/>
          </p:nvGrpSpPr>
          <p:grpSpPr>
            <a:xfrm>
              <a:off x="4463471" y="879380"/>
              <a:ext cx="4389600" cy="1659337"/>
              <a:chOff x="4463471" y="879380"/>
              <a:chExt cx="4389600" cy="1659337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4463471" y="1489922"/>
                <a:ext cx="4389600" cy="1048795"/>
                <a:chOff x="3467813" y="2589823"/>
                <a:chExt cx="4389600" cy="1048795"/>
              </a:xfrm>
            </p:grpSpPr>
            <p:pic>
              <p:nvPicPr>
                <p:cNvPr id="5" name="Picture 4"/>
                <p:cNvPicPr>
                  <a:picLocks noChangeAspect="1"/>
                </p:cNvPicPr>
                <p:nvPr>
                  <p:custDataLst>
                    <p:tags r:id="rId4"/>
                  </p:custDataLst>
                </p:nvPr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67813" y="2589823"/>
                  <a:ext cx="2025038" cy="253706"/>
                </a:xfrm>
                <a:prstGeom prst="rect">
                  <a:avLst/>
                </a:prstGeom>
              </p:spPr>
            </p:pic>
            <p:pic>
              <p:nvPicPr>
                <p:cNvPr id="16" name="Picture 15"/>
                <p:cNvPicPr>
                  <a:picLocks noChangeAspect="1"/>
                </p:cNvPicPr>
                <p:nvPr>
                  <p:custDataLst>
                    <p:tags r:id="rId5"/>
                  </p:custDataLst>
                </p:nvPr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31772" y="2843529"/>
                  <a:ext cx="3725641" cy="470509"/>
                </a:xfrm>
                <a:prstGeom prst="rect">
                  <a:avLst/>
                </a:prstGeom>
              </p:spPr>
            </p:pic>
            <p:pic>
              <p:nvPicPr>
                <p:cNvPr id="19" name="Picture 18"/>
                <p:cNvPicPr>
                  <a:picLocks noChangeAspect="1"/>
                </p:cNvPicPr>
                <p:nvPr>
                  <p:custDataLst>
                    <p:tags r:id="rId6"/>
                  </p:custDataLst>
                </p:nvPr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26055" y="3381837"/>
                  <a:ext cx="3109054" cy="256781"/>
                </a:xfrm>
                <a:prstGeom prst="rect">
                  <a:avLst/>
                </a:prstGeom>
              </p:spPr>
            </p:pic>
          </p:grpSp>
          <p:sp>
            <p:nvSpPr>
              <p:cNvPr id="25" name="TextBox 24"/>
              <p:cNvSpPr txBox="1"/>
              <p:nvPr/>
            </p:nvSpPr>
            <p:spPr>
              <a:xfrm>
                <a:off x="5523169" y="879380"/>
                <a:ext cx="24326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(2) Rodriguez Formula</a:t>
                </a:r>
                <a:endParaRPr lang="en-US" b="1" dirty="0" smtClean="0"/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4245844" y="766547"/>
              <a:ext cx="4742290" cy="2064016"/>
            </a:xfrm>
            <a:prstGeom prst="rect">
              <a:avLst/>
            </a:prstGeom>
            <a:noFill/>
            <a:ln w="28575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56460" y="3491434"/>
            <a:ext cx="2830563" cy="1070672"/>
            <a:chOff x="751321" y="4095398"/>
            <a:chExt cx="2830563" cy="1070672"/>
          </a:xfrm>
        </p:grpSpPr>
        <p:grpSp>
          <p:nvGrpSpPr>
            <p:cNvPr id="30" name="Group 29"/>
            <p:cNvGrpSpPr/>
            <p:nvPr/>
          </p:nvGrpSpPr>
          <p:grpSpPr>
            <a:xfrm>
              <a:off x="1043179" y="4147814"/>
              <a:ext cx="2273524" cy="777678"/>
              <a:chOff x="1043179" y="4147814"/>
              <a:chExt cx="2273524" cy="777678"/>
            </a:xfrm>
          </p:grpSpPr>
          <p:pic>
            <p:nvPicPr>
              <p:cNvPr id="21" name="Picture 20"/>
              <p:cNvPicPr>
                <a:picLocks noChangeAspect="1"/>
              </p:cNvPicPr>
              <p:nvPr>
                <p:custDataLst>
                  <p:tags r:id="rId3"/>
                </p:custDataLst>
              </p:nvPr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3179" y="4654254"/>
                <a:ext cx="2273524" cy="271238"/>
              </a:xfrm>
              <a:prstGeom prst="rect">
                <a:avLst/>
              </a:prstGeom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1226557" y="4147814"/>
                <a:ext cx="19476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(3) Inverse Identity</a:t>
                </a:r>
                <a:endParaRPr lang="en-US" b="1" dirty="0" smtClean="0"/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751321" y="4095398"/>
              <a:ext cx="2830563" cy="1070672"/>
            </a:xfrm>
            <a:prstGeom prst="rect">
              <a:avLst/>
            </a:prstGeom>
            <a:noFill/>
            <a:ln w="28575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799604" y="3491434"/>
            <a:ext cx="3515689" cy="1070672"/>
            <a:chOff x="4520043" y="4095398"/>
            <a:chExt cx="3515689" cy="1070672"/>
          </a:xfrm>
        </p:grpSpPr>
        <p:grpSp>
          <p:nvGrpSpPr>
            <p:cNvPr id="29" name="Group 28"/>
            <p:cNvGrpSpPr/>
            <p:nvPr/>
          </p:nvGrpSpPr>
          <p:grpSpPr>
            <a:xfrm>
              <a:off x="4671613" y="4155332"/>
              <a:ext cx="3212548" cy="815701"/>
              <a:chOff x="4671613" y="4155332"/>
              <a:chExt cx="3212548" cy="815701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671613" y="4573116"/>
                <a:ext cx="3212548" cy="397917"/>
              </a:xfrm>
              <a:prstGeom prst="rect">
                <a:avLst/>
              </a:prstGeom>
            </p:spPr>
          </p:pic>
          <p:sp>
            <p:nvSpPr>
              <p:cNvPr id="28" name="TextBox 27"/>
              <p:cNvSpPr txBox="1"/>
              <p:nvPr/>
            </p:nvSpPr>
            <p:spPr>
              <a:xfrm>
                <a:off x="4989925" y="4155332"/>
                <a:ext cx="27176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(4) </a:t>
                </a:r>
                <a:r>
                  <a:rPr lang="en-US" dirty="0" err="1" smtClean="0"/>
                  <a:t>Adjoint</a:t>
                </a:r>
                <a:r>
                  <a:rPr lang="en-US" dirty="0" smtClean="0"/>
                  <a:t> Related Identity</a:t>
                </a:r>
                <a:endParaRPr lang="en-US" b="1" dirty="0" smtClean="0"/>
              </a:p>
            </p:txBody>
          </p:sp>
        </p:grpSp>
        <p:sp>
          <p:nvSpPr>
            <p:cNvPr id="35" name="Rectangle 34"/>
            <p:cNvSpPr/>
            <p:nvPr/>
          </p:nvSpPr>
          <p:spPr>
            <a:xfrm>
              <a:off x="4520043" y="4095398"/>
              <a:ext cx="3515689" cy="1070672"/>
            </a:xfrm>
            <a:prstGeom prst="rect">
              <a:avLst/>
            </a:prstGeom>
            <a:noFill/>
            <a:ln w="28575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7" name="Picture 3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890" y="5595256"/>
            <a:ext cx="1641780" cy="23869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703" y="5964819"/>
            <a:ext cx="2036026" cy="257381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3153950" y="5118744"/>
            <a:ext cx="222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(5) </a:t>
            </a:r>
            <a:r>
              <a:rPr lang="en-US" dirty="0" err="1" smtClean="0"/>
              <a:t>anticommutative</a:t>
            </a:r>
            <a:endParaRPr lang="en-US" b="1" dirty="0" smtClean="0"/>
          </a:p>
        </p:txBody>
      </p:sp>
      <p:sp>
        <p:nvSpPr>
          <p:cNvPr id="49" name="Rectangle 48"/>
          <p:cNvSpPr/>
          <p:nvPr/>
        </p:nvSpPr>
        <p:spPr>
          <a:xfrm>
            <a:off x="2886592" y="5093524"/>
            <a:ext cx="2688375" cy="1301008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0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>
                <a:solidFill>
                  <a:srgbClr val="CC0000"/>
                </a:solidFill>
              </a:rPr>
              <a:t>Homework</a:t>
            </a:r>
            <a:r>
              <a:rPr lang="en-GB" smtClean="0">
                <a:solidFill>
                  <a:srgbClr val="CC0000"/>
                </a:solidFill>
                <a:latin typeface="+mj-lt"/>
              </a:rPr>
              <a:t>|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57522" y="758545"/>
            <a:ext cx="7218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Homework: Derive the following expression for the derivative of the inverse  mapping</a:t>
            </a:r>
            <a:endParaRPr lang="en-US" b="1" dirty="0" smtClean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l="-1" t="2" r="-246" b="-44"/>
          <a:stretch/>
        </p:blipFill>
        <p:spPr>
          <a:xfrm>
            <a:off x="1414053" y="1950721"/>
            <a:ext cx="6211980" cy="3987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91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>
                <a:solidFill>
                  <a:srgbClr val="CC0000"/>
                </a:solidFill>
              </a:rPr>
              <a:t>Homework</a:t>
            </a:r>
            <a:r>
              <a:rPr lang="en-GB" smtClean="0">
                <a:solidFill>
                  <a:srgbClr val="CC0000"/>
                </a:solidFill>
                <a:latin typeface="+mj-lt"/>
              </a:rPr>
              <a:t>|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57522" y="758545"/>
            <a:ext cx="721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Formulate a method to interpolate between two Transformation </a:t>
            </a:r>
            <a:r>
              <a:rPr lang="en-GB" dirty="0" smtClean="0"/>
              <a:t>matrices.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72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>
                <a:solidFill>
                  <a:srgbClr val="CC0000"/>
                </a:solidFill>
              </a:rPr>
              <a:t>Homework</a:t>
            </a:r>
            <a:r>
              <a:rPr lang="en-GB" smtClean="0">
                <a:solidFill>
                  <a:srgbClr val="CC0000"/>
                </a:solidFill>
                <a:latin typeface="+mj-lt"/>
              </a:rPr>
              <a:t>|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57522" y="758545"/>
            <a:ext cx="72185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Formulate a method to interpolate between two Transformation </a:t>
            </a:r>
            <a:r>
              <a:rPr lang="en-GB" dirty="0" smtClean="0"/>
              <a:t>matrices.</a:t>
            </a:r>
          </a:p>
          <a:p>
            <a:endParaRPr lang="en-GB" dirty="0"/>
          </a:p>
          <a:p>
            <a:r>
              <a:rPr lang="en-GB" dirty="0" smtClean="0"/>
              <a:t>Consider linear interpolation: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7643" y="1839186"/>
            <a:ext cx="4024800" cy="58672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78306" y="2697906"/>
            <a:ext cx="721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we do something similar for SO(3) or SE(3)?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r="29873"/>
          <a:stretch/>
        </p:blipFill>
        <p:spPr>
          <a:xfrm>
            <a:off x="2925921" y="3790760"/>
            <a:ext cx="2301399" cy="94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8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>
                <a:solidFill>
                  <a:srgbClr val="CC0000"/>
                </a:solidFill>
              </a:rPr>
              <a:t>Homework</a:t>
            </a:r>
            <a:r>
              <a:rPr lang="en-GB" smtClean="0">
                <a:solidFill>
                  <a:srgbClr val="CC0000"/>
                </a:solidFill>
                <a:latin typeface="+mj-lt"/>
              </a:rPr>
              <a:t>|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57522" y="758545"/>
            <a:ext cx="72185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Formulate a method to interpolate between two Transformation </a:t>
            </a:r>
            <a:r>
              <a:rPr lang="en-GB" dirty="0" smtClean="0"/>
              <a:t>matrices.</a:t>
            </a:r>
          </a:p>
          <a:p>
            <a:endParaRPr lang="en-GB" dirty="0"/>
          </a:p>
          <a:p>
            <a:r>
              <a:rPr lang="en-GB" dirty="0" smtClean="0"/>
              <a:t>Consider linear interpolation: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7643" y="1839186"/>
            <a:ext cx="4024800" cy="58672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78306" y="2697906"/>
            <a:ext cx="721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we do something similar for SO(3) or SE(3)?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r="152"/>
          <a:stretch/>
        </p:blipFill>
        <p:spPr>
          <a:xfrm>
            <a:off x="2925921" y="3790760"/>
            <a:ext cx="3276759" cy="94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95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>
                <a:solidFill>
                  <a:srgbClr val="CC0000"/>
                </a:solidFill>
              </a:rPr>
              <a:t>Homework</a:t>
            </a:r>
            <a:r>
              <a:rPr lang="en-GB" smtClean="0">
                <a:solidFill>
                  <a:srgbClr val="CC0000"/>
                </a:solidFill>
                <a:latin typeface="+mj-lt"/>
              </a:rPr>
              <a:t>|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57522" y="758545"/>
            <a:ext cx="721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Define the following interpolation scheme: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9843" y="1667512"/>
            <a:ext cx="3560400" cy="55584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83397" y="3436570"/>
            <a:ext cx="721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 that: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2344" b="8021"/>
          <a:stretch/>
        </p:blipFill>
        <p:spPr>
          <a:xfrm>
            <a:off x="3442995" y="2341095"/>
            <a:ext cx="2207087" cy="38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65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>
                <a:solidFill>
                  <a:srgbClr val="CC0000"/>
                </a:solidFill>
              </a:rPr>
              <a:t>Homework</a:t>
            </a:r>
            <a:r>
              <a:rPr lang="en-GB" smtClean="0">
                <a:solidFill>
                  <a:srgbClr val="CC0000"/>
                </a:solidFill>
                <a:latin typeface="+mj-lt"/>
              </a:rPr>
              <a:t>|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57522" y="758545"/>
            <a:ext cx="721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Define the following interpolation scheme: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9843" y="1667512"/>
            <a:ext cx="3560400" cy="55584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83397" y="3436570"/>
            <a:ext cx="721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 that: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2344" b="8021"/>
          <a:stretch/>
        </p:blipFill>
        <p:spPr>
          <a:xfrm>
            <a:off x="3442995" y="2341095"/>
            <a:ext cx="2207087" cy="38344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7803" y="4139286"/>
            <a:ext cx="2724480" cy="3396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57803" y="4561697"/>
            <a:ext cx="2136240" cy="33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64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>
                <a:solidFill>
                  <a:srgbClr val="CC0000"/>
                </a:solidFill>
              </a:rPr>
              <a:t>Homework</a:t>
            </a:r>
            <a:r>
              <a:rPr lang="en-GB" smtClean="0">
                <a:solidFill>
                  <a:srgbClr val="CC0000"/>
                </a:solidFill>
                <a:latin typeface="+mj-lt"/>
              </a:rPr>
              <a:t>|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57522" y="758545"/>
            <a:ext cx="721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 that we always have closure with this scheme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9843" y="1667512"/>
            <a:ext cx="3560400" cy="5558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4832" y="3376752"/>
            <a:ext cx="2910240" cy="35512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20673" y="2704166"/>
            <a:ext cx="721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Essentially interpolation on the Lie Algebra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3841" y="3869950"/>
            <a:ext cx="4705920" cy="55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17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2.2385"/>
  <p:tag name="ORIGINALWIDTH" val="634.4207"/>
  <p:tag name="LATEXADDIN" val="\documentclass{article}&#10;\usepackage{amsmath}&#10;\pagestyle{empty}&#10;\begin{document}&#10;&#10;&#10;$a \times b = a^{\times}b$&#10;&#10;\end{document}"/>
  <p:tag name="IGUANATEXSIZE" val="20"/>
  <p:tag name="IGUANATEXCURSOR" val="9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2.2385"/>
  <p:tag name="ORIGINALWIDTH" val="729.6588"/>
  <p:tag name="LATEXADDIN" val="\documentclass{article}&#10;\usepackage{amsmath}&#10;\pagestyle{empty}&#10;\begin{document}&#10;&#10;&#10;$a \times b = -b^{\times}a$&#10;&#10;\end{document}"/>
  <p:tag name="IGUANATEXSIZE" val="20"/>
  <p:tag name="IGUANATEXCURSOR" val="10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3.4833"/>
  <p:tag name="ORIGINALWIDTH" val="1118.86"/>
  <p:tag name="LATEXADDIN" val="\documentclass{article}&#10;\usepackage{amsmath}&#10;\pagestyle{empty}&#10;\begin{document}&#10;&#10;&#10;$ \operatorname{exp}(\varphi)^{-1} = \operatorname{exp}( - \varphi)$&#10;&#10;\end{document}"/>
  <p:tag name="IGUANATEXSIZE" val="20"/>
  <p:tag name="IGUANATEXCURSOR" val="14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987.6265"/>
  <p:tag name="LATEXADDIN" val="\documentclass{article}&#10;\usepackage{amsfonts}&#10;\usepackage{amsmath}&#10;\pagestyle{empty}&#10;\begin{document}&#10;&#10;$ C(\varphi) = C( \operatorname{exp}(\varphi))  $&#10;&#10;&#10;\end{document}"/>
  <p:tag name="IGUANATEXSIZE" val="20"/>
  <p:tag name="IGUANATEXCURSOR" val="14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29.4713"/>
  <p:tag name="ORIGINALWIDTH" val="1817.023"/>
  <p:tag name="LATEXADDIN" val="\documentclass{article}&#10;\usepackage{amsfonts}&#10;\usepackage{amsmath}&#10;\pagestyle{empty}&#10;\begin{document}&#10;&#10;$  = I + \frac{\operatorname{sin}(\| \varphi \|\varphi^{\times})}{\| \varphi\|}  + \frac{(1 - \operatorname{cos}( \| \varphi \|) ) \varphi^{\times^2}}{\| \varphi \|^2}$&#10;&#10;&#10;\end{document}"/>
  <p:tag name="IGUANATEXSIZE" val="20"/>
  <p:tag name="IGUANATEXCURSOR" val="19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1516.311"/>
  <p:tag name="LATEXADDIN" val="\documentclass{article}&#10;\usepackage{amsfonts}&#10;\usepackage{amsmath}&#10;\pagestyle{empty}&#10;\begin{document}&#10;&#10;$ C(\varphi) \approx I + \varphi^{\times}, \quad (\| \varphi\| \approx 0) $&#10;&#10;&#10;\end{document}"/>
  <p:tag name="IGUANATEXSIZE" val="20"/>
  <p:tag name="IGUANATEXCURSOR" val="17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1377</TotalTime>
  <Words>466</Words>
  <Application>Microsoft Office PowerPoint</Application>
  <PresentationFormat>On-screen Show (4:3)</PresentationFormat>
  <Paragraphs>99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adas</dc:creator>
  <cp:lastModifiedBy>arun.das.uwaterloo@gmail.com</cp:lastModifiedBy>
  <cp:revision>387</cp:revision>
  <dcterms:created xsi:type="dcterms:W3CDTF">2016-10-01T10:01:55Z</dcterms:created>
  <dcterms:modified xsi:type="dcterms:W3CDTF">2017-05-23T23:05:53Z</dcterms:modified>
</cp:coreProperties>
</file>